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73151" y="159512"/>
            <a:ext cx="6375400" cy="703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FF5C33"/>
                </a:solidFill>
                <a:latin typeface="Century Gothic"/>
                <a:cs typeface="Century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rgbClr val="FF5C33"/>
                </a:solidFill>
                <a:latin typeface="Tahoma"/>
                <a:cs typeface="Tahoma"/>
              </a:defRPr>
            </a:lvl1pPr>
          </a:lstStyle>
          <a:p>
            <a:pPr marL="231775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F5C33"/>
                </a:solidFill>
                <a:latin typeface="Century Gothic"/>
                <a:cs typeface="Century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rgbClr val="FF5C33"/>
                </a:solidFill>
                <a:latin typeface="Tahoma"/>
                <a:cs typeface="Tahoma"/>
              </a:defRPr>
            </a:lvl1pPr>
          </a:lstStyle>
          <a:p>
            <a:pPr marL="231775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F5C33"/>
                </a:solidFill>
                <a:latin typeface="Century Gothic"/>
                <a:cs typeface="Century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rgbClr val="FF5C33"/>
                </a:solidFill>
                <a:latin typeface="Tahoma"/>
                <a:cs typeface="Tahoma"/>
              </a:defRPr>
            </a:lvl1pPr>
          </a:lstStyle>
          <a:p>
            <a:pPr marL="231775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F5C33"/>
                </a:solidFill>
                <a:latin typeface="Century Gothic"/>
                <a:cs typeface="Century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rgbClr val="FF5C33"/>
                </a:solidFill>
                <a:latin typeface="Tahoma"/>
                <a:cs typeface="Tahoma"/>
              </a:defRPr>
            </a:lvl1pPr>
          </a:lstStyle>
          <a:p>
            <a:pPr marL="231775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34510" y="6391449"/>
            <a:ext cx="1327429" cy="19342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rgbClr val="FF5C33"/>
                </a:solidFill>
                <a:latin typeface="Tahoma"/>
                <a:cs typeface="Tahoma"/>
              </a:defRPr>
            </a:lvl1pPr>
          </a:lstStyle>
          <a:p>
            <a:pPr marL="231775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34510" y="6391449"/>
            <a:ext cx="1327429" cy="19342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234293" y="124840"/>
            <a:ext cx="804062" cy="73609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0654" y="146380"/>
            <a:ext cx="11270691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FF5C33"/>
                </a:solidFill>
                <a:latin typeface="Century Gothic"/>
                <a:cs typeface="Century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49617" y="1557337"/>
            <a:ext cx="10692765" cy="46526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1331956" y="6364721"/>
            <a:ext cx="396112" cy="269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rgbClr val="FF5C33"/>
                </a:solidFill>
                <a:latin typeface="Tahoma"/>
                <a:cs typeface="Tahoma"/>
              </a:defRPr>
            </a:lvl1pPr>
          </a:lstStyle>
          <a:p>
            <a:pPr marL="231775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2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jp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41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Relationship Id="rId14" Type="http://schemas.openxmlformats.org/officeDocument/2006/relationships/image" Target="../media/image56.png"/><Relationship Id="rId15" Type="http://schemas.openxmlformats.org/officeDocument/2006/relationships/image" Target="../media/image57.png"/><Relationship Id="rId16" Type="http://schemas.openxmlformats.org/officeDocument/2006/relationships/image" Target="../media/image58.png"/><Relationship Id="rId17" Type="http://schemas.openxmlformats.org/officeDocument/2006/relationships/image" Target="../media/image59.jpg"/><Relationship Id="rId18" Type="http://schemas.openxmlformats.org/officeDocument/2006/relationships/image" Target="../media/image60.png"/><Relationship Id="rId19" Type="http://schemas.openxmlformats.org/officeDocument/2006/relationships/image" Target="../media/image61.png"/><Relationship Id="rId20" Type="http://schemas.openxmlformats.org/officeDocument/2006/relationships/image" Target="../media/image62.png"/><Relationship Id="rId21" Type="http://schemas.openxmlformats.org/officeDocument/2006/relationships/image" Target="../media/image63.png"/><Relationship Id="rId22" Type="http://schemas.openxmlformats.org/officeDocument/2006/relationships/image" Target="../media/image64.png"/><Relationship Id="rId23" Type="http://schemas.openxmlformats.org/officeDocument/2006/relationships/image" Target="../media/image65.png"/><Relationship Id="rId24" Type="http://schemas.openxmlformats.org/officeDocument/2006/relationships/image" Target="../media/image66.png"/><Relationship Id="rId25" Type="http://schemas.openxmlformats.org/officeDocument/2006/relationships/image" Target="../media/image67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42.png"/><Relationship Id="rId4" Type="http://schemas.openxmlformats.org/officeDocument/2006/relationships/image" Target="../media/image69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jp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7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6" Type="http://schemas.openxmlformats.org/officeDocument/2006/relationships/image" Target="../media/image10.jpg"/><Relationship Id="rId7" Type="http://schemas.openxmlformats.org/officeDocument/2006/relationships/image" Target="../media/image11.jpg"/><Relationship Id="rId8" Type="http://schemas.openxmlformats.org/officeDocument/2006/relationships/image" Target="../media/image12.jpg"/><Relationship Id="rId9" Type="http://schemas.openxmlformats.org/officeDocument/2006/relationships/image" Target="../media/image13.jpg"/><Relationship Id="rId10" Type="http://schemas.openxmlformats.org/officeDocument/2006/relationships/image" Target="../media/image14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jpg"/><Relationship Id="rId4" Type="http://schemas.openxmlformats.org/officeDocument/2006/relationships/image" Target="../media/image82.png"/><Relationship Id="rId5" Type="http://schemas.openxmlformats.org/officeDocument/2006/relationships/image" Target="../media/image83.jpg"/><Relationship Id="rId6" Type="http://schemas.openxmlformats.org/officeDocument/2006/relationships/image" Target="../media/image84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jpg"/><Relationship Id="rId3" Type="http://schemas.openxmlformats.org/officeDocument/2006/relationships/image" Target="../media/image87.jpg"/><Relationship Id="rId4" Type="http://schemas.openxmlformats.org/officeDocument/2006/relationships/image" Target="../media/image88.jpg"/><Relationship Id="rId5" Type="http://schemas.openxmlformats.org/officeDocument/2006/relationships/image" Target="../media/image89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jpg"/><Relationship Id="rId3" Type="http://schemas.openxmlformats.org/officeDocument/2006/relationships/image" Target="../media/image90.jpg"/><Relationship Id="rId4" Type="http://schemas.openxmlformats.org/officeDocument/2006/relationships/image" Target="../media/image91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3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5.png"/><Relationship Id="rId3" Type="http://schemas.openxmlformats.org/officeDocument/2006/relationships/image" Target="../media/image96.jp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jpg"/><Relationship Id="rId5" Type="http://schemas.openxmlformats.org/officeDocument/2006/relationships/image" Target="../media/image108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9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jpg"/><Relationship Id="rId3" Type="http://schemas.openxmlformats.org/officeDocument/2006/relationships/image" Target="../media/image111.jpg"/><Relationship Id="rId4" Type="http://schemas.openxmlformats.org/officeDocument/2006/relationships/image" Target="../media/image112.jpg"/><Relationship Id="rId5" Type="http://schemas.openxmlformats.org/officeDocument/2006/relationships/image" Target="../media/image113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jpg"/><Relationship Id="rId5" Type="http://schemas.openxmlformats.org/officeDocument/2006/relationships/image" Target="../media/image122.jp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9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8.jp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9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0.jpg"/><Relationship Id="rId3" Type="http://schemas.openxmlformats.org/officeDocument/2006/relationships/image" Target="../media/image131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2.jpg"/><Relationship Id="rId3" Type="http://schemas.openxmlformats.org/officeDocument/2006/relationships/image" Target="../media/image133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jp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jp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jp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jpg"/><Relationship Id="rId3" Type="http://schemas.openxmlformats.org/officeDocument/2006/relationships/image" Target="../media/image13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jp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9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0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jp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3.jpg"/><Relationship Id="rId3" Type="http://schemas.openxmlformats.org/officeDocument/2006/relationships/image" Target="../media/image144.jpg"/><Relationship Id="rId4" Type="http://schemas.openxmlformats.org/officeDocument/2006/relationships/image" Target="../media/image145.jp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6.jpg"/><Relationship Id="rId3" Type="http://schemas.openxmlformats.org/officeDocument/2006/relationships/image" Target="../media/image147.jp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8.jpg"/><Relationship Id="rId3" Type="http://schemas.openxmlformats.org/officeDocument/2006/relationships/image" Target="../media/image149.jp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50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jp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jp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jp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pn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6.jp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7.jp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8.jp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jpg"/><Relationship Id="rId4" Type="http://schemas.openxmlformats.org/officeDocument/2006/relationships/image" Target="../media/image22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50"/>
            <a:ext cx="12192000" cy="6858000"/>
            <a:chOff x="0" y="5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0"/>
              <a:ext cx="12192000" cy="685794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72350" y="53174"/>
              <a:ext cx="4819650" cy="82871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875" y="111658"/>
              <a:ext cx="865619" cy="792454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440842" y="3838194"/>
            <a:ext cx="8692515" cy="1466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5670"/>
              </a:lnSpc>
              <a:spcBef>
                <a:spcPts val="100"/>
              </a:spcBef>
            </a:pPr>
            <a:r>
              <a:rPr dirty="0" sz="5400" spc="-180" b="1" i="1">
                <a:solidFill>
                  <a:srgbClr val="FFFFFF"/>
                </a:solidFill>
                <a:latin typeface="Verdana"/>
                <a:cs typeface="Verdana"/>
              </a:rPr>
              <a:t>Review</a:t>
            </a:r>
            <a:r>
              <a:rPr dirty="0" sz="5400" spc="-270" b="1" i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5400" spc="-50" b="1" i="1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endParaRPr sz="5400">
              <a:latin typeface="Verdana"/>
              <a:cs typeface="Verdana"/>
            </a:endParaRPr>
          </a:p>
          <a:p>
            <a:pPr marL="12700">
              <a:lnSpc>
                <a:spcPts val="5670"/>
              </a:lnSpc>
            </a:pPr>
            <a:r>
              <a:rPr dirty="0" sz="5400" spc="170" b="1">
                <a:solidFill>
                  <a:srgbClr val="FFFFFF"/>
                </a:solidFill>
                <a:latin typeface="Century Gothic"/>
                <a:cs typeface="Century Gothic"/>
              </a:rPr>
              <a:t>GreenMove</a:t>
            </a:r>
            <a:r>
              <a:rPr dirty="0" sz="5400" spc="70" b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5400" spc="280" b="1">
                <a:solidFill>
                  <a:srgbClr val="FFFFFF"/>
                </a:solidFill>
                <a:latin typeface="Century Gothic"/>
                <a:cs typeface="Century Gothic"/>
              </a:rPr>
              <a:t>City</a:t>
            </a:r>
            <a:r>
              <a:rPr dirty="0" sz="5400" spc="80" b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5400" spc="350" b="1">
                <a:solidFill>
                  <a:srgbClr val="FFFFFF"/>
                </a:solidFill>
                <a:latin typeface="Century Gothic"/>
                <a:cs typeface="Century Gothic"/>
              </a:rPr>
              <a:t>Project</a:t>
            </a:r>
            <a:endParaRPr sz="5400">
              <a:latin typeface="Century Gothic"/>
              <a:cs typeface="Century Gothic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58825" y="5320995"/>
            <a:ext cx="9305290" cy="1139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335" b="1">
                <a:solidFill>
                  <a:srgbClr val="FF5C33"/>
                </a:solidFill>
                <a:latin typeface="Calibri"/>
                <a:cs typeface="Calibri"/>
              </a:rPr>
              <a:t>JUNE</a:t>
            </a:r>
            <a:r>
              <a:rPr dirty="0" sz="2000" spc="100" b="1">
                <a:solidFill>
                  <a:srgbClr val="FF5C33"/>
                </a:solidFill>
                <a:latin typeface="Calibri"/>
                <a:cs typeface="Calibri"/>
              </a:rPr>
              <a:t> </a:t>
            </a:r>
            <a:r>
              <a:rPr dirty="0" sz="2000" spc="105" b="1">
                <a:solidFill>
                  <a:srgbClr val="FF5C33"/>
                </a:solidFill>
                <a:latin typeface="Calibri"/>
                <a:cs typeface="Calibri"/>
              </a:rPr>
              <a:t>12TH,</a:t>
            </a:r>
            <a:r>
              <a:rPr dirty="0" sz="2000" spc="85" b="1">
                <a:solidFill>
                  <a:srgbClr val="FF5C33"/>
                </a:solidFill>
                <a:latin typeface="Calibri"/>
                <a:cs typeface="Calibri"/>
              </a:rPr>
              <a:t> </a:t>
            </a:r>
            <a:r>
              <a:rPr dirty="0" sz="2000" spc="235" b="1">
                <a:solidFill>
                  <a:srgbClr val="FF5C33"/>
                </a:solidFill>
                <a:latin typeface="Calibri"/>
                <a:cs typeface="Calibri"/>
              </a:rPr>
              <a:t>2024</a:t>
            </a:r>
            <a:endParaRPr sz="2000">
              <a:latin typeface="Calibri"/>
              <a:cs typeface="Calibri"/>
            </a:endParaRPr>
          </a:p>
          <a:p>
            <a:pPr marL="26670">
              <a:lnSpc>
                <a:spcPct val="100000"/>
              </a:lnSpc>
              <a:spcBef>
                <a:spcPts val="1330"/>
              </a:spcBef>
            </a:pPr>
            <a:r>
              <a:rPr dirty="0" sz="1400" spc="165" b="1">
                <a:solidFill>
                  <a:srgbClr val="FFFFFF"/>
                </a:solidFill>
                <a:latin typeface="Calibri"/>
                <a:cs typeface="Calibri"/>
              </a:rPr>
              <a:t>Project</a:t>
            </a:r>
            <a:r>
              <a:rPr dirty="0" sz="1400" spc="7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180" b="1">
                <a:solidFill>
                  <a:srgbClr val="FFFFFF"/>
                </a:solidFill>
                <a:latin typeface="Calibri"/>
                <a:cs typeface="Calibri"/>
              </a:rPr>
              <a:t>Manager</a:t>
            </a:r>
            <a:r>
              <a:rPr dirty="0" sz="1400" spc="8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dirty="0" sz="1400" spc="10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entury Gothic"/>
                <a:cs typeface="Century Gothic"/>
              </a:rPr>
              <a:t>Charlotte</a:t>
            </a:r>
            <a:r>
              <a:rPr dirty="0" sz="1400" spc="-1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entury Gothic"/>
                <a:cs typeface="Century Gothic"/>
              </a:rPr>
              <a:t>Pahler</a:t>
            </a:r>
            <a:endParaRPr sz="1400">
              <a:latin typeface="Century Gothic"/>
              <a:cs typeface="Century Gothic"/>
            </a:endParaRPr>
          </a:p>
          <a:p>
            <a:pPr marL="26670">
              <a:lnSpc>
                <a:spcPct val="100000"/>
              </a:lnSpc>
            </a:pPr>
            <a:r>
              <a:rPr dirty="0" sz="1400" spc="170" b="1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dirty="0" sz="1400" spc="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185" b="1">
                <a:solidFill>
                  <a:srgbClr val="FFFFFF"/>
                </a:solidFill>
                <a:latin typeface="Calibri"/>
                <a:cs typeface="Calibri"/>
              </a:rPr>
              <a:t>Leader</a:t>
            </a:r>
            <a:r>
              <a:rPr dirty="0" sz="1400" spc="9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dirty="0" sz="1400" spc="8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55">
                <a:solidFill>
                  <a:srgbClr val="FFFFFF"/>
                </a:solidFill>
                <a:latin typeface="Century Gothic"/>
                <a:cs typeface="Century Gothic"/>
              </a:rPr>
              <a:t>Julien</a:t>
            </a:r>
            <a:r>
              <a:rPr dirty="0" sz="1400" spc="-3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entury Gothic"/>
                <a:cs typeface="Century Gothic"/>
              </a:rPr>
              <a:t>Jeantils</a:t>
            </a:r>
            <a:endParaRPr sz="1400">
              <a:latin typeface="Century Gothic"/>
              <a:cs typeface="Century Gothic"/>
            </a:endParaRPr>
          </a:p>
          <a:p>
            <a:pPr marL="2667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Century Gothic"/>
                <a:cs typeface="Century Gothic"/>
              </a:rPr>
              <a:t>Axel</a:t>
            </a:r>
            <a:r>
              <a:rPr dirty="0" sz="1400" spc="1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FFFFFF"/>
                </a:solidFill>
                <a:latin typeface="Century Gothic"/>
                <a:cs typeface="Century Gothic"/>
              </a:rPr>
              <a:t>Fourcade </a:t>
            </a:r>
            <a:r>
              <a:rPr dirty="0" sz="1400" spc="-525">
                <a:solidFill>
                  <a:srgbClr val="FFFFFF"/>
                </a:solidFill>
                <a:latin typeface="Century Gothic"/>
                <a:cs typeface="Century Gothic"/>
              </a:rPr>
              <a:t>|</a:t>
            </a:r>
            <a:r>
              <a:rPr dirty="0" sz="1400" spc="41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FFFFFF"/>
                </a:solidFill>
                <a:latin typeface="Century Gothic"/>
                <a:cs typeface="Century Gothic"/>
              </a:rPr>
              <a:t>Gustav</a:t>
            </a:r>
            <a:r>
              <a:rPr dirty="0" sz="1400" spc="-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400" spc="70">
                <a:solidFill>
                  <a:srgbClr val="FFFFFF"/>
                </a:solidFill>
                <a:latin typeface="Century Gothic"/>
                <a:cs typeface="Century Gothic"/>
              </a:rPr>
              <a:t>Karlsson</a:t>
            </a:r>
            <a:r>
              <a:rPr dirty="0" sz="1400" spc="2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400" spc="-525">
                <a:solidFill>
                  <a:srgbClr val="FFFFFF"/>
                </a:solidFill>
                <a:latin typeface="Century Gothic"/>
                <a:cs typeface="Century Gothic"/>
              </a:rPr>
              <a:t>|</a:t>
            </a:r>
            <a:r>
              <a:rPr dirty="0" sz="1400" spc="1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FFFFFF"/>
                </a:solidFill>
                <a:latin typeface="Century Gothic"/>
                <a:cs typeface="Century Gothic"/>
              </a:rPr>
              <a:t>Na</a:t>
            </a:r>
            <a:r>
              <a:rPr dirty="0" sz="1400" spc="1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400" spc="135">
                <a:solidFill>
                  <a:srgbClr val="FFFFFF"/>
                </a:solidFill>
                <a:latin typeface="Century Gothic"/>
                <a:cs typeface="Century Gothic"/>
              </a:rPr>
              <a:t>Li</a:t>
            </a:r>
            <a:r>
              <a:rPr dirty="0" sz="1400" spc="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400" spc="-525">
                <a:solidFill>
                  <a:srgbClr val="FFFFFF"/>
                </a:solidFill>
                <a:latin typeface="Century Gothic"/>
                <a:cs typeface="Century Gothic"/>
              </a:rPr>
              <a:t>|</a:t>
            </a:r>
            <a:r>
              <a:rPr dirty="0" sz="1400" spc="2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400" spc="70">
                <a:solidFill>
                  <a:srgbClr val="FFFFFF"/>
                </a:solidFill>
                <a:latin typeface="Century Gothic"/>
                <a:cs typeface="Century Gothic"/>
              </a:rPr>
              <a:t>Nessrine</a:t>
            </a:r>
            <a:r>
              <a:rPr dirty="0" sz="1400" spc="4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400" spc="55">
                <a:solidFill>
                  <a:srgbClr val="FFFFFF"/>
                </a:solidFill>
                <a:latin typeface="Century Gothic"/>
                <a:cs typeface="Century Gothic"/>
              </a:rPr>
              <a:t>Ali-</a:t>
            </a:r>
            <a:r>
              <a:rPr dirty="0" sz="1400">
                <a:solidFill>
                  <a:srgbClr val="FFFFFF"/>
                </a:solidFill>
                <a:latin typeface="Century Gothic"/>
                <a:cs typeface="Century Gothic"/>
              </a:rPr>
              <a:t>Moussa</a:t>
            </a:r>
            <a:r>
              <a:rPr dirty="0" sz="1400" spc="-2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400" spc="-525">
                <a:solidFill>
                  <a:srgbClr val="FFFFFF"/>
                </a:solidFill>
                <a:latin typeface="Century Gothic"/>
                <a:cs typeface="Century Gothic"/>
              </a:rPr>
              <a:t>|</a:t>
            </a:r>
            <a:r>
              <a:rPr dirty="0" sz="1400" spc="2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400" spc="55">
                <a:solidFill>
                  <a:srgbClr val="FFFFFF"/>
                </a:solidFill>
                <a:latin typeface="Century Gothic"/>
                <a:cs typeface="Century Gothic"/>
              </a:rPr>
              <a:t>Paul</a:t>
            </a:r>
            <a:r>
              <a:rPr dirty="0" sz="1400" spc="-1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FFFFFF"/>
                </a:solidFill>
                <a:latin typeface="Century Gothic"/>
                <a:cs typeface="Century Gothic"/>
              </a:rPr>
              <a:t>Cronier</a:t>
            </a:r>
            <a:r>
              <a:rPr dirty="0" sz="1400" spc="2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400" spc="-525">
                <a:solidFill>
                  <a:srgbClr val="FFFFFF"/>
                </a:solidFill>
                <a:latin typeface="Century Gothic"/>
                <a:cs typeface="Century Gothic"/>
              </a:rPr>
              <a:t>|</a:t>
            </a:r>
            <a:r>
              <a:rPr dirty="0" sz="1400" spc="2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400" spc="90">
                <a:solidFill>
                  <a:srgbClr val="FFFFFF"/>
                </a:solidFill>
                <a:latin typeface="Century Gothic"/>
                <a:cs typeface="Century Gothic"/>
              </a:rPr>
              <a:t>Simon</a:t>
            </a:r>
            <a:r>
              <a:rPr dirty="0" sz="1400" spc="1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FFFFFF"/>
                </a:solidFill>
                <a:latin typeface="Century Gothic"/>
                <a:cs typeface="Century Gothic"/>
              </a:rPr>
              <a:t>Atcher</a:t>
            </a:r>
            <a:r>
              <a:rPr dirty="0" sz="1400" spc="-1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400" spc="-525">
                <a:solidFill>
                  <a:srgbClr val="FFFFFF"/>
                </a:solidFill>
                <a:latin typeface="Century Gothic"/>
                <a:cs typeface="Century Gothic"/>
              </a:rPr>
              <a:t>|</a:t>
            </a:r>
            <a:r>
              <a:rPr dirty="0" sz="140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400" spc="110">
                <a:solidFill>
                  <a:srgbClr val="FFFFFF"/>
                </a:solidFill>
                <a:latin typeface="Century Gothic"/>
                <a:cs typeface="Century Gothic"/>
              </a:rPr>
              <a:t>Nimish</a:t>
            </a:r>
            <a:r>
              <a:rPr dirty="0" sz="1400" spc="1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entury Gothic"/>
                <a:cs typeface="Century Gothic"/>
              </a:rPr>
              <a:t>Vyas</a:t>
            </a:r>
            <a:endParaRPr sz="14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dirty="0"/>
              <a:t>01</a:t>
            </a:r>
            <a:r>
              <a:rPr dirty="0" spc="15"/>
              <a:t> </a:t>
            </a:r>
            <a:r>
              <a:rPr dirty="0"/>
              <a:t>–</a:t>
            </a:r>
            <a:r>
              <a:rPr dirty="0" spc="20"/>
              <a:t> </a:t>
            </a:r>
            <a:r>
              <a:rPr dirty="0" spc="310"/>
              <a:t>Our</a:t>
            </a:r>
            <a:r>
              <a:rPr dirty="0" spc="25"/>
              <a:t> </a:t>
            </a:r>
            <a:r>
              <a:rPr dirty="0" spc="130"/>
              <a:t>Concept</a:t>
            </a:r>
            <a:r>
              <a:rPr dirty="0" spc="30"/>
              <a:t> </a:t>
            </a:r>
            <a:r>
              <a:rPr dirty="0" spc="295"/>
              <a:t>&amp;</a:t>
            </a:r>
            <a:r>
              <a:rPr dirty="0" spc="25"/>
              <a:t> </a:t>
            </a:r>
            <a:r>
              <a:rPr dirty="0" spc="630"/>
              <a:t>USP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47243" y="1860296"/>
            <a:ext cx="4458970" cy="3111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273685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5C33"/>
                </a:solidFill>
                <a:latin typeface="Calibri"/>
                <a:cs typeface="Calibri"/>
              </a:rPr>
              <a:t>MAIN</a:t>
            </a:r>
            <a:r>
              <a:rPr dirty="0" sz="2400" spc="-10" b="1">
                <a:solidFill>
                  <a:srgbClr val="FF5C33"/>
                </a:solidFill>
                <a:latin typeface="Calibri"/>
                <a:cs typeface="Calibri"/>
              </a:rPr>
              <a:t> CONCEPT</a:t>
            </a:r>
            <a:endParaRPr sz="2400">
              <a:latin typeface="Calibri"/>
              <a:cs typeface="Calibri"/>
            </a:endParaRPr>
          </a:p>
          <a:p>
            <a:pPr marL="299085" marR="291465" indent="-287020">
              <a:lnSpc>
                <a:spcPct val="100000"/>
              </a:lnSpc>
              <a:spcBef>
                <a:spcPts val="125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 spc="-10" b="1">
                <a:solidFill>
                  <a:srgbClr val="3A546C"/>
                </a:solidFill>
                <a:latin typeface="Calibri"/>
                <a:cs typeface="Calibri"/>
              </a:rPr>
              <a:t>4-WHEELED</a:t>
            </a:r>
            <a:r>
              <a:rPr dirty="0" sz="1600" spc="-4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600" spc="-20" b="1">
                <a:solidFill>
                  <a:srgbClr val="3A546C"/>
                </a:solidFill>
                <a:latin typeface="Calibri"/>
                <a:cs typeface="Calibri"/>
              </a:rPr>
              <a:t>FULLY</a:t>
            </a:r>
            <a:r>
              <a:rPr dirty="0" sz="1600" spc="-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600" spc="-10" b="1">
                <a:solidFill>
                  <a:srgbClr val="3A546C"/>
                </a:solidFill>
                <a:latin typeface="Calibri"/>
                <a:cs typeface="Calibri"/>
              </a:rPr>
              <a:t>COVERED</a:t>
            </a:r>
            <a:r>
              <a:rPr dirty="0" sz="1600" spc="-2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600" spc="-30" b="1">
                <a:solidFill>
                  <a:srgbClr val="3A546C"/>
                </a:solidFill>
                <a:latin typeface="Calibri"/>
                <a:cs typeface="Calibri"/>
              </a:rPr>
              <a:t>ULTRA-</a:t>
            </a:r>
            <a:r>
              <a:rPr dirty="0" sz="1600" spc="-10" b="1">
                <a:solidFill>
                  <a:srgbClr val="3A546C"/>
                </a:solidFill>
                <a:latin typeface="Calibri"/>
                <a:cs typeface="Calibri"/>
              </a:rPr>
              <a:t>COMPACT VEHICLE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3A546C"/>
              </a:buClr>
              <a:buFont typeface="Arial"/>
              <a:buChar char="•"/>
            </a:pP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15"/>
              </a:spcBef>
              <a:buClr>
                <a:srgbClr val="3A546C"/>
              </a:buClr>
              <a:buFont typeface="Arial"/>
              <a:buChar char="•"/>
            </a:pPr>
            <a:endParaRPr sz="160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600" b="1">
                <a:solidFill>
                  <a:srgbClr val="3A546C"/>
                </a:solidFill>
                <a:latin typeface="Calibri"/>
                <a:cs typeface="Calibri"/>
              </a:rPr>
              <a:t>SHARED</a:t>
            </a:r>
            <a:r>
              <a:rPr dirty="0" sz="1600" spc="-3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3A546C"/>
                </a:solidFill>
                <a:latin typeface="Calibri"/>
                <a:cs typeface="Calibri"/>
              </a:rPr>
              <a:t>CRADLE/FRAME</a:t>
            </a:r>
            <a:r>
              <a:rPr dirty="0" sz="1600" spc="-1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3A546C"/>
                </a:solidFill>
                <a:latin typeface="Calibri"/>
                <a:cs typeface="Calibri"/>
              </a:rPr>
              <a:t>FOR</a:t>
            </a:r>
            <a:r>
              <a:rPr dirty="0" sz="1600" spc="-3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3A546C"/>
                </a:solidFill>
                <a:latin typeface="Calibri"/>
                <a:cs typeface="Calibri"/>
              </a:rPr>
              <a:t>THE</a:t>
            </a:r>
            <a:r>
              <a:rPr dirty="0" sz="1600" spc="-4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3A546C"/>
                </a:solidFill>
                <a:latin typeface="Calibri"/>
                <a:cs typeface="Calibri"/>
              </a:rPr>
              <a:t>3</a:t>
            </a:r>
            <a:r>
              <a:rPr dirty="0" sz="1600" spc="-3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600" spc="-20" b="1">
                <a:solidFill>
                  <a:srgbClr val="3A546C"/>
                </a:solidFill>
                <a:latin typeface="Calibri"/>
                <a:cs typeface="Calibri"/>
              </a:rPr>
              <a:t>TWO-</a:t>
            </a:r>
            <a:r>
              <a:rPr dirty="0" sz="1600" spc="-10" b="1">
                <a:solidFill>
                  <a:srgbClr val="3A546C"/>
                </a:solidFill>
                <a:latin typeface="Calibri"/>
                <a:cs typeface="Calibri"/>
              </a:rPr>
              <a:t>SEATER </a:t>
            </a:r>
            <a:r>
              <a:rPr dirty="0" sz="1600" b="1">
                <a:solidFill>
                  <a:srgbClr val="3A546C"/>
                </a:solidFill>
                <a:latin typeface="Calibri"/>
                <a:cs typeface="Calibri"/>
              </a:rPr>
              <a:t>VERSIONS</a:t>
            </a:r>
            <a:r>
              <a:rPr dirty="0" sz="1600" spc="-6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3A546C"/>
                </a:solidFill>
                <a:latin typeface="Calibri"/>
                <a:cs typeface="Calibri"/>
              </a:rPr>
              <a:t>(DUO</a:t>
            </a:r>
            <a:r>
              <a:rPr dirty="0" sz="1600" spc="-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600" spc="-105" b="1">
                <a:solidFill>
                  <a:srgbClr val="3A546C"/>
                </a:solidFill>
                <a:latin typeface="Calibri"/>
                <a:cs typeface="Calibri"/>
              </a:rPr>
              <a:t>Y,</a:t>
            </a:r>
            <a:r>
              <a:rPr dirty="0" sz="1600" spc="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3A546C"/>
                </a:solidFill>
                <a:latin typeface="Calibri"/>
                <a:cs typeface="Calibri"/>
              </a:rPr>
              <a:t>DUO</a:t>
            </a:r>
            <a:r>
              <a:rPr dirty="0" sz="1600" spc="-2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3A546C"/>
                </a:solidFill>
                <a:latin typeface="Calibri"/>
                <a:cs typeface="Calibri"/>
              </a:rPr>
              <a:t>S,</a:t>
            </a:r>
            <a:r>
              <a:rPr dirty="0" sz="1600" spc="-2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600" spc="-10" b="1">
                <a:solidFill>
                  <a:srgbClr val="3A546C"/>
                </a:solidFill>
                <a:latin typeface="Calibri"/>
                <a:cs typeface="Calibri"/>
              </a:rPr>
              <a:t>LIVRO)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3A546C"/>
              </a:buClr>
              <a:buFont typeface="Arial"/>
              <a:buChar char="•"/>
            </a:pP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15"/>
              </a:spcBef>
              <a:buClr>
                <a:srgbClr val="3A546C"/>
              </a:buClr>
              <a:buFont typeface="Arial"/>
              <a:buChar char="•"/>
            </a:pPr>
            <a:endParaRPr sz="16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600" b="1">
                <a:solidFill>
                  <a:srgbClr val="3A546C"/>
                </a:solidFill>
                <a:latin typeface="Calibri"/>
                <a:cs typeface="Calibri"/>
              </a:rPr>
              <a:t>FUNCTIONS</a:t>
            </a:r>
            <a:r>
              <a:rPr dirty="0" sz="1600" spc="-5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3A546C"/>
                </a:solidFill>
                <a:latin typeface="Calibri"/>
                <a:cs typeface="Calibri"/>
              </a:rPr>
              <a:t>AND</a:t>
            </a:r>
            <a:r>
              <a:rPr dirty="0" sz="1600" spc="-6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3A546C"/>
                </a:solidFill>
                <a:latin typeface="Calibri"/>
                <a:cs typeface="Calibri"/>
              </a:rPr>
              <a:t>DEVICES</a:t>
            </a:r>
            <a:r>
              <a:rPr dirty="0" sz="1600" spc="-5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3A546C"/>
                </a:solidFill>
                <a:latin typeface="Calibri"/>
                <a:cs typeface="Calibri"/>
              </a:rPr>
              <a:t>CENTRALIZED</a:t>
            </a:r>
            <a:r>
              <a:rPr dirty="0" sz="1600" spc="-7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600" spc="-25" b="1">
                <a:solidFill>
                  <a:srgbClr val="3A546C"/>
                </a:solidFill>
                <a:latin typeface="Calibri"/>
                <a:cs typeface="Calibri"/>
              </a:rPr>
              <a:t>ON</a:t>
            </a:r>
            <a:endParaRPr sz="16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dirty="0" sz="1600" b="1">
                <a:solidFill>
                  <a:srgbClr val="3A546C"/>
                </a:solidFill>
                <a:latin typeface="Calibri"/>
                <a:cs typeface="Calibri"/>
              </a:rPr>
              <a:t>SMARTPHONE</a:t>
            </a:r>
            <a:r>
              <a:rPr dirty="0" sz="1600" spc="-2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3A546C"/>
                </a:solidFill>
                <a:latin typeface="Calibri"/>
                <a:cs typeface="Calibri"/>
              </a:rPr>
              <a:t>VIA</a:t>
            </a:r>
            <a:r>
              <a:rPr dirty="0" sz="1600" spc="-3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3A546C"/>
                </a:solidFill>
                <a:latin typeface="Calibri"/>
                <a:cs typeface="Calibri"/>
              </a:rPr>
              <a:t>AN</a:t>
            </a:r>
            <a:r>
              <a:rPr dirty="0" sz="1600" spc="-3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600" spc="-25" b="1">
                <a:solidFill>
                  <a:srgbClr val="3A546C"/>
                </a:solidFill>
                <a:latin typeface="Calibri"/>
                <a:cs typeface="Calibri"/>
              </a:rPr>
              <a:t>APP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632829" y="1203197"/>
            <a:ext cx="4606925" cy="701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64643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FF5C33"/>
                </a:solidFill>
                <a:latin typeface="Calibri"/>
                <a:cs typeface="Calibri"/>
              </a:rPr>
              <a:t>UNIQUE</a:t>
            </a:r>
            <a:r>
              <a:rPr dirty="0" sz="2000" spc="-65" b="1">
                <a:solidFill>
                  <a:srgbClr val="FF5C33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5C33"/>
                </a:solidFill>
                <a:latin typeface="Calibri"/>
                <a:cs typeface="Calibri"/>
              </a:rPr>
              <a:t>SELLING</a:t>
            </a:r>
            <a:r>
              <a:rPr dirty="0" sz="2000" spc="-35" b="1">
                <a:solidFill>
                  <a:srgbClr val="FF5C33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5C33"/>
                </a:solidFill>
                <a:latin typeface="Calibri"/>
                <a:cs typeface="Calibri"/>
              </a:rPr>
              <a:t>PROPOSITION</a:t>
            </a:r>
            <a:r>
              <a:rPr dirty="0" sz="2000" spc="-70" b="1">
                <a:solidFill>
                  <a:srgbClr val="FF5C33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FF5C33"/>
                </a:solidFill>
                <a:latin typeface="Calibri"/>
                <a:cs typeface="Calibri"/>
              </a:rPr>
              <a:t>(USP)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35"/>
              </a:spcBef>
            </a:pPr>
            <a:r>
              <a:rPr dirty="0" sz="1400" b="1">
                <a:solidFill>
                  <a:srgbClr val="3A546C"/>
                </a:solidFill>
                <a:latin typeface="Calibri"/>
                <a:cs typeface="Calibri"/>
              </a:rPr>
              <a:t>FREE</a:t>
            </a:r>
            <a:r>
              <a:rPr dirty="0" sz="1400" spc="-3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3A546C"/>
                </a:solidFill>
                <a:latin typeface="Calibri"/>
                <a:cs typeface="Calibri"/>
              </a:rPr>
              <a:t>FROM</a:t>
            </a:r>
            <a:r>
              <a:rPr dirty="0" sz="1400" spc="-3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3A546C"/>
                </a:solidFill>
                <a:latin typeface="Calibri"/>
                <a:cs typeface="Calibri"/>
              </a:rPr>
              <a:t>CARBON</a:t>
            </a:r>
            <a:r>
              <a:rPr dirty="0" sz="1400" spc="-3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400" spc="-10" b="1">
                <a:solidFill>
                  <a:srgbClr val="3A546C"/>
                </a:solidFill>
                <a:latin typeface="Calibri"/>
                <a:cs typeface="Calibri"/>
              </a:rPr>
              <a:t>EMISSION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632829" y="2030730"/>
            <a:ext cx="148971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solidFill>
                  <a:srgbClr val="3A546C"/>
                </a:solidFill>
                <a:latin typeface="Calibri"/>
                <a:cs typeface="Calibri"/>
              </a:rPr>
              <a:t>LOW</a:t>
            </a:r>
            <a:r>
              <a:rPr dirty="0" sz="1400" spc="-6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3A546C"/>
                </a:solidFill>
                <a:latin typeface="Calibri"/>
                <a:cs typeface="Calibri"/>
              </a:rPr>
              <a:t>NOISE</a:t>
            </a:r>
            <a:r>
              <a:rPr dirty="0" sz="1400" spc="-5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400" spc="-10" b="1">
                <a:solidFill>
                  <a:srgbClr val="3A546C"/>
                </a:solidFill>
                <a:latin typeface="Calibri"/>
                <a:cs typeface="Calibri"/>
              </a:rPr>
              <a:t>IMPACT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632829" y="2762504"/>
            <a:ext cx="3155315" cy="1703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solidFill>
                  <a:srgbClr val="3A546C"/>
                </a:solidFill>
                <a:latin typeface="Calibri"/>
                <a:cs typeface="Calibri"/>
              </a:rPr>
              <a:t>DIFFERENT</a:t>
            </a:r>
            <a:r>
              <a:rPr dirty="0" sz="1400" spc="-4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400" spc="-20" b="1">
                <a:solidFill>
                  <a:srgbClr val="3A546C"/>
                </a:solidFill>
                <a:latin typeface="Calibri"/>
                <a:cs typeface="Calibri"/>
              </a:rPr>
              <a:t>DIGITAL</a:t>
            </a:r>
            <a:r>
              <a:rPr dirty="0" sz="1400" spc="-4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3A546C"/>
                </a:solidFill>
                <a:latin typeface="Calibri"/>
                <a:cs typeface="Calibri"/>
              </a:rPr>
              <a:t>KEYS</a:t>
            </a:r>
            <a:r>
              <a:rPr dirty="0" sz="1400" spc="-1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3A546C"/>
                </a:solidFill>
                <a:latin typeface="Calibri"/>
                <a:cs typeface="Calibri"/>
              </a:rPr>
              <a:t>FOR</a:t>
            </a:r>
            <a:r>
              <a:rPr dirty="0" sz="1400" spc="-2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3A546C"/>
                </a:solidFill>
                <a:latin typeface="Calibri"/>
                <a:cs typeface="Calibri"/>
              </a:rPr>
              <a:t>THE </a:t>
            </a:r>
            <a:r>
              <a:rPr dirty="0" sz="1400" spc="-10" b="1">
                <a:solidFill>
                  <a:srgbClr val="3A546C"/>
                </a:solidFill>
                <a:latin typeface="Calibri"/>
                <a:cs typeface="Calibri"/>
              </a:rPr>
              <a:t>VEHICLE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95"/>
              </a:spcBef>
            </a:pPr>
            <a:r>
              <a:rPr dirty="0" sz="1400" b="1">
                <a:solidFill>
                  <a:srgbClr val="3A546C"/>
                </a:solidFill>
                <a:latin typeface="Calibri"/>
                <a:cs typeface="Calibri"/>
              </a:rPr>
              <a:t>INTELLIGENT</a:t>
            </a:r>
            <a:r>
              <a:rPr dirty="0" sz="1400" spc="-5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400" spc="-10" b="1">
                <a:solidFill>
                  <a:srgbClr val="3A546C"/>
                </a:solidFill>
                <a:latin typeface="Calibri"/>
                <a:cs typeface="Calibri"/>
              </a:rPr>
              <a:t>APPLICATION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170"/>
              </a:spcBef>
            </a:pPr>
            <a:endParaRPr sz="1400">
              <a:latin typeface="Calibri"/>
              <a:cs typeface="Calibri"/>
            </a:endParaRPr>
          </a:p>
          <a:p>
            <a:pPr marL="12700" marR="1211580">
              <a:lnSpc>
                <a:spcPct val="171500"/>
              </a:lnSpc>
            </a:pPr>
            <a:r>
              <a:rPr dirty="0" sz="1400" b="1">
                <a:solidFill>
                  <a:srgbClr val="3A546C"/>
                </a:solidFill>
                <a:latin typeface="Calibri"/>
                <a:cs typeface="Calibri"/>
              </a:rPr>
              <a:t>PLEASANT</a:t>
            </a:r>
            <a:r>
              <a:rPr dirty="0" sz="1400" spc="-8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400" spc="-10" b="1">
                <a:solidFill>
                  <a:srgbClr val="3A546C"/>
                </a:solidFill>
                <a:latin typeface="Calibri"/>
                <a:cs typeface="Calibri"/>
              </a:rPr>
              <a:t>CHARACTER EXTRAORDINARY</a:t>
            </a:r>
            <a:r>
              <a:rPr dirty="0" sz="1400" spc="4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400" spc="-10" b="1">
                <a:solidFill>
                  <a:srgbClr val="3A546C"/>
                </a:solidFill>
                <a:latin typeface="Calibri"/>
                <a:cs typeface="Calibri"/>
              </a:rPr>
              <a:t>FEELING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632829" y="4957317"/>
            <a:ext cx="83502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35" b="1">
                <a:solidFill>
                  <a:srgbClr val="3A546C"/>
                </a:solidFill>
                <a:latin typeface="Calibri"/>
                <a:cs typeface="Calibri"/>
              </a:rPr>
              <a:t>SEAT</a:t>
            </a:r>
            <a:r>
              <a:rPr dirty="0" sz="1400" spc="-2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400" spc="-10" b="1">
                <a:solidFill>
                  <a:srgbClr val="3A546C"/>
                </a:solidFill>
                <a:latin typeface="Calibri"/>
                <a:cs typeface="Calibri"/>
              </a:rPr>
              <a:t>BELTS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632829" y="5324602"/>
            <a:ext cx="4876800" cy="817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204" b="1">
                <a:solidFill>
                  <a:srgbClr val="3A546C"/>
                </a:solidFill>
                <a:latin typeface="Calibri"/>
                <a:cs typeface="Calibri"/>
              </a:rPr>
              <a:t>EFFICIENT</a:t>
            </a:r>
            <a:r>
              <a:rPr dirty="0" sz="1400" spc="5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400" spc="225" b="1">
                <a:solidFill>
                  <a:srgbClr val="3A546C"/>
                </a:solidFill>
                <a:latin typeface="Calibri"/>
                <a:cs typeface="Calibri"/>
              </a:rPr>
              <a:t>BUMPERS</a:t>
            </a:r>
            <a:r>
              <a:rPr dirty="0" sz="1400" spc="8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3A546C"/>
                </a:solidFill>
                <a:latin typeface="Calibri"/>
                <a:cs typeface="Calibri"/>
              </a:rPr>
              <a:t>&amp;</a:t>
            </a:r>
            <a:r>
              <a:rPr dirty="0" sz="1400" spc="5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400" spc="235" b="1">
                <a:solidFill>
                  <a:srgbClr val="3A546C"/>
                </a:solidFill>
                <a:latin typeface="Calibri"/>
                <a:cs typeface="Calibri"/>
              </a:rPr>
              <a:t>ADAS</a:t>
            </a:r>
            <a:r>
              <a:rPr dirty="0" sz="1400" spc="8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400" spc="195" b="1">
                <a:solidFill>
                  <a:srgbClr val="3A546C"/>
                </a:solidFill>
                <a:latin typeface="Calibri"/>
                <a:cs typeface="Calibri"/>
              </a:rPr>
              <a:t>SYSTEMS</a:t>
            </a:r>
            <a:endParaRPr sz="1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119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400" spc="-10" b="1">
                <a:solidFill>
                  <a:srgbClr val="3A546C"/>
                </a:solidFill>
                <a:latin typeface="Calibri"/>
                <a:cs typeface="Calibri"/>
              </a:rPr>
              <a:t>AUTO</a:t>
            </a:r>
            <a:r>
              <a:rPr dirty="0" sz="1400" spc="-5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3A546C"/>
                </a:solidFill>
                <a:latin typeface="Calibri"/>
                <a:cs typeface="Calibri"/>
              </a:rPr>
              <a:t>CLAMPING</a:t>
            </a:r>
            <a:r>
              <a:rPr dirty="0" sz="1400" spc="-3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3A546C"/>
                </a:solidFill>
                <a:latin typeface="Calibri"/>
                <a:cs typeface="Calibri"/>
              </a:rPr>
              <a:t>BETWEEN</a:t>
            </a:r>
            <a:r>
              <a:rPr dirty="0" sz="1400" spc="-2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3A546C"/>
                </a:solidFill>
                <a:latin typeface="Calibri"/>
                <a:cs typeface="Calibri"/>
              </a:rPr>
              <a:t>DUO</a:t>
            </a:r>
            <a:r>
              <a:rPr dirty="0" sz="1400" spc="-2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3A546C"/>
                </a:solidFill>
                <a:latin typeface="Calibri"/>
                <a:cs typeface="Calibri"/>
              </a:rPr>
              <a:t>Y</a:t>
            </a:r>
            <a:r>
              <a:rPr dirty="0" sz="1400" spc="-3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3A546C"/>
                </a:solidFill>
                <a:latin typeface="Calibri"/>
                <a:cs typeface="Calibri"/>
              </a:rPr>
              <a:t>AND</a:t>
            </a:r>
            <a:r>
              <a:rPr dirty="0" sz="1400" spc="-2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3A546C"/>
                </a:solidFill>
                <a:latin typeface="Calibri"/>
                <a:cs typeface="Calibri"/>
              </a:rPr>
              <a:t>DUO</a:t>
            </a:r>
            <a:r>
              <a:rPr dirty="0" sz="1400" spc="-3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3A546C"/>
                </a:solidFill>
                <a:latin typeface="Calibri"/>
                <a:cs typeface="Calibri"/>
              </a:rPr>
              <a:t>S</a:t>
            </a:r>
            <a:r>
              <a:rPr dirty="0" sz="1400" spc="-1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3A546C"/>
                </a:solidFill>
                <a:latin typeface="Calibri"/>
                <a:cs typeface="Calibri"/>
              </a:rPr>
              <a:t>VERSIONS</a:t>
            </a:r>
            <a:r>
              <a:rPr dirty="0" sz="1400" spc="-3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400" spc="-25" b="1">
                <a:solidFill>
                  <a:srgbClr val="3A546C"/>
                </a:solidFill>
                <a:latin typeface="Calibri"/>
                <a:cs typeface="Calibri"/>
              </a:rPr>
              <a:t>(NO</a:t>
            </a:r>
            <a:endParaRPr sz="14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dirty="0" sz="1400" b="1">
                <a:solidFill>
                  <a:srgbClr val="3A546C"/>
                </a:solidFill>
                <a:latin typeface="Calibri"/>
                <a:cs typeface="Calibri"/>
              </a:rPr>
              <a:t>TECHNICAL</a:t>
            </a:r>
            <a:r>
              <a:rPr dirty="0" sz="1400" spc="-5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400" spc="-10" b="1">
                <a:solidFill>
                  <a:srgbClr val="3A546C"/>
                </a:solidFill>
                <a:latin typeface="Calibri"/>
                <a:cs typeface="Calibri"/>
              </a:rPr>
              <a:t>DIFFERENCES)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6040209" y="1616461"/>
            <a:ext cx="463550" cy="459105"/>
            <a:chOff x="6040209" y="1616461"/>
            <a:chExt cx="463550" cy="459105"/>
          </a:xfrm>
        </p:grpSpPr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40209" y="1776650"/>
              <a:ext cx="170379" cy="253735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6167564" y="1616468"/>
              <a:ext cx="335915" cy="459105"/>
            </a:xfrm>
            <a:custGeom>
              <a:avLst/>
              <a:gdLst/>
              <a:ahLst/>
              <a:cxnLst/>
              <a:rect l="l" t="t" r="r" b="b"/>
              <a:pathLst>
                <a:path w="335915" h="459105">
                  <a:moveTo>
                    <a:pt x="262496" y="115125"/>
                  </a:moveTo>
                  <a:lnTo>
                    <a:pt x="224066" y="137541"/>
                  </a:lnTo>
                  <a:lnTo>
                    <a:pt x="165811" y="36652"/>
                  </a:lnTo>
                  <a:lnTo>
                    <a:pt x="155575" y="21704"/>
                  </a:lnTo>
                  <a:lnTo>
                    <a:pt x="141947" y="10261"/>
                  </a:lnTo>
                  <a:lnTo>
                    <a:pt x="125780" y="2844"/>
                  </a:lnTo>
                  <a:lnTo>
                    <a:pt x="107886" y="0"/>
                  </a:lnTo>
                  <a:lnTo>
                    <a:pt x="89408" y="2400"/>
                  </a:lnTo>
                  <a:lnTo>
                    <a:pt x="72504" y="9461"/>
                  </a:lnTo>
                  <a:lnTo>
                    <a:pt x="58039" y="20713"/>
                  </a:lnTo>
                  <a:lnTo>
                    <a:pt x="46888" y="35648"/>
                  </a:lnTo>
                  <a:lnTo>
                    <a:pt x="0" y="123253"/>
                  </a:lnTo>
                  <a:lnTo>
                    <a:pt x="39598" y="146177"/>
                  </a:lnTo>
                  <a:lnTo>
                    <a:pt x="90805" y="51041"/>
                  </a:lnTo>
                  <a:lnTo>
                    <a:pt x="98628" y="46215"/>
                  </a:lnTo>
                  <a:lnTo>
                    <a:pt x="107276" y="45796"/>
                  </a:lnTo>
                  <a:lnTo>
                    <a:pt x="115481" y="46316"/>
                  </a:lnTo>
                  <a:lnTo>
                    <a:pt x="122682" y="51435"/>
                  </a:lnTo>
                  <a:lnTo>
                    <a:pt x="125869" y="59016"/>
                  </a:lnTo>
                  <a:lnTo>
                    <a:pt x="184632" y="160528"/>
                  </a:lnTo>
                  <a:lnTo>
                    <a:pt x="143852" y="184124"/>
                  </a:lnTo>
                  <a:lnTo>
                    <a:pt x="237401" y="209232"/>
                  </a:lnTo>
                  <a:lnTo>
                    <a:pt x="262496" y="115125"/>
                  </a:lnTo>
                  <a:close/>
                </a:path>
                <a:path w="335915" h="459105">
                  <a:moveTo>
                    <a:pt x="335699" y="343687"/>
                  </a:moveTo>
                  <a:lnTo>
                    <a:pt x="333806" y="330581"/>
                  </a:lnTo>
                  <a:lnTo>
                    <a:pt x="331228" y="321246"/>
                  </a:lnTo>
                  <a:lnTo>
                    <a:pt x="328993" y="315823"/>
                  </a:lnTo>
                  <a:lnTo>
                    <a:pt x="274764" y="223354"/>
                  </a:lnTo>
                  <a:lnTo>
                    <a:pt x="235165" y="246392"/>
                  </a:lnTo>
                  <a:lnTo>
                    <a:pt x="286423" y="333832"/>
                  </a:lnTo>
                  <a:lnTo>
                    <a:pt x="289052" y="339686"/>
                  </a:lnTo>
                  <a:lnTo>
                    <a:pt x="290042" y="345922"/>
                  </a:lnTo>
                  <a:lnTo>
                    <a:pt x="289394" y="352209"/>
                  </a:lnTo>
                  <a:lnTo>
                    <a:pt x="287096" y="358216"/>
                  </a:lnTo>
                  <a:lnTo>
                    <a:pt x="282778" y="365442"/>
                  </a:lnTo>
                  <a:lnTo>
                    <a:pt x="274764" y="369646"/>
                  </a:lnTo>
                  <a:lnTo>
                    <a:pt x="266369" y="369087"/>
                  </a:lnTo>
                  <a:lnTo>
                    <a:pt x="149453" y="369087"/>
                  </a:lnTo>
                  <a:lnTo>
                    <a:pt x="149453" y="320548"/>
                  </a:lnTo>
                  <a:lnTo>
                    <a:pt x="80606" y="388696"/>
                  </a:lnTo>
                  <a:lnTo>
                    <a:pt x="149453" y="458762"/>
                  </a:lnTo>
                  <a:lnTo>
                    <a:pt x="149453" y="413918"/>
                  </a:lnTo>
                  <a:lnTo>
                    <a:pt x="267881" y="413918"/>
                  </a:lnTo>
                  <a:lnTo>
                    <a:pt x="315455" y="395389"/>
                  </a:lnTo>
                  <a:lnTo>
                    <a:pt x="335064" y="356806"/>
                  </a:lnTo>
                  <a:lnTo>
                    <a:pt x="335699" y="343687"/>
                  </a:lnTo>
                  <a:close/>
                </a:path>
              </a:pathLst>
            </a:custGeom>
            <a:solidFill>
              <a:srgbClr val="5FC2B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/>
          <p:nvPr/>
        </p:nvSpPr>
        <p:spPr>
          <a:xfrm>
            <a:off x="6146082" y="2806424"/>
            <a:ext cx="255904" cy="468630"/>
          </a:xfrm>
          <a:custGeom>
            <a:avLst/>
            <a:gdLst/>
            <a:ahLst/>
            <a:cxnLst/>
            <a:rect l="l" t="t" r="r" b="b"/>
            <a:pathLst>
              <a:path w="255904" h="468629">
                <a:moveTo>
                  <a:pt x="250651" y="0"/>
                </a:moveTo>
                <a:lnTo>
                  <a:pt x="4789" y="0"/>
                </a:lnTo>
                <a:lnTo>
                  <a:pt x="0" y="4792"/>
                </a:lnTo>
                <a:lnTo>
                  <a:pt x="0" y="463773"/>
                </a:lnTo>
                <a:lnTo>
                  <a:pt x="4789" y="468565"/>
                </a:lnTo>
                <a:lnTo>
                  <a:pt x="250651" y="468565"/>
                </a:lnTo>
                <a:lnTo>
                  <a:pt x="255440" y="463773"/>
                </a:lnTo>
                <a:lnTo>
                  <a:pt x="255440" y="404670"/>
                </a:lnTo>
                <a:lnTo>
                  <a:pt x="31930" y="404670"/>
                </a:lnTo>
                <a:lnTo>
                  <a:pt x="31930" y="63895"/>
                </a:lnTo>
                <a:lnTo>
                  <a:pt x="255440" y="63895"/>
                </a:lnTo>
                <a:lnTo>
                  <a:pt x="255440" y="42597"/>
                </a:lnTo>
                <a:lnTo>
                  <a:pt x="100579" y="42596"/>
                </a:lnTo>
                <a:lnTo>
                  <a:pt x="95790" y="37804"/>
                </a:lnTo>
                <a:lnTo>
                  <a:pt x="95790" y="26090"/>
                </a:lnTo>
                <a:lnTo>
                  <a:pt x="100579" y="21298"/>
                </a:lnTo>
                <a:lnTo>
                  <a:pt x="255440" y="21298"/>
                </a:lnTo>
                <a:lnTo>
                  <a:pt x="255440" y="4792"/>
                </a:lnTo>
                <a:lnTo>
                  <a:pt x="250651" y="0"/>
                </a:lnTo>
                <a:close/>
              </a:path>
              <a:path w="255904" h="468629">
                <a:moveTo>
                  <a:pt x="255440" y="63895"/>
                </a:moveTo>
                <a:lnTo>
                  <a:pt x="223510" y="63895"/>
                </a:lnTo>
                <a:lnTo>
                  <a:pt x="223510" y="404670"/>
                </a:lnTo>
                <a:lnTo>
                  <a:pt x="255440" y="404670"/>
                </a:lnTo>
                <a:lnTo>
                  <a:pt x="255440" y="63895"/>
                </a:lnTo>
                <a:close/>
              </a:path>
              <a:path w="255904" h="468629">
                <a:moveTo>
                  <a:pt x="255440" y="21298"/>
                </a:moveTo>
                <a:lnTo>
                  <a:pt x="154860" y="21298"/>
                </a:lnTo>
                <a:lnTo>
                  <a:pt x="159650" y="26090"/>
                </a:lnTo>
                <a:lnTo>
                  <a:pt x="159650" y="37804"/>
                </a:lnTo>
                <a:lnTo>
                  <a:pt x="154860" y="42596"/>
                </a:lnTo>
                <a:lnTo>
                  <a:pt x="255440" y="42597"/>
                </a:lnTo>
                <a:lnTo>
                  <a:pt x="255440" y="21298"/>
                </a:lnTo>
                <a:close/>
              </a:path>
            </a:pathLst>
          </a:custGeom>
          <a:solidFill>
            <a:srgbClr val="5FC2B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" name="object 13" descr=""/>
          <p:cNvGrpSpPr/>
          <p:nvPr/>
        </p:nvGrpSpPr>
        <p:grpSpPr>
          <a:xfrm>
            <a:off x="6071610" y="3851069"/>
            <a:ext cx="404495" cy="405130"/>
            <a:chOff x="6071610" y="3851069"/>
            <a:chExt cx="404495" cy="405130"/>
          </a:xfrm>
        </p:grpSpPr>
        <p:sp>
          <p:nvSpPr>
            <p:cNvPr id="14" name="object 14" descr=""/>
            <p:cNvSpPr/>
            <p:nvPr/>
          </p:nvSpPr>
          <p:spPr>
            <a:xfrm>
              <a:off x="6071610" y="3851069"/>
              <a:ext cx="404495" cy="405130"/>
            </a:xfrm>
            <a:custGeom>
              <a:avLst/>
              <a:gdLst/>
              <a:ahLst/>
              <a:cxnLst/>
              <a:rect l="l" t="t" r="r" b="b"/>
              <a:pathLst>
                <a:path w="404495" h="405129">
                  <a:moveTo>
                    <a:pt x="202223" y="0"/>
                  </a:moveTo>
                  <a:lnTo>
                    <a:pt x="155856" y="5343"/>
                  </a:lnTo>
                  <a:lnTo>
                    <a:pt x="113291" y="20565"/>
                  </a:lnTo>
                  <a:lnTo>
                    <a:pt x="75743" y="44450"/>
                  </a:lnTo>
                  <a:lnTo>
                    <a:pt x="44426" y="75785"/>
                  </a:lnTo>
                  <a:lnTo>
                    <a:pt x="20554" y="113353"/>
                  </a:lnTo>
                  <a:lnTo>
                    <a:pt x="5340" y="155941"/>
                  </a:lnTo>
                  <a:lnTo>
                    <a:pt x="0" y="202335"/>
                  </a:lnTo>
                  <a:lnTo>
                    <a:pt x="5340" y="248728"/>
                  </a:lnTo>
                  <a:lnTo>
                    <a:pt x="20554" y="291316"/>
                  </a:lnTo>
                  <a:lnTo>
                    <a:pt x="44426" y="328885"/>
                  </a:lnTo>
                  <a:lnTo>
                    <a:pt x="75743" y="360219"/>
                  </a:lnTo>
                  <a:lnTo>
                    <a:pt x="113291" y="384104"/>
                  </a:lnTo>
                  <a:lnTo>
                    <a:pt x="155856" y="399326"/>
                  </a:lnTo>
                  <a:lnTo>
                    <a:pt x="202223" y="404670"/>
                  </a:lnTo>
                  <a:lnTo>
                    <a:pt x="248592" y="399326"/>
                  </a:lnTo>
                  <a:lnTo>
                    <a:pt x="291159" y="384104"/>
                  </a:lnTo>
                  <a:lnTo>
                    <a:pt x="328305" y="360476"/>
                  </a:lnTo>
                  <a:lnTo>
                    <a:pt x="179948" y="360476"/>
                  </a:lnTo>
                  <a:lnTo>
                    <a:pt x="131146" y="345414"/>
                  </a:lnTo>
                  <a:lnTo>
                    <a:pt x="90924" y="316893"/>
                  </a:lnTo>
                  <a:lnTo>
                    <a:pt x="61522" y="277882"/>
                  </a:lnTo>
                  <a:lnTo>
                    <a:pt x="45175" y="231348"/>
                  </a:lnTo>
                  <a:lnTo>
                    <a:pt x="44227" y="185414"/>
                  </a:lnTo>
                  <a:lnTo>
                    <a:pt x="44121" y="180260"/>
                  </a:lnTo>
                  <a:lnTo>
                    <a:pt x="45136" y="173018"/>
                  </a:lnTo>
                  <a:lnTo>
                    <a:pt x="46644" y="165861"/>
                  </a:lnTo>
                  <a:lnTo>
                    <a:pt x="48640" y="158828"/>
                  </a:lnTo>
                  <a:lnTo>
                    <a:pt x="135774" y="158828"/>
                  </a:lnTo>
                  <a:lnTo>
                    <a:pt x="138067" y="154934"/>
                  </a:lnTo>
                  <a:lnTo>
                    <a:pt x="149605" y="142428"/>
                  </a:lnTo>
                  <a:lnTo>
                    <a:pt x="67235" y="117212"/>
                  </a:lnTo>
                  <a:lnTo>
                    <a:pt x="100949" y="78850"/>
                  </a:lnTo>
                  <a:lnTo>
                    <a:pt x="143416" y="53831"/>
                  </a:lnTo>
                  <a:lnTo>
                    <a:pt x="191015" y="42981"/>
                  </a:lnTo>
                  <a:lnTo>
                    <a:pt x="326398" y="42981"/>
                  </a:lnTo>
                  <a:lnTo>
                    <a:pt x="291159" y="20565"/>
                  </a:lnTo>
                  <a:lnTo>
                    <a:pt x="248592" y="5343"/>
                  </a:lnTo>
                  <a:lnTo>
                    <a:pt x="202223" y="0"/>
                  </a:lnTo>
                  <a:close/>
                </a:path>
                <a:path w="404495" h="405129">
                  <a:moveTo>
                    <a:pt x="167632" y="274217"/>
                  </a:moveTo>
                  <a:lnTo>
                    <a:pt x="179803" y="359459"/>
                  </a:lnTo>
                  <a:lnTo>
                    <a:pt x="179911" y="360219"/>
                  </a:lnTo>
                  <a:lnTo>
                    <a:pt x="179948" y="360476"/>
                  </a:lnTo>
                  <a:lnTo>
                    <a:pt x="224495" y="360476"/>
                  </a:lnTo>
                  <a:lnTo>
                    <a:pt x="235671" y="282220"/>
                  </a:lnTo>
                  <a:lnTo>
                    <a:pt x="202223" y="282220"/>
                  </a:lnTo>
                  <a:lnTo>
                    <a:pt x="184581" y="280220"/>
                  </a:lnTo>
                  <a:lnTo>
                    <a:pt x="167632" y="274217"/>
                  </a:lnTo>
                  <a:close/>
                </a:path>
                <a:path w="404495" h="405129">
                  <a:moveTo>
                    <a:pt x="399451" y="158828"/>
                  </a:moveTo>
                  <a:lnTo>
                    <a:pt x="355807" y="158828"/>
                  </a:lnTo>
                  <a:lnTo>
                    <a:pt x="361755" y="209579"/>
                  </a:lnTo>
                  <a:lnTo>
                    <a:pt x="351929" y="257915"/>
                  </a:lnTo>
                  <a:lnTo>
                    <a:pt x="328141" y="300588"/>
                  </a:lnTo>
                  <a:lnTo>
                    <a:pt x="292200" y="334350"/>
                  </a:lnTo>
                  <a:lnTo>
                    <a:pt x="245919" y="355954"/>
                  </a:lnTo>
                  <a:lnTo>
                    <a:pt x="224495" y="360476"/>
                  </a:lnTo>
                  <a:lnTo>
                    <a:pt x="328305" y="360476"/>
                  </a:lnTo>
                  <a:lnTo>
                    <a:pt x="360029" y="328885"/>
                  </a:lnTo>
                  <a:lnTo>
                    <a:pt x="383904" y="291316"/>
                  </a:lnTo>
                  <a:lnTo>
                    <a:pt x="399119" y="248728"/>
                  </a:lnTo>
                  <a:lnTo>
                    <a:pt x="404461" y="202335"/>
                  </a:lnTo>
                  <a:lnTo>
                    <a:pt x="399451" y="158828"/>
                  </a:lnTo>
                  <a:close/>
                </a:path>
                <a:path w="404495" h="405129">
                  <a:moveTo>
                    <a:pt x="236814" y="274217"/>
                  </a:moveTo>
                  <a:lnTo>
                    <a:pt x="219866" y="280220"/>
                  </a:lnTo>
                  <a:lnTo>
                    <a:pt x="202223" y="282220"/>
                  </a:lnTo>
                  <a:lnTo>
                    <a:pt x="235671" y="282220"/>
                  </a:lnTo>
                  <a:lnTo>
                    <a:pt x="236814" y="274217"/>
                  </a:lnTo>
                  <a:close/>
                </a:path>
                <a:path w="404495" h="405129">
                  <a:moveTo>
                    <a:pt x="135774" y="158828"/>
                  </a:moveTo>
                  <a:lnTo>
                    <a:pt x="48640" y="158828"/>
                  </a:lnTo>
                  <a:lnTo>
                    <a:pt x="122655" y="207424"/>
                  </a:lnTo>
                  <a:lnTo>
                    <a:pt x="122549" y="205734"/>
                  </a:lnTo>
                  <a:lnTo>
                    <a:pt x="122398" y="204056"/>
                  </a:lnTo>
                  <a:lnTo>
                    <a:pt x="122398" y="202335"/>
                  </a:lnTo>
                  <a:lnTo>
                    <a:pt x="124225" y="185414"/>
                  </a:lnTo>
                  <a:lnTo>
                    <a:pt x="129528" y="169438"/>
                  </a:lnTo>
                  <a:lnTo>
                    <a:pt x="135774" y="158828"/>
                  </a:lnTo>
                  <a:close/>
                </a:path>
                <a:path w="404495" h="405129">
                  <a:moveTo>
                    <a:pt x="326398" y="42981"/>
                  </a:moveTo>
                  <a:lnTo>
                    <a:pt x="191015" y="42981"/>
                  </a:lnTo>
                  <a:lnTo>
                    <a:pt x="240122" y="47124"/>
                  </a:lnTo>
                  <a:lnTo>
                    <a:pt x="287118" y="67085"/>
                  </a:lnTo>
                  <a:lnTo>
                    <a:pt x="301696" y="77443"/>
                  </a:lnTo>
                  <a:lnTo>
                    <a:pt x="314984" y="89330"/>
                  </a:lnTo>
                  <a:lnTo>
                    <a:pt x="326862" y="102626"/>
                  </a:lnTo>
                  <a:lnTo>
                    <a:pt x="337212" y="117212"/>
                  </a:lnTo>
                  <a:lnTo>
                    <a:pt x="254842" y="142428"/>
                  </a:lnTo>
                  <a:lnTo>
                    <a:pt x="266380" y="154934"/>
                  </a:lnTo>
                  <a:lnTo>
                    <a:pt x="274919" y="169438"/>
                  </a:lnTo>
                  <a:lnTo>
                    <a:pt x="280222" y="185414"/>
                  </a:lnTo>
                  <a:lnTo>
                    <a:pt x="282049" y="202335"/>
                  </a:lnTo>
                  <a:lnTo>
                    <a:pt x="282049" y="204056"/>
                  </a:lnTo>
                  <a:lnTo>
                    <a:pt x="281902" y="205734"/>
                  </a:lnTo>
                  <a:lnTo>
                    <a:pt x="281796" y="207424"/>
                  </a:lnTo>
                  <a:lnTo>
                    <a:pt x="355807" y="158828"/>
                  </a:lnTo>
                  <a:lnTo>
                    <a:pt x="399451" y="158828"/>
                  </a:lnTo>
                  <a:lnTo>
                    <a:pt x="399119" y="155941"/>
                  </a:lnTo>
                  <a:lnTo>
                    <a:pt x="383904" y="113353"/>
                  </a:lnTo>
                  <a:lnTo>
                    <a:pt x="360029" y="75785"/>
                  </a:lnTo>
                  <a:lnTo>
                    <a:pt x="328709" y="44451"/>
                  </a:lnTo>
                  <a:lnTo>
                    <a:pt x="326398" y="42981"/>
                  </a:lnTo>
                  <a:close/>
                </a:path>
              </a:pathLst>
            </a:custGeom>
            <a:solidFill>
              <a:srgbClr val="5FC2B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5295" y="3994834"/>
              <a:ext cx="117076" cy="117141"/>
            </a:xfrm>
            <a:prstGeom prst="rect">
              <a:avLst/>
            </a:prstGeom>
          </p:spPr>
        </p:pic>
      </p:grpSp>
      <p:sp>
        <p:nvSpPr>
          <p:cNvPr id="16" name="object 16" descr=""/>
          <p:cNvSpPr/>
          <p:nvPr/>
        </p:nvSpPr>
        <p:spPr>
          <a:xfrm>
            <a:off x="6093219" y="4990083"/>
            <a:ext cx="361950" cy="432434"/>
          </a:xfrm>
          <a:custGeom>
            <a:avLst/>
            <a:gdLst/>
            <a:ahLst/>
            <a:cxnLst/>
            <a:rect l="l" t="t" r="r" b="b"/>
            <a:pathLst>
              <a:path w="361950" h="432435">
                <a:moveTo>
                  <a:pt x="310984" y="125666"/>
                </a:moveTo>
                <a:lnTo>
                  <a:pt x="275463" y="116636"/>
                </a:lnTo>
                <a:lnTo>
                  <a:pt x="258140" y="109651"/>
                </a:lnTo>
                <a:lnTo>
                  <a:pt x="258140" y="179514"/>
                </a:lnTo>
                <a:lnTo>
                  <a:pt x="167106" y="270611"/>
                </a:lnTo>
                <a:lnTo>
                  <a:pt x="113284" y="216763"/>
                </a:lnTo>
                <a:lnTo>
                  <a:pt x="131572" y="198475"/>
                </a:lnTo>
                <a:lnTo>
                  <a:pt x="167106" y="234022"/>
                </a:lnTo>
                <a:lnTo>
                  <a:pt x="202628" y="198475"/>
                </a:lnTo>
                <a:lnTo>
                  <a:pt x="239864" y="161226"/>
                </a:lnTo>
                <a:lnTo>
                  <a:pt x="258140" y="179514"/>
                </a:lnTo>
                <a:lnTo>
                  <a:pt x="258140" y="109651"/>
                </a:lnTo>
                <a:lnTo>
                  <a:pt x="241630" y="102984"/>
                </a:lnTo>
                <a:lnTo>
                  <a:pt x="209918" y="84937"/>
                </a:lnTo>
                <a:lnTo>
                  <a:pt x="180771" y="62712"/>
                </a:lnTo>
                <a:lnTo>
                  <a:pt x="151625" y="84937"/>
                </a:lnTo>
                <a:lnTo>
                  <a:pt x="119913" y="102984"/>
                </a:lnTo>
                <a:lnTo>
                  <a:pt x="86067" y="116636"/>
                </a:lnTo>
                <a:lnTo>
                  <a:pt x="50546" y="125666"/>
                </a:lnTo>
                <a:lnTo>
                  <a:pt x="50546" y="150736"/>
                </a:lnTo>
                <a:lnTo>
                  <a:pt x="56261" y="199948"/>
                </a:lnTo>
                <a:lnTo>
                  <a:pt x="72872" y="248183"/>
                </a:lnTo>
                <a:lnTo>
                  <a:pt x="99669" y="294170"/>
                </a:lnTo>
                <a:lnTo>
                  <a:pt x="135877" y="336677"/>
                </a:lnTo>
                <a:lnTo>
                  <a:pt x="180771" y="374421"/>
                </a:lnTo>
                <a:lnTo>
                  <a:pt x="225666" y="336677"/>
                </a:lnTo>
                <a:lnTo>
                  <a:pt x="261874" y="294170"/>
                </a:lnTo>
                <a:lnTo>
                  <a:pt x="288658" y="248183"/>
                </a:lnTo>
                <a:lnTo>
                  <a:pt x="305282" y="199948"/>
                </a:lnTo>
                <a:lnTo>
                  <a:pt x="309765" y="161226"/>
                </a:lnTo>
                <a:lnTo>
                  <a:pt x="310984" y="150736"/>
                </a:lnTo>
                <a:lnTo>
                  <a:pt x="310984" y="125666"/>
                </a:lnTo>
                <a:close/>
              </a:path>
              <a:path w="361950" h="432435">
                <a:moveTo>
                  <a:pt x="361543" y="99339"/>
                </a:moveTo>
                <a:lnTo>
                  <a:pt x="326948" y="76136"/>
                </a:lnTo>
                <a:lnTo>
                  <a:pt x="326948" y="112128"/>
                </a:lnTo>
                <a:lnTo>
                  <a:pt x="326948" y="150736"/>
                </a:lnTo>
                <a:lnTo>
                  <a:pt x="322618" y="195135"/>
                </a:lnTo>
                <a:lnTo>
                  <a:pt x="309943" y="238848"/>
                </a:lnTo>
                <a:lnTo>
                  <a:pt x="289394" y="281076"/>
                </a:lnTo>
                <a:lnTo>
                  <a:pt x="261454" y="321005"/>
                </a:lnTo>
                <a:lnTo>
                  <a:pt x="226606" y="357835"/>
                </a:lnTo>
                <a:lnTo>
                  <a:pt x="185318" y="390753"/>
                </a:lnTo>
                <a:lnTo>
                  <a:pt x="180771" y="393903"/>
                </a:lnTo>
                <a:lnTo>
                  <a:pt x="176237" y="390753"/>
                </a:lnTo>
                <a:lnTo>
                  <a:pt x="134950" y="357835"/>
                </a:lnTo>
                <a:lnTo>
                  <a:pt x="100101" y="321005"/>
                </a:lnTo>
                <a:lnTo>
                  <a:pt x="72161" y="281076"/>
                </a:lnTo>
                <a:lnTo>
                  <a:pt x="51612" y="238848"/>
                </a:lnTo>
                <a:lnTo>
                  <a:pt x="38925" y="195135"/>
                </a:lnTo>
                <a:lnTo>
                  <a:pt x="34582" y="150736"/>
                </a:lnTo>
                <a:lnTo>
                  <a:pt x="34582" y="112128"/>
                </a:lnTo>
                <a:lnTo>
                  <a:pt x="41313" y="111061"/>
                </a:lnTo>
                <a:lnTo>
                  <a:pt x="78155" y="102412"/>
                </a:lnTo>
                <a:lnTo>
                  <a:pt x="113144" y="88519"/>
                </a:lnTo>
                <a:lnTo>
                  <a:pt x="145732" y="69672"/>
                </a:lnTo>
                <a:lnTo>
                  <a:pt x="175361" y="46101"/>
                </a:lnTo>
                <a:lnTo>
                  <a:pt x="180771" y="41122"/>
                </a:lnTo>
                <a:lnTo>
                  <a:pt x="186182" y="46101"/>
                </a:lnTo>
                <a:lnTo>
                  <a:pt x="248386" y="88519"/>
                </a:lnTo>
                <a:lnTo>
                  <a:pt x="320217" y="111061"/>
                </a:lnTo>
                <a:lnTo>
                  <a:pt x="326948" y="112128"/>
                </a:lnTo>
                <a:lnTo>
                  <a:pt x="326948" y="76136"/>
                </a:lnTo>
                <a:lnTo>
                  <a:pt x="301688" y="71691"/>
                </a:lnTo>
                <a:lnTo>
                  <a:pt x="262661" y="56921"/>
                </a:lnTo>
                <a:lnTo>
                  <a:pt x="236829" y="41122"/>
                </a:lnTo>
                <a:lnTo>
                  <a:pt x="227063" y="35153"/>
                </a:lnTo>
                <a:lnTo>
                  <a:pt x="195872" y="6870"/>
                </a:lnTo>
                <a:lnTo>
                  <a:pt x="189623" y="2006"/>
                </a:lnTo>
                <a:lnTo>
                  <a:pt x="182232" y="0"/>
                </a:lnTo>
                <a:lnTo>
                  <a:pt x="174637" y="901"/>
                </a:lnTo>
                <a:lnTo>
                  <a:pt x="167741" y="4787"/>
                </a:lnTo>
                <a:lnTo>
                  <a:pt x="167005" y="5448"/>
                </a:lnTo>
                <a:lnTo>
                  <a:pt x="166306" y="6108"/>
                </a:lnTo>
                <a:lnTo>
                  <a:pt x="165671" y="6870"/>
                </a:lnTo>
                <a:lnTo>
                  <a:pt x="134480" y="35153"/>
                </a:lnTo>
                <a:lnTo>
                  <a:pt x="98882" y="56921"/>
                </a:lnTo>
                <a:lnTo>
                  <a:pt x="59855" y="71691"/>
                </a:lnTo>
                <a:lnTo>
                  <a:pt x="18402" y="78968"/>
                </a:lnTo>
                <a:lnTo>
                  <a:pt x="11099" y="81089"/>
                </a:lnTo>
                <a:lnTo>
                  <a:pt x="5245" y="85572"/>
                </a:lnTo>
                <a:lnTo>
                  <a:pt x="1371" y="91846"/>
                </a:lnTo>
                <a:lnTo>
                  <a:pt x="0" y="99339"/>
                </a:lnTo>
                <a:lnTo>
                  <a:pt x="0" y="150736"/>
                </a:lnTo>
                <a:lnTo>
                  <a:pt x="4229" y="197954"/>
                </a:lnTo>
                <a:lnTo>
                  <a:pt x="16383" y="243497"/>
                </a:lnTo>
                <a:lnTo>
                  <a:pt x="35725" y="286842"/>
                </a:lnTo>
                <a:lnTo>
                  <a:pt x="61480" y="327469"/>
                </a:lnTo>
                <a:lnTo>
                  <a:pt x="92887" y="364883"/>
                </a:lnTo>
                <a:lnTo>
                  <a:pt x="129197" y="398538"/>
                </a:lnTo>
                <a:lnTo>
                  <a:pt x="169646" y="427951"/>
                </a:lnTo>
                <a:lnTo>
                  <a:pt x="176428" y="432308"/>
                </a:lnTo>
                <a:lnTo>
                  <a:pt x="185115" y="432308"/>
                </a:lnTo>
                <a:lnTo>
                  <a:pt x="232333" y="398538"/>
                </a:lnTo>
                <a:lnTo>
                  <a:pt x="268643" y="364883"/>
                </a:lnTo>
                <a:lnTo>
                  <a:pt x="300062" y="327469"/>
                </a:lnTo>
                <a:lnTo>
                  <a:pt x="325818" y="286842"/>
                </a:lnTo>
                <a:lnTo>
                  <a:pt x="345160" y="243497"/>
                </a:lnTo>
                <a:lnTo>
                  <a:pt x="357314" y="197954"/>
                </a:lnTo>
                <a:lnTo>
                  <a:pt x="361543" y="150736"/>
                </a:lnTo>
                <a:lnTo>
                  <a:pt x="361543" y="99339"/>
                </a:lnTo>
                <a:close/>
              </a:path>
            </a:pathLst>
          </a:custGeom>
          <a:solidFill>
            <a:srgbClr val="5FC2B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11459971" y="6364721"/>
            <a:ext cx="267335" cy="269240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1600" spc="-55" b="1">
                <a:solidFill>
                  <a:srgbClr val="FF5C33"/>
                </a:solidFill>
                <a:latin typeface="Tahoma"/>
                <a:cs typeface="Tahoma"/>
              </a:rPr>
              <a:t>11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15151" y="900303"/>
            <a:ext cx="4972304" cy="546878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dirty="0"/>
              <a:t>01</a:t>
            </a:r>
            <a:r>
              <a:rPr dirty="0" spc="15"/>
              <a:t> </a:t>
            </a:r>
            <a:r>
              <a:rPr dirty="0"/>
              <a:t>–</a:t>
            </a:r>
            <a:r>
              <a:rPr dirty="0" spc="25"/>
              <a:t> </a:t>
            </a:r>
            <a:r>
              <a:rPr dirty="0" spc="204"/>
              <a:t>Technical</a:t>
            </a:r>
            <a:r>
              <a:rPr dirty="0" spc="15"/>
              <a:t> </a:t>
            </a:r>
            <a:r>
              <a:rPr dirty="0" spc="220"/>
              <a:t>Specification</a:t>
            </a:r>
            <a:r>
              <a:rPr dirty="0" spc="5"/>
              <a:t> </a:t>
            </a:r>
            <a:r>
              <a:rPr dirty="0" spc="320"/>
              <a:t>Sheet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47955">
              <a:lnSpc>
                <a:spcPct val="100000"/>
              </a:lnSpc>
              <a:spcBef>
                <a:spcPts val="65"/>
              </a:spcBef>
            </a:pPr>
            <a:r>
              <a:rPr dirty="0" spc="-295"/>
              <a:t>13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330809" y="1501177"/>
            <a:ext cx="5613400" cy="2961005"/>
          </a:xfrm>
          <a:prstGeom prst="rect">
            <a:avLst/>
          </a:prstGeom>
        </p:spPr>
        <p:txBody>
          <a:bodyPr wrap="square" lIns="0" tIns="258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35"/>
              </a:spcBef>
            </a:pPr>
            <a:r>
              <a:rPr dirty="0" sz="2800" spc="395" b="1">
                <a:solidFill>
                  <a:srgbClr val="FF5C33"/>
                </a:solidFill>
                <a:latin typeface="Calibri"/>
                <a:cs typeface="Calibri"/>
              </a:rPr>
              <a:t>FINAL</a:t>
            </a:r>
            <a:r>
              <a:rPr dirty="0" sz="2800" spc="185" b="1">
                <a:solidFill>
                  <a:srgbClr val="FF5C33"/>
                </a:solidFill>
                <a:latin typeface="Calibri"/>
                <a:cs typeface="Calibri"/>
              </a:rPr>
              <a:t> </a:t>
            </a:r>
            <a:r>
              <a:rPr dirty="0" sz="2800" spc="400" b="1">
                <a:solidFill>
                  <a:srgbClr val="FF5C33"/>
                </a:solidFill>
                <a:latin typeface="Calibri"/>
                <a:cs typeface="Calibri"/>
              </a:rPr>
              <a:t>SPECIFICATION</a:t>
            </a:r>
            <a:r>
              <a:rPr dirty="0" sz="2800" spc="175" b="1">
                <a:solidFill>
                  <a:srgbClr val="FF5C33"/>
                </a:solidFill>
                <a:latin typeface="Calibri"/>
                <a:cs typeface="Calibri"/>
              </a:rPr>
              <a:t> </a:t>
            </a:r>
            <a:r>
              <a:rPr dirty="0" sz="2800" spc="440" b="1">
                <a:solidFill>
                  <a:srgbClr val="FF5C33"/>
                </a:solidFill>
                <a:latin typeface="Calibri"/>
                <a:cs typeface="Calibri"/>
              </a:rPr>
              <a:t>SHEET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50"/>
              </a:spcBef>
            </a:pPr>
            <a:r>
              <a:rPr dirty="0" sz="1800" spc="315" b="1">
                <a:solidFill>
                  <a:srgbClr val="3A546C"/>
                </a:solidFill>
                <a:latin typeface="Calibri"/>
                <a:cs typeface="Calibri"/>
              </a:rPr>
              <a:t>FOR</a:t>
            </a:r>
            <a:r>
              <a:rPr dirty="0" sz="1800" spc="10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800" spc="240" b="1">
                <a:solidFill>
                  <a:srgbClr val="3A546C"/>
                </a:solidFill>
                <a:latin typeface="Calibri"/>
                <a:cs typeface="Calibri"/>
              </a:rPr>
              <a:t>INSTANCE…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120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 spc="125">
                <a:solidFill>
                  <a:srgbClr val="3A546C"/>
                </a:solidFill>
                <a:latin typeface="Century Gothic"/>
                <a:cs typeface="Century Gothic"/>
              </a:rPr>
              <a:t>ALL</a:t>
            </a:r>
            <a:r>
              <a:rPr dirty="0" sz="1800" spc="-2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130">
                <a:solidFill>
                  <a:srgbClr val="3A546C"/>
                </a:solidFill>
                <a:latin typeface="Century Gothic"/>
                <a:cs typeface="Century Gothic"/>
              </a:rPr>
              <a:t>VEHICLES</a:t>
            </a:r>
            <a:r>
              <a:rPr dirty="0" sz="1800" spc="-1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204">
                <a:solidFill>
                  <a:srgbClr val="3A546C"/>
                </a:solidFill>
                <a:latin typeface="Century Gothic"/>
                <a:cs typeface="Century Gothic"/>
              </a:rPr>
              <a:t>WILL</a:t>
            </a:r>
            <a:r>
              <a:rPr dirty="0" sz="1800" spc="-2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229">
                <a:solidFill>
                  <a:srgbClr val="3A546C"/>
                </a:solidFill>
                <a:latin typeface="Century Gothic"/>
                <a:cs typeface="Century Gothic"/>
              </a:rPr>
              <a:t>USE</a:t>
            </a:r>
            <a:r>
              <a:rPr dirty="0" sz="1800" spc="-2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245">
                <a:solidFill>
                  <a:srgbClr val="3A546C"/>
                </a:solidFill>
                <a:latin typeface="Century Gothic"/>
                <a:cs typeface="Century Gothic"/>
              </a:rPr>
              <a:t>THE</a:t>
            </a:r>
            <a:r>
              <a:rPr dirty="0" sz="1800" spc="-1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260" b="1">
                <a:solidFill>
                  <a:srgbClr val="3A546C"/>
                </a:solidFill>
                <a:latin typeface="Calibri"/>
                <a:cs typeface="Calibri"/>
              </a:rPr>
              <a:t>SAME</a:t>
            </a:r>
            <a:r>
              <a:rPr dirty="0" sz="1800" spc="12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800" spc="275" b="1">
                <a:solidFill>
                  <a:srgbClr val="3A546C"/>
                </a:solidFill>
                <a:latin typeface="Calibri"/>
                <a:cs typeface="Calibri"/>
              </a:rPr>
              <a:t>BATTERY</a:t>
            </a:r>
            <a:endParaRPr sz="1800">
              <a:latin typeface="Calibri"/>
              <a:cs typeface="Calibri"/>
            </a:endParaRPr>
          </a:p>
          <a:p>
            <a:pPr marL="299085" marR="536575" indent="-28702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 spc="245">
                <a:solidFill>
                  <a:srgbClr val="3A546C"/>
                </a:solidFill>
                <a:latin typeface="Century Gothic"/>
                <a:cs typeface="Century Gothic"/>
              </a:rPr>
              <a:t>THE</a:t>
            </a:r>
            <a:r>
              <a:rPr dirty="0" sz="1800" spc="-2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114">
                <a:solidFill>
                  <a:srgbClr val="3A546C"/>
                </a:solidFill>
                <a:latin typeface="Century Gothic"/>
                <a:cs typeface="Century Gothic"/>
              </a:rPr>
              <a:t>DIMENSION</a:t>
            </a:r>
            <a:r>
              <a:rPr dirty="0" sz="1800" spc="-1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130">
                <a:solidFill>
                  <a:srgbClr val="3A546C"/>
                </a:solidFill>
                <a:latin typeface="Century Gothic"/>
                <a:cs typeface="Century Gothic"/>
              </a:rPr>
              <a:t>ARE</a:t>
            </a:r>
            <a:r>
              <a:rPr dirty="0" sz="1800" spc="-2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245">
                <a:solidFill>
                  <a:srgbClr val="3A546C"/>
                </a:solidFill>
                <a:latin typeface="Century Gothic"/>
                <a:cs typeface="Century Gothic"/>
              </a:rPr>
              <a:t>THE</a:t>
            </a:r>
            <a:r>
              <a:rPr dirty="0" sz="1800" spc="-2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260" b="1">
                <a:solidFill>
                  <a:srgbClr val="3A546C"/>
                </a:solidFill>
                <a:latin typeface="Calibri"/>
                <a:cs typeface="Calibri"/>
              </a:rPr>
              <a:t>SAME</a:t>
            </a:r>
            <a:r>
              <a:rPr dirty="0" sz="1800" spc="12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800" spc="305" b="1">
                <a:solidFill>
                  <a:srgbClr val="3A546C"/>
                </a:solidFill>
                <a:latin typeface="Calibri"/>
                <a:cs typeface="Calibri"/>
              </a:rPr>
              <a:t>EXCEPT </a:t>
            </a:r>
            <a:r>
              <a:rPr dirty="0" sz="1800" spc="310" b="1">
                <a:solidFill>
                  <a:srgbClr val="3A546C"/>
                </a:solidFill>
                <a:latin typeface="Calibri"/>
                <a:cs typeface="Calibri"/>
              </a:rPr>
              <a:t>FOR</a:t>
            </a:r>
            <a:r>
              <a:rPr dirty="0" sz="1800" spc="11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800" spc="235" b="1">
                <a:solidFill>
                  <a:srgbClr val="3A546C"/>
                </a:solidFill>
                <a:latin typeface="Calibri"/>
                <a:cs typeface="Calibri"/>
              </a:rPr>
              <a:t>UNO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 spc="75">
                <a:solidFill>
                  <a:srgbClr val="3A546C"/>
                </a:solidFill>
                <a:latin typeface="Century Gothic"/>
                <a:cs typeface="Century Gothic"/>
              </a:rPr>
              <a:t>MAXIMUM</a:t>
            </a:r>
            <a:r>
              <a:rPr dirty="0" sz="180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204">
                <a:solidFill>
                  <a:srgbClr val="3A546C"/>
                </a:solidFill>
                <a:latin typeface="Century Gothic"/>
                <a:cs typeface="Century Gothic"/>
              </a:rPr>
              <a:t>SPEED</a:t>
            </a:r>
            <a:r>
              <a:rPr dirty="0" sz="1800" spc="-2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160">
                <a:solidFill>
                  <a:srgbClr val="3A546C"/>
                </a:solidFill>
                <a:latin typeface="Century Gothic"/>
                <a:cs typeface="Century Gothic"/>
              </a:rPr>
              <a:t>IS</a:t>
            </a:r>
            <a:r>
              <a:rPr dirty="0" sz="1800" spc="-1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215">
                <a:solidFill>
                  <a:srgbClr val="3A546C"/>
                </a:solidFill>
                <a:latin typeface="Century Gothic"/>
                <a:cs typeface="Century Gothic"/>
              </a:rPr>
              <a:t>EITHER</a:t>
            </a:r>
            <a:r>
              <a:rPr dirty="0" sz="1800" spc="-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195" b="1">
                <a:solidFill>
                  <a:srgbClr val="3A546C"/>
                </a:solidFill>
                <a:latin typeface="Calibri"/>
                <a:cs typeface="Calibri"/>
              </a:rPr>
              <a:t>45KM/H</a:t>
            </a:r>
            <a:r>
              <a:rPr dirty="0" sz="1800" spc="13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800" spc="275" b="1">
                <a:solidFill>
                  <a:srgbClr val="3A546C"/>
                </a:solidFill>
                <a:latin typeface="Calibri"/>
                <a:cs typeface="Calibri"/>
              </a:rPr>
              <a:t>OR</a:t>
            </a:r>
            <a:endParaRPr sz="18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dirty="0" sz="1800" spc="204" b="1">
                <a:solidFill>
                  <a:srgbClr val="3A546C"/>
                </a:solidFill>
                <a:latin typeface="Calibri"/>
                <a:cs typeface="Calibri"/>
              </a:rPr>
              <a:t>90KM/H</a:t>
            </a:r>
            <a:r>
              <a:rPr dirty="0" sz="1800" spc="10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800" spc="285" b="1">
                <a:solidFill>
                  <a:srgbClr val="3A546C"/>
                </a:solidFill>
                <a:latin typeface="Calibri"/>
                <a:cs typeface="Calibri"/>
              </a:rPr>
              <a:t>DEPENDING</a:t>
            </a:r>
            <a:r>
              <a:rPr dirty="0" sz="1800" spc="9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800" spc="275" b="1">
                <a:solidFill>
                  <a:srgbClr val="3A546C"/>
                </a:solidFill>
                <a:latin typeface="Calibri"/>
                <a:cs typeface="Calibri"/>
              </a:rPr>
              <a:t>ON</a:t>
            </a:r>
            <a:r>
              <a:rPr dirty="0" sz="1800" spc="114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800" spc="290" b="1">
                <a:solidFill>
                  <a:srgbClr val="3A546C"/>
                </a:solidFill>
                <a:latin typeface="Calibri"/>
                <a:cs typeface="Calibri"/>
              </a:rPr>
              <a:t>THE</a:t>
            </a:r>
            <a:r>
              <a:rPr dirty="0" sz="1800" spc="11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800" spc="254" b="1">
                <a:solidFill>
                  <a:srgbClr val="3A546C"/>
                </a:solidFill>
                <a:latin typeface="Calibri"/>
                <a:cs typeface="Calibri"/>
              </a:rPr>
              <a:t>VERSION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dirty="0"/>
              <a:t>01</a:t>
            </a:r>
            <a:r>
              <a:rPr dirty="0" spc="-10"/>
              <a:t> </a:t>
            </a:r>
            <a:r>
              <a:rPr dirty="0"/>
              <a:t>–</a:t>
            </a:r>
            <a:r>
              <a:rPr dirty="0" spc="-5"/>
              <a:t> </a:t>
            </a:r>
            <a:r>
              <a:rPr dirty="0" spc="325"/>
              <a:t>Design</a:t>
            </a:r>
            <a:r>
              <a:rPr dirty="0" spc="-30"/>
              <a:t> </a:t>
            </a:r>
            <a:r>
              <a:rPr dirty="0" spc="340"/>
              <a:t>Extract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989201" y="1318790"/>
            <a:ext cx="8395335" cy="4385310"/>
            <a:chOff x="1989201" y="1318790"/>
            <a:chExt cx="8395335" cy="438531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35390" y="1318790"/>
              <a:ext cx="7041277" cy="438502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989201" y="1445894"/>
              <a:ext cx="8395335" cy="4255135"/>
            </a:xfrm>
            <a:custGeom>
              <a:avLst/>
              <a:gdLst/>
              <a:ahLst/>
              <a:cxnLst/>
              <a:rect l="l" t="t" r="r" b="b"/>
              <a:pathLst>
                <a:path w="8395335" h="4255135">
                  <a:moveTo>
                    <a:pt x="1186561" y="2251075"/>
                  </a:moveTo>
                  <a:lnTo>
                    <a:pt x="1172210" y="2231898"/>
                  </a:lnTo>
                  <a:lnTo>
                    <a:pt x="1129157" y="2174367"/>
                  </a:lnTo>
                  <a:lnTo>
                    <a:pt x="1116393" y="2199881"/>
                  </a:lnTo>
                  <a:lnTo>
                    <a:pt x="13081" y="1648333"/>
                  </a:lnTo>
                  <a:lnTo>
                    <a:pt x="381" y="1673860"/>
                  </a:lnTo>
                  <a:lnTo>
                    <a:pt x="1103579" y="2225522"/>
                  </a:lnTo>
                  <a:lnTo>
                    <a:pt x="1090803" y="2251075"/>
                  </a:lnTo>
                  <a:lnTo>
                    <a:pt x="1186561" y="2251075"/>
                  </a:lnTo>
                  <a:close/>
                </a:path>
                <a:path w="8395335" h="4255135">
                  <a:moveTo>
                    <a:pt x="1669669" y="3345688"/>
                  </a:moveTo>
                  <a:lnTo>
                    <a:pt x="1573911" y="3348609"/>
                  </a:lnTo>
                  <a:lnTo>
                    <a:pt x="1587423" y="3373704"/>
                  </a:lnTo>
                  <a:lnTo>
                    <a:pt x="0" y="4227842"/>
                  </a:lnTo>
                  <a:lnTo>
                    <a:pt x="13462" y="4253014"/>
                  </a:lnTo>
                  <a:lnTo>
                    <a:pt x="1601000" y="3398913"/>
                  </a:lnTo>
                  <a:lnTo>
                    <a:pt x="1614551" y="3424047"/>
                  </a:lnTo>
                  <a:lnTo>
                    <a:pt x="1654746" y="3366897"/>
                  </a:lnTo>
                  <a:lnTo>
                    <a:pt x="1669669" y="3345688"/>
                  </a:lnTo>
                  <a:close/>
                </a:path>
                <a:path w="8395335" h="4255135">
                  <a:moveTo>
                    <a:pt x="5622290" y="4226204"/>
                  </a:moveTo>
                  <a:lnTo>
                    <a:pt x="3928021" y="4063974"/>
                  </a:lnTo>
                  <a:lnTo>
                    <a:pt x="3928148" y="4062603"/>
                  </a:lnTo>
                  <a:lnTo>
                    <a:pt x="3930777" y="4035552"/>
                  </a:lnTo>
                  <a:lnTo>
                    <a:pt x="3841369" y="4069969"/>
                  </a:lnTo>
                  <a:lnTo>
                    <a:pt x="3922522" y="4120896"/>
                  </a:lnTo>
                  <a:lnTo>
                    <a:pt x="3925265" y="4092410"/>
                  </a:lnTo>
                  <a:lnTo>
                    <a:pt x="5619623" y="4254652"/>
                  </a:lnTo>
                  <a:lnTo>
                    <a:pt x="5622290" y="4226204"/>
                  </a:lnTo>
                  <a:close/>
                </a:path>
                <a:path w="8395335" h="4255135">
                  <a:moveTo>
                    <a:pt x="7505192" y="3517519"/>
                  </a:moveTo>
                  <a:lnTo>
                    <a:pt x="5810923" y="3355187"/>
                  </a:lnTo>
                  <a:lnTo>
                    <a:pt x="5811050" y="3353816"/>
                  </a:lnTo>
                  <a:lnTo>
                    <a:pt x="5813679" y="3326765"/>
                  </a:lnTo>
                  <a:lnTo>
                    <a:pt x="5724144" y="3361309"/>
                  </a:lnTo>
                  <a:lnTo>
                    <a:pt x="5805424" y="3412109"/>
                  </a:lnTo>
                  <a:lnTo>
                    <a:pt x="5808167" y="3383635"/>
                  </a:lnTo>
                  <a:lnTo>
                    <a:pt x="7502525" y="3545967"/>
                  </a:lnTo>
                  <a:lnTo>
                    <a:pt x="7505192" y="3517519"/>
                  </a:lnTo>
                  <a:close/>
                </a:path>
                <a:path w="8395335" h="4255135">
                  <a:moveTo>
                    <a:pt x="7514717" y="18542"/>
                  </a:moveTo>
                  <a:lnTo>
                    <a:pt x="7493000" y="0"/>
                  </a:lnTo>
                  <a:lnTo>
                    <a:pt x="5429440" y="2438565"/>
                  </a:lnTo>
                  <a:lnTo>
                    <a:pt x="5407660" y="2420112"/>
                  </a:lnTo>
                  <a:lnTo>
                    <a:pt x="5385054" y="2513203"/>
                  </a:lnTo>
                  <a:lnTo>
                    <a:pt x="5473065" y="2475484"/>
                  </a:lnTo>
                  <a:lnTo>
                    <a:pt x="5464060" y="2467864"/>
                  </a:lnTo>
                  <a:lnTo>
                    <a:pt x="5451246" y="2457031"/>
                  </a:lnTo>
                  <a:lnTo>
                    <a:pt x="7514717" y="18542"/>
                  </a:lnTo>
                  <a:close/>
                </a:path>
                <a:path w="8395335" h="4255135">
                  <a:moveTo>
                    <a:pt x="8395208" y="2866136"/>
                  </a:moveTo>
                  <a:lnTo>
                    <a:pt x="7472680" y="2762834"/>
                  </a:lnTo>
                  <a:lnTo>
                    <a:pt x="7472858" y="2761234"/>
                  </a:lnTo>
                  <a:lnTo>
                    <a:pt x="7475855" y="2734437"/>
                  </a:lnTo>
                  <a:lnTo>
                    <a:pt x="7385812" y="2767584"/>
                  </a:lnTo>
                  <a:lnTo>
                    <a:pt x="7466330" y="2819654"/>
                  </a:lnTo>
                  <a:lnTo>
                    <a:pt x="7469492" y="2791282"/>
                  </a:lnTo>
                  <a:lnTo>
                    <a:pt x="8392033" y="2894457"/>
                  </a:lnTo>
                  <a:lnTo>
                    <a:pt x="8395208" y="28661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687425" y="2886583"/>
            <a:ext cx="107823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1A0E3A"/>
                </a:solidFill>
                <a:latin typeface="Calibri"/>
                <a:cs typeface="Calibri"/>
              </a:rPr>
              <a:t>Suspension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800" spc="-10">
                <a:solidFill>
                  <a:srgbClr val="1A0E3A"/>
                </a:solidFill>
                <a:latin typeface="Calibri"/>
                <a:cs typeface="Calibri"/>
              </a:rPr>
              <a:t>system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47955">
              <a:lnSpc>
                <a:spcPct val="100000"/>
              </a:lnSpc>
              <a:spcBef>
                <a:spcPts val="65"/>
              </a:spcBef>
            </a:pPr>
            <a:r>
              <a:rPr dirty="0" spc="-295"/>
              <a:t>14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1222654" y="5601716"/>
            <a:ext cx="6521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1A0E3A"/>
                </a:solidFill>
                <a:latin typeface="Calibri"/>
                <a:cs typeface="Calibri"/>
              </a:rPr>
              <a:t>Engine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9544557" y="1218946"/>
            <a:ext cx="8534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1A0E3A"/>
                </a:solidFill>
                <a:latin typeface="Calibri"/>
                <a:cs typeface="Calibri"/>
              </a:rPr>
              <a:t>Batteries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9622028" y="4160266"/>
            <a:ext cx="215455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7249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1A0E3A"/>
                </a:solidFill>
                <a:latin typeface="Calibri"/>
                <a:cs typeface="Calibri"/>
              </a:rPr>
              <a:t>Drums</a:t>
            </a:r>
            <a:r>
              <a:rPr dirty="0" sz="1800" spc="-35">
                <a:solidFill>
                  <a:srgbClr val="1A0E3A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1A0E3A"/>
                </a:solidFill>
                <a:latin typeface="Calibri"/>
                <a:cs typeface="Calibri"/>
              </a:rPr>
              <a:t>brakes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75"/>
              </a:spcBef>
            </a:pP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800" spc="-10">
                <a:solidFill>
                  <a:srgbClr val="1A0E3A"/>
                </a:solidFill>
                <a:latin typeface="Calibri"/>
                <a:cs typeface="Calibri"/>
              </a:rPr>
              <a:t>Chassis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752968" y="5517286"/>
            <a:ext cx="10610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1A0E3A"/>
                </a:solidFill>
                <a:latin typeface="Calibri"/>
                <a:cs typeface="Calibri"/>
              </a:rPr>
              <a:t>Disc</a:t>
            </a:r>
            <a:r>
              <a:rPr dirty="0" sz="1800" spc="-20">
                <a:solidFill>
                  <a:srgbClr val="1A0E3A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1A0E3A"/>
                </a:solidFill>
                <a:latin typeface="Calibri"/>
                <a:cs typeface="Calibri"/>
              </a:rPr>
              <a:t>brakes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73151" y="986409"/>
            <a:ext cx="22694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 spc="170" b="1">
                <a:solidFill>
                  <a:srgbClr val="3A546C"/>
                </a:solidFill>
                <a:latin typeface="Century Gothic"/>
                <a:cs typeface="Century Gothic"/>
              </a:rPr>
              <a:t>DUOS</a:t>
            </a:r>
            <a:r>
              <a:rPr dirty="0" sz="1800" spc="25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225" b="1">
                <a:solidFill>
                  <a:srgbClr val="3A546C"/>
                </a:solidFill>
                <a:latin typeface="Century Gothic"/>
                <a:cs typeface="Century Gothic"/>
              </a:rPr>
              <a:t>PROFILE</a:t>
            </a:r>
            <a:r>
              <a:rPr dirty="0" sz="1800" spc="3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-50" b="1">
                <a:solidFill>
                  <a:srgbClr val="3A546C"/>
                </a:solidFill>
                <a:latin typeface="Century Gothic"/>
                <a:cs typeface="Century Gothic"/>
              </a:rPr>
              <a:t>: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dirty="0" spc="170"/>
              <a:t>3</a:t>
            </a:r>
            <a:r>
              <a:rPr dirty="0" spc="-10"/>
              <a:t> </a:t>
            </a:r>
            <a:r>
              <a:rPr dirty="0"/>
              <a:t>- </a:t>
            </a:r>
            <a:r>
              <a:rPr dirty="0" spc="325"/>
              <a:t>Design</a:t>
            </a:r>
            <a:r>
              <a:rPr dirty="0" spc="-25"/>
              <a:t> </a:t>
            </a:r>
            <a:r>
              <a:rPr dirty="0" spc="210"/>
              <a:t>updates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2069083" y="1553057"/>
            <a:ext cx="7776845" cy="4526915"/>
            <a:chOff x="2069083" y="1553057"/>
            <a:chExt cx="7776845" cy="452691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69083" y="1553057"/>
              <a:ext cx="7776591" cy="4272533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2870961" y="5994145"/>
              <a:ext cx="6002655" cy="85725"/>
            </a:xfrm>
            <a:custGeom>
              <a:avLst/>
              <a:gdLst/>
              <a:ahLst/>
              <a:cxnLst/>
              <a:rect l="l" t="t" r="r" b="b"/>
              <a:pathLst>
                <a:path w="6002655" h="85725">
                  <a:moveTo>
                    <a:pt x="85725" y="0"/>
                  </a:moveTo>
                  <a:lnTo>
                    <a:pt x="0" y="42862"/>
                  </a:lnTo>
                  <a:lnTo>
                    <a:pt x="85725" y="85724"/>
                  </a:lnTo>
                  <a:lnTo>
                    <a:pt x="85725" y="57149"/>
                  </a:lnTo>
                  <a:lnTo>
                    <a:pt x="71500" y="57149"/>
                  </a:lnTo>
                  <a:lnTo>
                    <a:pt x="71500" y="28574"/>
                  </a:lnTo>
                  <a:lnTo>
                    <a:pt x="85725" y="28574"/>
                  </a:lnTo>
                  <a:lnTo>
                    <a:pt x="85725" y="0"/>
                  </a:lnTo>
                  <a:close/>
                </a:path>
                <a:path w="6002655" h="85725">
                  <a:moveTo>
                    <a:pt x="5916930" y="0"/>
                  </a:moveTo>
                  <a:lnTo>
                    <a:pt x="5916930" y="85724"/>
                  </a:lnTo>
                  <a:lnTo>
                    <a:pt x="5974080" y="57149"/>
                  </a:lnTo>
                  <a:lnTo>
                    <a:pt x="5931281" y="57149"/>
                  </a:lnTo>
                  <a:lnTo>
                    <a:pt x="5931281" y="28574"/>
                  </a:lnTo>
                  <a:lnTo>
                    <a:pt x="5974080" y="28574"/>
                  </a:lnTo>
                  <a:lnTo>
                    <a:pt x="5916930" y="0"/>
                  </a:lnTo>
                  <a:close/>
                </a:path>
                <a:path w="6002655" h="85725">
                  <a:moveTo>
                    <a:pt x="85725" y="28574"/>
                  </a:moveTo>
                  <a:lnTo>
                    <a:pt x="71500" y="28574"/>
                  </a:lnTo>
                  <a:lnTo>
                    <a:pt x="71500" y="57149"/>
                  </a:lnTo>
                  <a:lnTo>
                    <a:pt x="85725" y="57149"/>
                  </a:lnTo>
                  <a:lnTo>
                    <a:pt x="85725" y="28574"/>
                  </a:lnTo>
                  <a:close/>
                </a:path>
                <a:path w="6002655" h="85725">
                  <a:moveTo>
                    <a:pt x="5916930" y="28574"/>
                  </a:moveTo>
                  <a:lnTo>
                    <a:pt x="85725" y="28574"/>
                  </a:lnTo>
                  <a:lnTo>
                    <a:pt x="85725" y="57149"/>
                  </a:lnTo>
                  <a:lnTo>
                    <a:pt x="5916930" y="57149"/>
                  </a:lnTo>
                  <a:lnTo>
                    <a:pt x="5916930" y="28574"/>
                  </a:lnTo>
                  <a:close/>
                </a:path>
                <a:path w="6002655" h="85725">
                  <a:moveTo>
                    <a:pt x="5974080" y="28574"/>
                  </a:moveTo>
                  <a:lnTo>
                    <a:pt x="5931281" y="28574"/>
                  </a:lnTo>
                  <a:lnTo>
                    <a:pt x="5931281" y="57149"/>
                  </a:lnTo>
                  <a:lnTo>
                    <a:pt x="5974080" y="57149"/>
                  </a:lnTo>
                  <a:lnTo>
                    <a:pt x="6002655" y="42862"/>
                  </a:lnTo>
                  <a:lnTo>
                    <a:pt x="5974080" y="28574"/>
                  </a:lnTo>
                  <a:close/>
                </a:path>
              </a:pathLst>
            </a:custGeom>
            <a:solidFill>
              <a:srgbClr val="1F12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870961" y="2020570"/>
              <a:ext cx="6755130" cy="4017010"/>
            </a:xfrm>
            <a:custGeom>
              <a:avLst/>
              <a:gdLst/>
              <a:ahLst/>
              <a:cxnLst/>
              <a:rect l="l" t="t" r="r" b="b"/>
              <a:pathLst>
                <a:path w="6755130" h="4017010">
                  <a:moveTo>
                    <a:pt x="0" y="4016438"/>
                  </a:moveTo>
                  <a:lnTo>
                    <a:pt x="0" y="2423667"/>
                  </a:lnTo>
                </a:path>
                <a:path w="6755130" h="4017010">
                  <a:moveTo>
                    <a:pt x="6002655" y="4016438"/>
                  </a:moveTo>
                  <a:lnTo>
                    <a:pt x="6002655" y="2290825"/>
                  </a:lnTo>
                </a:path>
                <a:path w="6755130" h="4017010">
                  <a:moveTo>
                    <a:pt x="6754876" y="3456051"/>
                  </a:moveTo>
                  <a:lnTo>
                    <a:pt x="5112766" y="3456051"/>
                  </a:lnTo>
                </a:path>
                <a:path w="6755130" h="4017010">
                  <a:moveTo>
                    <a:pt x="6754876" y="0"/>
                  </a:moveTo>
                  <a:lnTo>
                    <a:pt x="4571999" y="0"/>
                  </a:lnTo>
                </a:path>
              </a:pathLst>
            </a:custGeom>
            <a:ln w="19050">
              <a:solidFill>
                <a:srgbClr val="1F124D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9582912" y="2020570"/>
              <a:ext cx="85725" cy="3456304"/>
            </a:xfrm>
            <a:custGeom>
              <a:avLst/>
              <a:gdLst/>
              <a:ahLst/>
              <a:cxnLst/>
              <a:rect l="l" t="t" r="r" b="b"/>
              <a:pathLst>
                <a:path w="85725" h="3456304">
                  <a:moveTo>
                    <a:pt x="28575" y="3370326"/>
                  </a:moveTo>
                  <a:lnTo>
                    <a:pt x="0" y="3370326"/>
                  </a:lnTo>
                  <a:lnTo>
                    <a:pt x="42926" y="3456051"/>
                  </a:lnTo>
                  <a:lnTo>
                    <a:pt x="78623" y="3384550"/>
                  </a:lnTo>
                  <a:lnTo>
                    <a:pt x="28575" y="3384550"/>
                  </a:lnTo>
                  <a:lnTo>
                    <a:pt x="28575" y="3370326"/>
                  </a:lnTo>
                  <a:close/>
                </a:path>
                <a:path w="85725" h="3456304">
                  <a:moveTo>
                    <a:pt x="57150" y="71374"/>
                  </a:moveTo>
                  <a:lnTo>
                    <a:pt x="28575" y="71374"/>
                  </a:lnTo>
                  <a:lnTo>
                    <a:pt x="28575" y="3384550"/>
                  </a:lnTo>
                  <a:lnTo>
                    <a:pt x="57150" y="3384550"/>
                  </a:lnTo>
                  <a:lnTo>
                    <a:pt x="57150" y="71374"/>
                  </a:lnTo>
                  <a:close/>
                </a:path>
                <a:path w="85725" h="3456304">
                  <a:moveTo>
                    <a:pt x="85725" y="3370326"/>
                  </a:moveTo>
                  <a:lnTo>
                    <a:pt x="57150" y="3370326"/>
                  </a:lnTo>
                  <a:lnTo>
                    <a:pt x="57150" y="3384550"/>
                  </a:lnTo>
                  <a:lnTo>
                    <a:pt x="78623" y="3384550"/>
                  </a:lnTo>
                  <a:lnTo>
                    <a:pt x="85725" y="3370326"/>
                  </a:lnTo>
                  <a:close/>
                </a:path>
                <a:path w="85725" h="3456304">
                  <a:moveTo>
                    <a:pt x="42926" y="0"/>
                  </a:moveTo>
                  <a:lnTo>
                    <a:pt x="0" y="85725"/>
                  </a:lnTo>
                  <a:lnTo>
                    <a:pt x="28575" y="85725"/>
                  </a:lnTo>
                  <a:lnTo>
                    <a:pt x="28575" y="71374"/>
                  </a:lnTo>
                  <a:lnTo>
                    <a:pt x="78560" y="71374"/>
                  </a:lnTo>
                  <a:lnTo>
                    <a:pt x="42926" y="0"/>
                  </a:lnTo>
                  <a:close/>
                </a:path>
                <a:path w="85725" h="3456304">
                  <a:moveTo>
                    <a:pt x="78560" y="71374"/>
                  </a:moveTo>
                  <a:lnTo>
                    <a:pt x="57150" y="71374"/>
                  </a:lnTo>
                  <a:lnTo>
                    <a:pt x="57150" y="85725"/>
                  </a:lnTo>
                  <a:lnTo>
                    <a:pt x="85725" y="85725"/>
                  </a:lnTo>
                  <a:lnTo>
                    <a:pt x="78560" y="71374"/>
                  </a:lnTo>
                  <a:close/>
                </a:path>
              </a:pathLst>
            </a:custGeom>
            <a:solidFill>
              <a:srgbClr val="1F124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5505958" y="5684926"/>
            <a:ext cx="55372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1F124D"/>
                </a:solidFill>
                <a:latin typeface="Calibri"/>
                <a:cs typeface="Calibri"/>
              </a:rPr>
              <a:t>245</a:t>
            </a:r>
            <a:r>
              <a:rPr dirty="0" sz="1400" spc="-20">
                <a:solidFill>
                  <a:srgbClr val="1F124D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1F124D"/>
                </a:solidFill>
                <a:latin typeface="Calibri"/>
                <a:cs typeface="Calibri"/>
              </a:rPr>
              <a:t>cm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47955">
              <a:lnSpc>
                <a:spcPct val="100000"/>
              </a:lnSpc>
              <a:spcBef>
                <a:spcPts val="65"/>
              </a:spcBef>
            </a:pPr>
            <a:r>
              <a:rPr dirty="0" spc="-295"/>
              <a:t>15</a:t>
            </a:r>
          </a:p>
        </p:txBody>
      </p:sp>
      <p:sp>
        <p:nvSpPr>
          <p:cNvPr id="10" name="object 10" descr=""/>
          <p:cNvSpPr txBox="1"/>
          <p:nvPr/>
        </p:nvSpPr>
        <p:spPr>
          <a:xfrm>
            <a:off x="9792969" y="3524250"/>
            <a:ext cx="55435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1F124D"/>
                </a:solidFill>
                <a:latin typeface="Calibri"/>
                <a:cs typeface="Calibri"/>
              </a:rPr>
              <a:t>154</a:t>
            </a:r>
            <a:r>
              <a:rPr dirty="0" sz="1400" spc="-35">
                <a:solidFill>
                  <a:srgbClr val="1F124D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1F124D"/>
                </a:solidFill>
                <a:latin typeface="Calibri"/>
                <a:cs typeface="Calibri"/>
              </a:rPr>
              <a:t>cm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60451" y="3625088"/>
            <a:ext cx="641032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dirty="0" baseline="-7407" sz="9000" spc="705" b="1">
                <a:solidFill>
                  <a:srgbClr val="FF5C33"/>
                </a:solidFill>
                <a:latin typeface="Century Gothic"/>
                <a:cs typeface="Century Gothic"/>
              </a:rPr>
              <a:t>02</a:t>
            </a:r>
            <a:r>
              <a:rPr dirty="0" baseline="-7407" sz="9000" spc="112" b="1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3200" spc="204" b="1">
                <a:solidFill>
                  <a:srgbClr val="FF5C33"/>
                </a:solidFill>
                <a:latin typeface="Century Gothic"/>
                <a:cs typeface="Century Gothic"/>
              </a:rPr>
              <a:t>Product-</a:t>
            </a:r>
            <a:r>
              <a:rPr dirty="0" sz="3200" spc="155" b="1">
                <a:solidFill>
                  <a:srgbClr val="FF5C33"/>
                </a:solidFill>
                <a:latin typeface="Century Gothic"/>
                <a:cs typeface="Century Gothic"/>
              </a:rPr>
              <a:t>process</a:t>
            </a:r>
            <a:r>
              <a:rPr dirty="0" sz="3200" spc="-5" b="1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3200" spc="170" b="1">
                <a:solidFill>
                  <a:srgbClr val="FF5C33"/>
                </a:solidFill>
                <a:latin typeface="Century Gothic"/>
                <a:cs typeface="Century Gothic"/>
              </a:rPr>
              <a:t>design</a:t>
            </a:r>
            <a:endParaRPr sz="3200">
              <a:latin typeface="Century Gothic"/>
              <a:cs typeface="Century Gothic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73151" y="4650172"/>
            <a:ext cx="3012440" cy="664210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dirty="0" sz="2400" spc="375" b="1">
                <a:solidFill>
                  <a:srgbClr val="3A546C"/>
                </a:solidFill>
                <a:latin typeface="Calibri"/>
                <a:cs typeface="Calibri"/>
              </a:rPr>
              <a:t>PRODUCTION</a:t>
            </a:r>
            <a:r>
              <a:rPr dirty="0" sz="2400" spc="13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2400" spc="295" b="1">
                <a:solidFill>
                  <a:srgbClr val="3A546C"/>
                </a:solidFill>
                <a:latin typeface="Calibri"/>
                <a:cs typeface="Calibri"/>
              </a:rPr>
              <a:t>SITE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dirty="0" sz="1400" spc="160">
                <a:solidFill>
                  <a:srgbClr val="3A546C"/>
                </a:solidFill>
                <a:latin typeface="Century Gothic"/>
                <a:cs typeface="Century Gothic"/>
              </a:rPr>
              <a:t>SITE</a:t>
            </a:r>
            <a:r>
              <a:rPr dirty="0" sz="1400" spc="8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3A546C"/>
                </a:solidFill>
                <a:latin typeface="Century Gothic"/>
                <a:cs typeface="Century Gothic"/>
              </a:rPr>
              <a:t>LOCATION</a:t>
            </a:r>
            <a:r>
              <a:rPr dirty="0" sz="1400" spc="8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-135">
                <a:solidFill>
                  <a:srgbClr val="3A546C"/>
                </a:solidFill>
                <a:latin typeface="Century Gothic"/>
                <a:cs typeface="Century Gothic"/>
              </a:rPr>
              <a:t>&amp;</a:t>
            </a:r>
            <a:r>
              <a:rPr dirty="0" sz="1400" spc="9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85">
                <a:solidFill>
                  <a:srgbClr val="3A546C"/>
                </a:solidFill>
                <a:latin typeface="Century Gothic"/>
                <a:cs typeface="Century Gothic"/>
              </a:rPr>
              <a:t>LAYOUT</a:t>
            </a:r>
            <a:endParaRPr sz="1400">
              <a:latin typeface="Century Gothic"/>
              <a:cs typeface="Century Gothic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3100" y="0"/>
            <a:ext cx="51689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938530"/>
            <a:ext cx="12192000" cy="5919470"/>
            <a:chOff x="0" y="938530"/>
            <a:chExt cx="12192000" cy="591947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4510" y="6391449"/>
              <a:ext cx="1327429" cy="19342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45667"/>
              <a:ext cx="12192000" cy="571233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7427340" y="938530"/>
              <a:ext cx="3788410" cy="2520315"/>
            </a:xfrm>
            <a:custGeom>
              <a:avLst/>
              <a:gdLst/>
              <a:ahLst/>
              <a:cxnLst/>
              <a:rect l="l" t="t" r="r" b="b"/>
              <a:pathLst>
                <a:path w="3788409" h="2520315">
                  <a:moveTo>
                    <a:pt x="3787902" y="0"/>
                  </a:moveTo>
                  <a:lnTo>
                    <a:pt x="0" y="0"/>
                  </a:lnTo>
                  <a:lnTo>
                    <a:pt x="0" y="2519807"/>
                  </a:lnTo>
                  <a:lnTo>
                    <a:pt x="3787902" y="2519807"/>
                  </a:lnTo>
                  <a:lnTo>
                    <a:pt x="3787902" y="0"/>
                  </a:lnTo>
                  <a:close/>
                </a:path>
              </a:pathLst>
            </a:custGeom>
            <a:solidFill>
              <a:srgbClr val="5FC2B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64170" y="975487"/>
              <a:ext cx="3714115" cy="244348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45755" y="3775760"/>
              <a:ext cx="3750945" cy="2743581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7426705" y="3756710"/>
              <a:ext cx="3789045" cy="2781935"/>
            </a:xfrm>
            <a:custGeom>
              <a:avLst/>
              <a:gdLst/>
              <a:ahLst/>
              <a:cxnLst/>
              <a:rect l="l" t="t" r="r" b="b"/>
              <a:pathLst>
                <a:path w="3789045" h="2781934">
                  <a:moveTo>
                    <a:pt x="0" y="2781681"/>
                  </a:moveTo>
                  <a:lnTo>
                    <a:pt x="3789045" y="2781681"/>
                  </a:lnTo>
                  <a:lnTo>
                    <a:pt x="3789045" y="0"/>
                  </a:lnTo>
                  <a:lnTo>
                    <a:pt x="0" y="0"/>
                  </a:lnTo>
                  <a:lnTo>
                    <a:pt x="0" y="2781681"/>
                  </a:lnTo>
                  <a:close/>
                </a:path>
              </a:pathLst>
            </a:custGeom>
            <a:ln w="38100">
              <a:solidFill>
                <a:srgbClr val="5FC2B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234293" y="124840"/>
            <a:ext cx="804062" cy="736091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dirty="0" spc="340"/>
              <a:t>02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5"/>
              <a:t> </a:t>
            </a:r>
            <a:r>
              <a:rPr dirty="0" spc="250"/>
              <a:t>Location</a:t>
            </a:r>
            <a:r>
              <a:rPr dirty="0" spc="-25"/>
              <a:t> </a:t>
            </a:r>
            <a:r>
              <a:rPr dirty="0" spc="360"/>
              <a:t>Study</a:t>
            </a:r>
          </a:p>
        </p:txBody>
      </p:sp>
      <p:sp>
        <p:nvSpPr>
          <p:cNvPr id="11" name="object 11" descr=""/>
          <p:cNvSpPr txBox="1"/>
          <p:nvPr/>
        </p:nvSpPr>
        <p:spPr>
          <a:xfrm>
            <a:off x="995260" y="1848230"/>
            <a:ext cx="1834514" cy="3655695"/>
          </a:xfrm>
          <a:prstGeom prst="rect">
            <a:avLst/>
          </a:prstGeom>
          <a:solidFill>
            <a:srgbClr val="FFFFFF"/>
          </a:solidFill>
          <a:ln w="38100">
            <a:solidFill>
              <a:srgbClr val="5FC2B9"/>
            </a:solidFill>
          </a:ln>
        </p:spPr>
        <p:txBody>
          <a:bodyPr wrap="square" lIns="0" tIns="91440" rIns="0" bIns="0" rtlCol="0" vert="horz">
            <a:spAutoFit/>
          </a:bodyPr>
          <a:lstStyle/>
          <a:p>
            <a:pPr marL="469265">
              <a:lnSpc>
                <a:spcPct val="100000"/>
              </a:lnSpc>
              <a:spcBef>
                <a:spcPts val="720"/>
              </a:spcBef>
            </a:pPr>
            <a:r>
              <a:rPr dirty="0" sz="1600">
                <a:solidFill>
                  <a:srgbClr val="1F124D"/>
                </a:solidFill>
                <a:latin typeface="Calibri"/>
                <a:cs typeface="Calibri"/>
              </a:rPr>
              <a:t>15</a:t>
            </a:r>
            <a:r>
              <a:rPr dirty="0" sz="1600" spc="-10">
                <a:solidFill>
                  <a:srgbClr val="1F124D"/>
                </a:solidFill>
                <a:latin typeface="Calibri"/>
                <a:cs typeface="Calibri"/>
              </a:rPr>
              <a:t> criteria:</a:t>
            </a:r>
            <a:endParaRPr sz="1600">
              <a:latin typeface="Calibri"/>
              <a:cs typeface="Calibri"/>
            </a:endParaRPr>
          </a:p>
          <a:p>
            <a:pPr marL="393065" indent="-286385">
              <a:lnSpc>
                <a:spcPct val="100000"/>
              </a:lnSpc>
              <a:spcBef>
                <a:spcPts val="1920"/>
              </a:spcBef>
              <a:buFont typeface="Arial"/>
              <a:buChar char="•"/>
              <a:tabLst>
                <a:tab pos="393065" algn="l"/>
              </a:tabLst>
            </a:pPr>
            <a:r>
              <a:rPr dirty="0" sz="1600">
                <a:solidFill>
                  <a:srgbClr val="1F124D"/>
                </a:solidFill>
                <a:latin typeface="Calibri"/>
                <a:cs typeface="Calibri"/>
              </a:rPr>
              <a:t>Labor</a:t>
            </a:r>
            <a:r>
              <a:rPr dirty="0" sz="1600" spc="-35">
                <a:solidFill>
                  <a:srgbClr val="1F124D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1F124D"/>
                </a:solidFill>
                <a:latin typeface="Calibri"/>
                <a:cs typeface="Calibri"/>
              </a:rPr>
              <a:t>costs</a:t>
            </a:r>
            <a:endParaRPr sz="1600">
              <a:latin typeface="Calibri"/>
              <a:cs typeface="Calibri"/>
            </a:endParaRPr>
          </a:p>
          <a:p>
            <a:pPr marL="393065" indent="-286385">
              <a:lnSpc>
                <a:spcPct val="100000"/>
              </a:lnSpc>
              <a:buFont typeface="Arial"/>
              <a:buChar char="•"/>
              <a:tabLst>
                <a:tab pos="393065" algn="l"/>
              </a:tabLst>
            </a:pPr>
            <a:r>
              <a:rPr dirty="0" sz="1600">
                <a:solidFill>
                  <a:srgbClr val="1F124D"/>
                </a:solidFill>
                <a:latin typeface="Calibri"/>
                <a:cs typeface="Calibri"/>
              </a:rPr>
              <a:t>Market</a:t>
            </a:r>
            <a:r>
              <a:rPr dirty="0" sz="1600" spc="-80">
                <a:solidFill>
                  <a:srgbClr val="1F124D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1F124D"/>
                </a:solidFill>
                <a:latin typeface="Calibri"/>
                <a:cs typeface="Calibri"/>
              </a:rPr>
              <a:t>access</a:t>
            </a:r>
            <a:endParaRPr sz="1600">
              <a:latin typeface="Calibri"/>
              <a:cs typeface="Calibri"/>
            </a:endParaRPr>
          </a:p>
          <a:p>
            <a:pPr marL="393065" indent="-286385">
              <a:lnSpc>
                <a:spcPct val="100000"/>
              </a:lnSpc>
              <a:buFont typeface="Arial"/>
              <a:buChar char="•"/>
              <a:tabLst>
                <a:tab pos="393065" algn="l"/>
              </a:tabLst>
            </a:pPr>
            <a:r>
              <a:rPr dirty="0" sz="1600">
                <a:solidFill>
                  <a:srgbClr val="1F124D"/>
                </a:solidFill>
                <a:latin typeface="Calibri"/>
                <a:cs typeface="Calibri"/>
              </a:rPr>
              <a:t>Green</a:t>
            </a:r>
            <a:r>
              <a:rPr dirty="0" sz="1600" spc="-40">
                <a:solidFill>
                  <a:srgbClr val="1F124D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1F124D"/>
                </a:solidFill>
                <a:latin typeface="Calibri"/>
                <a:cs typeface="Calibri"/>
              </a:rPr>
              <a:t>energy</a:t>
            </a:r>
            <a:endParaRPr sz="1600">
              <a:latin typeface="Calibri"/>
              <a:cs typeface="Calibri"/>
            </a:endParaRPr>
          </a:p>
          <a:p>
            <a:pPr marL="393065" indent="-286385">
              <a:lnSpc>
                <a:spcPct val="100000"/>
              </a:lnSpc>
              <a:buFont typeface="Arial"/>
              <a:buChar char="•"/>
              <a:tabLst>
                <a:tab pos="393065" algn="l"/>
              </a:tabLst>
            </a:pPr>
            <a:r>
              <a:rPr dirty="0" sz="1600" spc="-10">
                <a:solidFill>
                  <a:srgbClr val="1F124D"/>
                </a:solidFill>
                <a:latin typeface="Calibri"/>
                <a:cs typeface="Calibri"/>
              </a:rPr>
              <a:t>Political</a:t>
            </a:r>
            <a:r>
              <a:rPr dirty="0" sz="1600" spc="-15">
                <a:solidFill>
                  <a:srgbClr val="1F124D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1F124D"/>
                </a:solidFill>
                <a:latin typeface="Calibri"/>
                <a:cs typeface="Calibri"/>
              </a:rPr>
              <a:t>stability</a:t>
            </a:r>
            <a:endParaRPr sz="1600">
              <a:latin typeface="Calibri"/>
              <a:cs typeface="Calibri"/>
            </a:endParaRPr>
          </a:p>
          <a:p>
            <a:pPr marL="393065" indent="-28638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93065" algn="l"/>
              </a:tabLst>
            </a:pPr>
            <a:r>
              <a:rPr dirty="0" sz="1600">
                <a:solidFill>
                  <a:srgbClr val="1F124D"/>
                </a:solidFill>
                <a:latin typeface="Calibri"/>
                <a:cs typeface="Calibri"/>
              </a:rPr>
              <a:t>Skilled</a:t>
            </a:r>
            <a:r>
              <a:rPr dirty="0" sz="1600" spc="-50">
                <a:solidFill>
                  <a:srgbClr val="1F124D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1F124D"/>
                </a:solidFill>
                <a:latin typeface="Calibri"/>
                <a:cs typeface="Calibri"/>
              </a:rPr>
              <a:t>labor</a:t>
            </a:r>
            <a:endParaRPr sz="1600">
              <a:latin typeface="Calibri"/>
              <a:cs typeface="Calibri"/>
            </a:endParaRPr>
          </a:p>
          <a:p>
            <a:pPr marL="393065" indent="-286385">
              <a:lnSpc>
                <a:spcPct val="100000"/>
              </a:lnSpc>
              <a:buFont typeface="Arial"/>
              <a:buChar char="•"/>
              <a:tabLst>
                <a:tab pos="393065" algn="l"/>
              </a:tabLst>
            </a:pPr>
            <a:r>
              <a:rPr dirty="0" sz="1600" spc="-10">
                <a:solidFill>
                  <a:srgbClr val="1F124D"/>
                </a:solidFill>
                <a:latin typeface="Calibri"/>
                <a:cs typeface="Calibri"/>
              </a:rPr>
              <a:t>Transportations</a:t>
            </a:r>
            <a:endParaRPr sz="1600">
              <a:latin typeface="Calibri"/>
              <a:cs typeface="Calibri"/>
            </a:endParaRPr>
          </a:p>
          <a:p>
            <a:pPr marL="393065" indent="-286385">
              <a:lnSpc>
                <a:spcPct val="100000"/>
              </a:lnSpc>
              <a:buFont typeface="Arial"/>
              <a:buChar char="•"/>
              <a:tabLst>
                <a:tab pos="393065" algn="l"/>
              </a:tabLst>
            </a:pPr>
            <a:r>
              <a:rPr dirty="0" sz="1600" spc="-10">
                <a:solidFill>
                  <a:srgbClr val="1F124D"/>
                </a:solidFill>
                <a:latin typeface="Calibri"/>
                <a:cs typeface="Calibri"/>
              </a:rPr>
              <a:t>Infrastructures</a:t>
            </a:r>
            <a:endParaRPr sz="1600">
              <a:latin typeface="Calibri"/>
              <a:cs typeface="Calibri"/>
            </a:endParaRPr>
          </a:p>
          <a:p>
            <a:pPr marL="393065" indent="-286385">
              <a:lnSpc>
                <a:spcPct val="100000"/>
              </a:lnSpc>
              <a:buFont typeface="Arial"/>
              <a:buChar char="•"/>
              <a:tabLst>
                <a:tab pos="393065" algn="l"/>
              </a:tabLst>
            </a:pPr>
            <a:r>
              <a:rPr dirty="0" sz="1600" spc="-10">
                <a:solidFill>
                  <a:srgbClr val="1F124D"/>
                </a:solidFill>
                <a:latin typeface="Calibri"/>
                <a:cs typeface="Calibri"/>
              </a:rPr>
              <a:t>Government</a:t>
            </a:r>
            <a:endParaRPr sz="1600">
              <a:latin typeface="Calibri"/>
              <a:cs typeface="Calibri"/>
            </a:endParaRPr>
          </a:p>
          <a:p>
            <a:pPr marL="393065">
              <a:lnSpc>
                <a:spcPct val="100000"/>
              </a:lnSpc>
            </a:pPr>
            <a:r>
              <a:rPr dirty="0" sz="1600" spc="-10">
                <a:solidFill>
                  <a:srgbClr val="1F124D"/>
                </a:solidFill>
                <a:latin typeface="Calibri"/>
                <a:cs typeface="Calibri"/>
              </a:rPr>
              <a:t>incentives</a:t>
            </a:r>
            <a:endParaRPr sz="1600">
              <a:latin typeface="Calibri"/>
              <a:cs typeface="Calibri"/>
            </a:endParaRPr>
          </a:p>
          <a:p>
            <a:pPr marL="393065" marR="526415" indent="-287020">
              <a:lnSpc>
                <a:spcPct val="100000"/>
              </a:lnSpc>
              <a:buFont typeface="Arial"/>
              <a:buChar char="•"/>
              <a:tabLst>
                <a:tab pos="393065" algn="l"/>
              </a:tabLst>
            </a:pPr>
            <a:r>
              <a:rPr dirty="0" sz="1600">
                <a:solidFill>
                  <a:srgbClr val="1F124D"/>
                </a:solidFill>
                <a:latin typeface="Calibri"/>
                <a:cs typeface="Calibri"/>
              </a:rPr>
              <a:t>Real</a:t>
            </a:r>
            <a:r>
              <a:rPr dirty="0" sz="1600" spc="-65">
                <a:solidFill>
                  <a:srgbClr val="1F124D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1F124D"/>
                </a:solidFill>
                <a:latin typeface="Calibri"/>
                <a:cs typeface="Calibri"/>
              </a:rPr>
              <a:t>estate prices</a:t>
            </a:r>
            <a:endParaRPr sz="1600">
              <a:latin typeface="Calibri"/>
              <a:cs typeface="Calibri"/>
            </a:endParaRPr>
          </a:p>
          <a:p>
            <a:pPr marL="393065" indent="-286385">
              <a:lnSpc>
                <a:spcPct val="100000"/>
              </a:lnSpc>
              <a:buFont typeface="Arial"/>
              <a:buChar char="•"/>
              <a:tabLst>
                <a:tab pos="393065" algn="l"/>
              </a:tabLst>
            </a:pPr>
            <a:r>
              <a:rPr dirty="0" sz="1600" spc="-20">
                <a:solidFill>
                  <a:srgbClr val="1F124D"/>
                </a:solidFill>
                <a:latin typeface="Calibri"/>
                <a:cs typeface="Calibri"/>
              </a:rPr>
              <a:t>Etc.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4120641" y="2180082"/>
            <a:ext cx="2585085" cy="3191510"/>
            <a:chOff x="4120641" y="2180082"/>
            <a:chExt cx="2585085" cy="3191510"/>
          </a:xfrm>
        </p:grpSpPr>
        <p:sp>
          <p:nvSpPr>
            <p:cNvPr id="13" name="object 13" descr=""/>
            <p:cNvSpPr/>
            <p:nvPr/>
          </p:nvSpPr>
          <p:spPr>
            <a:xfrm>
              <a:off x="4120641" y="2180082"/>
              <a:ext cx="2033905" cy="3191510"/>
            </a:xfrm>
            <a:custGeom>
              <a:avLst/>
              <a:gdLst/>
              <a:ahLst/>
              <a:cxnLst/>
              <a:rect l="l" t="t" r="r" b="b"/>
              <a:pathLst>
                <a:path w="2033904" h="3191510">
                  <a:moveTo>
                    <a:pt x="1694942" y="0"/>
                  </a:moveTo>
                  <a:lnTo>
                    <a:pt x="338963" y="0"/>
                  </a:lnTo>
                  <a:lnTo>
                    <a:pt x="292969" y="3094"/>
                  </a:lnTo>
                  <a:lnTo>
                    <a:pt x="248855" y="12108"/>
                  </a:lnTo>
                  <a:lnTo>
                    <a:pt x="207025" y="26638"/>
                  </a:lnTo>
                  <a:lnTo>
                    <a:pt x="167884" y="46279"/>
                  </a:lnTo>
                  <a:lnTo>
                    <a:pt x="131835" y="70629"/>
                  </a:lnTo>
                  <a:lnTo>
                    <a:pt x="99282" y="99282"/>
                  </a:lnTo>
                  <a:lnTo>
                    <a:pt x="70629" y="131835"/>
                  </a:lnTo>
                  <a:lnTo>
                    <a:pt x="46279" y="167884"/>
                  </a:lnTo>
                  <a:lnTo>
                    <a:pt x="26638" y="207025"/>
                  </a:lnTo>
                  <a:lnTo>
                    <a:pt x="12108" y="248855"/>
                  </a:lnTo>
                  <a:lnTo>
                    <a:pt x="3094" y="292969"/>
                  </a:lnTo>
                  <a:lnTo>
                    <a:pt x="0" y="338963"/>
                  </a:lnTo>
                  <a:lnTo>
                    <a:pt x="0" y="2852419"/>
                  </a:lnTo>
                  <a:lnTo>
                    <a:pt x="3094" y="2898413"/>
                  </a:lnTo>
                  <a:lnTo>
                    <a:pt x="12108" y="2942527"/>
                  </a:lnTo>
                  <a:lnTo>
                    <a:pt x="26638" y="2984357"/>
                  </a:lnTo>
                  <a:lnTo>
                    <a:pt x="46279" y="3023498"/>
                  </a:lnTo>
                  <a:lnTo>
                    <a:pt x="70629" y="3059547"/>
                  </a:lnTo>
                  <a:lnTo>
                    <a:pt x="99282" y="3092100"/>
                  </a:lnTo>
                  <a:lnTo>
                    <a:pt x="131835" y="3120753"/>
                  </a:lnTo>
                  <a:lnTo>
                    <a:pt x="167884" y="3145103"/>
                  </a:lnTo>
                  <a:lnTo>
                    <a:pt x="207025" y="3164744"/>
                  </a:lnTo>
                  <a:lnTo>
                    <a:pt x="248855" y="3179274"/>
                  </a:lnTo>
                  <a:lnTo>
                    <a:pt x="292969" y="3188288"/>
                  </a:lnTo>
                  <a:lnTo>
                    <a:pt x="338963" y="3191382"/>
                  </a:lnTo>
                  <a:lnTo>
                    <a:pt x="1694942" y="3191382"/>
                  </a:lnTo>
                  <a:lnTo>
                    <a:pt x="1740935" y="3188288"/>
                  </a:lnTo>
                  <a:lnTo>
                    <a:pt x="1785049" y="3179274"/>
                  </a:lnTo>
                  <a:lnTo>
                    <a:pt x="1826879" y="3164744"/>
                  </a:lnTo>
                  <a:lnTo>
                    <a:pt x="1866020" y="3145103"/>
                  </a:lnTo>
                  <a:lnTo>
                    <a:pt x="1902069" y="3120753"/>
                  </a:lnTo>
                  <a:lnTo>
                    <a:pt x="1934622" y="3092100"/>
                  </a:lnTo>
                  <a:lnTo>
                    <a:pt x="1963275" y="3059547"/>
                  </a:lnTo>
                  <a:lnTo>
                    <a:pt x="1987625" y="3023498"/>
                  </a:lnTo>
                  <a:lnTo>
                    <a:pt x="2007266" y="2984357"/>
                  </a:lnTo>
                  <a:lnTo>
                    <a:pt x="2021796" y="2942527"/>
                  </a:lnTo>
                  <a:lnTo>
                    <a:pt x="2030810" y="2898413"/>
                  </a:lnTo>
                  <a:lnTo>
                    <a:pt x="2033905" y="2852419"/>
                  </a:lnTo>
                  <a:lnTo>
                    <a:pt x="2033905" y="338963"/>
                  </a:lnTo>
                  <a:lnTo>
                    <a:pt x="2030810" y="292969"/>
                  </a:lnTo>
                  <a:lnTo>
                    <a:pt x="2021796" y="248855"/>
                  </a:lnTo>
                  <a:lnTo>
                    <a:pt x="2007266" y="207025"/>
                  </a:lnTo>
                  <a:lnTo>
                    <a:pt x="1987625" y="167884"/>
                  </a:lnTo>
                  <a:lnTo>
                    <a:pt x="1963275" y="131835"/>
                  </a:lnTo>
                  <a:lnTo>
                    <a:pt x="1934622" y="99282"/>
                  </a:lnTo>
                  <a:lnTo>
                    <a:pt x="1902069" y="70629"/>
                  </a:lnTo>
                  <a:lnTo>
                    <a:pt x="1866020" y="46279"/>
                  </a:lnTo>
                  <a:lnTo>
                    <a:pt x="1826879" y="26638"/>
                  </a:lnTo>
                  <a:lnTo>
                    <a:pt x="1785049" y="12108"/>
                  </a:lnTo>
                  <a:lnTo>
                    <a:pt x="1740935" y="3094"/>
                  </a:lnTo>
                  <a:lnTo>
                    <a:pt x="1694942" y="0"/>
                  </a:lnTo>
                  <a:close/>
                </a:path>
              </a:pathLst>
            </a:custGeom>
            <a:solidFill>
              <a:srgbClr val="9FDAD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25695" y="2299703"/>
              <a:ext cx="1473708" cy="934224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61001" y="2336203"/>
              <a:ext cx="1353185" cy="811872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4456302" y="2331504"/>
              <a:ext cx="1362710" cy="821690"/>
            </a:xfrm>
            <a:custGeom>
              <a:avLst/>
              <a:gdLst/>
              <a:ahLst/>
              <a:cxnLst/>
              <a:rect l="l" t="t" r="r" b="b"/>
              <a:pathLst>
                <a:path w="1362710" h="821689">
                  <a:moveTo>
                    <a:pt x="0" y="821397"/>
                  </a:moveTo>
                  <a:lnTo>
                    <a:pt x="1362710" y="821397"/>
                  </a:lnTo>
                  <a:lnTo>
                    <a:pt x="1362710" y="0"/>
                  </a:lnTo>
                  <a:lnTo>
                    <a:pt x="0" y="0"/>
                  </a:lnTo>
                  <a:lnTo>
                    <a:pt x="0" y="821397"/>
                  </a:lnTo>
                  <a:close/>
                </a:path>
              </a:pathLst>
            </a:custGeom>
            <a:ln w="9525">
              <a:solidFill>
                <a:srgbClr val="3A546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27266" y="3329673"/>
              <a:ext cx="378129" cy="552843"/>
            </a:xfrm>
            <a:prstGeom prst="rect">
              <a:avLst/>
            </a:prstGeom>
          </p:spPr>
        </p:pic>
      </p:grpSp>
      <p:sp>
        <p:nvSpPr>
          <p:cNvPr id="18" name="object 18" descr=""/>
          <p:cNvSpPr txBox="1"/>
          <p:nvPr/>
        </p:nvSpPr>
        <p:spPr>
          <a:xfrm>
            <a:off x="4635246" y="3188970"/>
            <a:ext cx="10064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1F124D"/>
                </a:solidFill>
                <a:latin typeface="Calibri"/>
                <a:cs typeface="Calibri"/>
              </a:rPr>
              <a:t>BULGARIA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4422166" y="3686298"/>
            <a:ext cx="1508125" cy="1226185"/>
            <a:chOff x="4422166" y="3686298"/>
            <a:chExt cx="1508125" cy="1226185"/>
          </a:xfrm>
        </p:grpSpPr>
        <p:pic>
          <p:nvPicPr>
            <p:cNvPr id="20" name="object 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53520" y="3686298"/>
              <a:ext cx="543532" cy="462280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4422165" y="3821366"/>
              <a:ext cx="1508125" cy="1090930"/>
            </a:xfrm>
            <a:custGeom>
              <a:avLst/>
              <a:gdLst/>
              <a:ahLst/>
              <a:cxnLst/>
              <a:rect l="l" t="t" r="r" b="b"/>
              <a:pathLst>
                <a:path w="1508125" h="1090929">
                  <a:moveTo>
                    <a:pt x="514007" y="803656"/>
                  </a:moveTo>
                  <a:lnTo>
                    <a:pt x="506615" y="760260"/>
                  </a:lnTo>
                  <a:lnTo>
                    <a:pt x="492036" y="718858"/>
                  </a:lnTo>
                  <a:lnTo>
                    <a:pt x="470598" y="680415"/>
                  </a:lnTo>
                  <a:lnTo>
                    <a:pt x="442658" y="645909"/>
                  </a:lnTo>
                  <a:lnTo>
                    <a:pt x="408546" y="616292"/>
                  </a:lnTo>
                  <a:lnTo>
                    <a:pt x="368604" y="592556"/>
                  </a:lnTo>
                  <a:lnTo>
                    <a:pt x="323215" y="575856"/>
                  </a:lnTo>
                  <a:lnTo>
                    <a:pt x="275501" y="567944"/>
                  </a:lnTo>
                  <a:lnTo>
                    <a:pt x="222402" y="569506"/>
                  </a:lnTo>
                  <a:lnTo>
                    <a:pt x="171310" y="581850"/>
                  </a:lnTo>
                  <a:lnTo>
                    <a:pt x="123812" y="604405"/>
                  </a:lnTo>
                  <a:lnTo>
                    <a:pt x="81534" y="636587"/>
                  </a:lnTo>
                  <a:lnTo>
                    <a:pt x="50507" y="671233"/>
                  </a:lnTo>
                  <a:lnTo>
                    <a:pt x="26809" y="709739"/>
                  </a:lnTo>
                  <a:lnTo>
                    <a:pt x="10464" y="751078"/>
                  </a:lnTo>
                  <a:lnTo>
                    <a:pt x="1511" y="794219"/>
                  </a:lnTo>
                  <a:lnTo>
                    <a:pt x="0" y="838123"/>
                  </a:lnTo>
                  <a:lnTo>
                    <a:pt x="5943" y="881786"/>
                  </a:lnTo>
                  <a:lnTo>
                    <a:pt x="19075" y="923163"/>
                  </a:lnTo>
                  <a:lnTo>
                    <a:pt x="19164" y="923442"/>
                  </a:lnTo>
                  <a:lnTo>
                    <a:pt x="19278" y="923785"/>
                  </a:lnTo>
                  <a:lnTo>
                    <a:pt x="19392" y="924153"/>
                  </a:lnTo>
                  <a:lnTo>
                    <a:pt x="40373" y="964196"/>
                  </a:lnTo>
                  <a:lnTo>
                    <a:pt x="68935" y="1000912"/>
                  </a:lnTo>
                  <a:lnTo>
                    <a:pt x="104495" y="1032586"/>
                  </a:lnTo>
                  <a:lnTo>
                    <a:pt x="144703" y="1051852"/>
                  </a:lnTo>
                  <a:lnTo>
                    <a:pt x="154432" y="1052563"/>
                  </a:lnTo>
                  <a:lnTo>
                    <a:pt x="179438" y="1047813"/>
                  </a:lnTo>
                  <a:lnTo>
                    <a:pt x="215569" y="1015326"/>
                  </a:lnTo>
                  <a:lnTo>
                    <a:pt x="230378" y="927569"/>
                  </a:lnTo>
                  <a:lnTo>
                    <a:pt x="230505" y="926515"/>
                  </a:lnTo>
                  <a:lnTo>
                    <a:pt x="230606" y="925690"/>
                  </a:lnTo>
                  <a:lnTo>
                    <a:pt x="230682" y="925068"/>
                  </a:lnTo>
                  <a:lnTo>
                    <a:pt x="230784" y="924153"/>
                  </a:lnTo>
                  <a:lnTo>
                    <a:pt x="230822" y="923785"/>
                  </a:lnTo>
                  <a:lnTo>
                    <a:pt x="238290" y="925842"/>
                  </a:lnTo>
                  <a:lnTo>
                    <a:pt x="246291" y="926947"/>
                  </a:lnTo>
                  <a:lnTo>
                    <a:pt x="257860" y="926947"/>
                  </a:lnTo>
                  <a:lnTo>
                    <a:pt x="261899" y="926515"/>
                  </a:lnTo>
                  <a:lnTo>
                    <a:pt x="273608" y="923785"/>
                  </a:lnTo>
                  <a:lnTo>
                    <a:pt x="284835" y="921169"/>
                  </a:lnTo>
                  <a:lnTo>
                    <a:pt x="323227" y="895604"/>
                  </a:lnTo>
                  <a:lnTo>
                    <a:pt x="354164" y="832218"/>
                  </a:lnTo>
                  <a:lnTo>
                    <a:pt x="356362" y="788568"/>
                  </a:lnTo>
                  <a:lnTo>
                    <a:pt x="346583" y="745210"/>
                  </a:lnTo>
                  <a:lnTo>
                    <a:pt x="341553" y="733590"/>
                  </a:lnTo>
                  <a:lnTo>
                    <a:pt x="341553" y="821042"/>
                  </a:lnTo>
                  <a:lnTo>
                    <a:pt x="327660" y="863942"/>
                  </a:lnTo>
                  <a:lnTo>
                    <a:pt x="297649" y="898791"/>
                  </a:lnTo>
                  <a:lnTo>
                    <a:pt x="260400" y="912304"/>
                  </a:lnTo>
                  <a:lnTo>
                    <a:pt x="257746" y="912596"/>
                  </a:lnTo>
                  <a:lnTo>
                    <a:pt x="246557" y="912596"/>
                  </a:lnTo>
                  <a:lnTo>
                    <a:pt x="239382" y="911479"/>
                  </a:lnTo>
                  <a:lnTo>
                    <a:pt x="232498" y="909332"/>
                  </a:lnTo>
                  <a:lnTo>
                    <a:pt x="233591" y="904608"/>
                  </a:lnTo>
                  <a:lnTo>
                    <a:pt x="244068" y="859358"/>
                  </a:lnTo>
                  <a:lnTo>
                    <a:pt x="259080" y="823582"/>
                  </a:lnTo>
                  <a:lnTo>
                    <a:pt x="280543" y="791641"/>
                  </a:lnTo>
                  <a:lnTo>
                    <a:pt x="280377" y="788568"/>
                  </a:lnTo>
                  <a:lnTo>
                    <a:pt x="280301" y="787120"/>
                  </a:lnTo>
                  <a:lnTo>
                    <a:pt x="274485" y="781862"/>
                  </a:lnTo>
                  <a:lnTo>
                    <a:pt x="270052" y="782040"/>
                  </a:lnTo>
                  <a:lnTo>
                    <a:pt x="246862" y="815822"/>
                  </a:lnTo>
                  <a:lnTo>
                    <a:pt x="231063" y="852881"/>
                  </a:lnTo>
                  <a:lnTo>
                    <a:pt x="218719" y="904608"/>
                  </a:lnTo>
                  <a:lnTo>
                    <a:pt x="211734" y="901801"/>
                  </a:lnTo>
                  <a:lnTo>
                    <a:pt x="179768" y="872566"/>
                  </a:lnTo>
                  <a:lnTo>
                    <a:pt x="166649" y="824433"/>
                  </a:lnTo>
                  <a:lnTo>
                    <a:pt x="168884" y="807618"/>
                  </a:lnTo>
                  <a:lnTo>
                    <a:pt x="194170" y="766889"/>
                  </a:lnTo>
                  <a:lnTo>
                    <a:pt x="232702" y="741095"/>
                  </a:lnTo>
                  <a:lnTo>
                    <a:pt x="256667" y="722998"/>
                  </a:lnTo>
                  <a:lnTo>
                    <a:pt x="279349" y="703300"/>
                  </a:lnTo>
                  <a:lnTo>
                    <a:pt x="300659" y="682091"/>
                  </a:lnTo>
                  <a:lnTo>
                    <a:pt x="325793" y="731443"/>
                  </a:lnTo>
                  <a:lnTo>
                    <a:pt x="340182" y="777316"/>
                  </a:lnTo>
                  <a:lnTo>
                    <a:pt x="341553" y="821042"/>
                  </a:lnTo>
                  <a:lnTo>
                    <a:pt x="341553" y="733590"/>
                  </a:lnTo>
                  <a:lnTo>
                    <a:pt x="327799" y="701789"/>
                  </a:lnTo>
                  <a:lnTo>
                    <a:pt x="316623" y="682091"/>
                  </a:lnTo>
                  <a:lnTo>
                    <a:pt x="302945" y="657974"/>
                  </a:lnTo>
                  <a:lnTo>
                    <a:pt x="279908" y="682764"/>
                  </a:lnTo>
                  <a:lnTo>
                    <a:pt x="255041" y="705624"/>
                  </a:lnTo>
                  <a:lnTo>
                    <a:pt x="228460" y="726478"/>
                  </a:lnTo>
                  <a:lnTo>
                    <a:pt x="200266" y="745210"/>
                  </a:lnTo>
                  <a:lnTo>
                    <a:pt x="169964" y="772299"/>
                  </a:lnTo>
                  <a:lnTo>
                    <a:pt x="154470" y="806411"/>
                  </a:lnTo>
                  <a:lnTo>
                    <a:pt x="154279" y="815822"/>
                  </a:lnTo>
                  <a:lnTo>
                    <a:pt x="154165" y="821042"/>
                  </a:lnTo>
                  <a:lnTo>
                    <a:pt x="154114" y="823582"/>
                  </a:lnTo>
                  <a:lnTo>
                    <a:pt x="154025" y="827989"/>
                  </a:lnTo>
                  <a:lnTo>
                    <a:pt x="153936" y="832218"/>
                  </a:lnTo>
                  <a:lnTo>
                    <a:pt x="153809" y="838123"/>
                  </a:lnTo>
                  <a:lnTo>
                    <a:pt x="153695" y="843622"/>
                  </a:lnTo>
                  <a:lnTo>
                    <a:pt x="167551" y="880021"/>
                  </a:lnTo>
                  <a:lnTo>
                    <a:pt x="197104" y="910107"/>
                  </a:lnTo>
                  <a:lnTo>
                    <a:pt x="217068" y="919200"/>
                  </a:lnTo>
                  <a:lnTo>
                    <a:pt x="216928" y="919200"/>
                  </a:lnTo>
                  <a:lnTo>
                    <a:pt x="216763" y="920737"/>
                  </a:lnTo>
                  <a:lnTo>
                    <a:pt x="216700" y="921346"/>
                  </a:lnTo>
                  <a:lnTo>
                    <a:pt x="216446" y="923163"/>
                  </a:lnTo>
                  <a:lnTo>
                    <a:pt x="216382" y="923785"/>
                  </a:lnTo>
                  <a:lnTo>
                    <a:pt x="216268" y="925068"/>
                  </a:lnTo>
                  <a:lnTo>
                    <a:pt x="216217" y="925690"/>
                  </a:lnTo>
                  <a:lnTo>
                    <a:pt x="208737" y="989342"/>
                  </a:lnTo>
                  <a:lnTo>
                    <a:pt x="189649" y="1025334"/>
                  </a:lnTo>
                  <a:lnTo>
                    <a:pt x="151155" y="1038123"/>
                  </a:lnTo>
                  <a:lnTo>
                    <a:pt x="137807" y="1035558"/>
                  </a:lnTo>
                  <a:lnTo>
                    <a:pt x="86804" y="998855"/>
                  </a:lnTo>
                  <a:lnTo>
                    <a:pt x="56083" y="962164"/>
                  </a:lnTo>
                  <a:lnTo>
                    <a:pt x="33477" y="920889"/>
                  </a:lnTo>
                  <a:lnTo>
                    <a:pt x="19342" y="876515"/>
                  </a:lnTo>
                  <a:lnTo>
                    <a:pt x="19291" y="876376"/>
                  </a:lnTo>
                  <a:lnTo>
                    <a:pt x="13817" y="829983"/>
                  </a:lnTo>
                  <a:lnTo>
                    <a:pt x="17348" y="783043"/>
                  </a:lnTo>
                  <a:lnTo>
                    <a:pt x="30162" y="736942"/>
                  </a:lnTo>
                  <a:lnTo>
                    <a:pt x="52578" y="693000"/>
                  </a:lnTo>
                  <a:lnTo>
                    <a:pt x="83299" y="654431"/>
                  </a:lnTo>
                  <a:lnTo>
                    <a:pt x="119964" y="623684"/>
                  </a:lnTo>
                  <a:lnTo>
                    <a:pt x="161213" y="601065"/>
                  </a:lnTo>
                  <a:lnTo>
                    <a:pt x="205701" y="586879"/>
                  </a:lnTo>
                  <a:lnTo>
                    <a:pt x="252082" y="581393"/>
                  </a:lnTo>
                  <a:lnTo>
                    <a:pt x="298983" y="584923"/>
                  </a:lnTo>
                  <a:lnTo>
                    <a:pt x="345071" y="597750"/>
                  </a:lnTo>
                  <a:lnTo>
                    <a:pt x="388975" y="620179"/>
                  </a:lnTo>
                  <a:lnTo>
                    <a:pt x="428472" y="651865"/>
                  </a:lnTo>
                  <a:lnTo>
                    <a:pt x="459803" y="689965"/>
                  </a:lnTo>
                  <a:lnTo>
                    <a:pt x="482549" y="732993"/>
                  </a:lnTo>
                  <a:lnTo>
                    <a:pt x="496277" y="779487"/>
                  </a:lnTo>
                  <a:lnTo>
                    <a:pt x="500545" y="827989"/>
                  </a:lnTo>
                  <a:lnTo>
                    <a:pt x="494995" y="876376"/>
                  </a:lnTo>
                  <a:lnTo>
                    <a:pt x="494931" y="876998"/>
                  </a:lnTo>
                  <a:lnTo>
                    <a:pt x="478993" y="925068"/>
                  </a:lnTo>
                  <a:lnTo>
                    <a:pt x="472389" y="919200"/>
                  </a:lnTo>
                  <a:lnTo>
                    <a:pt x="470801" y="918108"/>
                  </a:lnTo>
                  <a:lnTo>
                    <a:pt x="465150" y="914196"/>
                  </a:lnTo>
                  <a:lnTo>
                    <a:pt x="457352" y="910107"/>
                  </a:lnTo>
                  <a:lnTo>
                    <a:pt x="449084" y="906970"/>
                  </a:lnTo>
                  <a:lnTo>
                    <a:pt x="427532" y="903782"/>
                  </a:lnTo>
                  <a:lnTo>
                    <a:pt x="406260" y="906335"/>
                  </a:lnTo>
                  <a:lnTo>
                    <a:pt x="386397" y="914374"/>
                  </a:lnTo>
                  <a:lnTo>
                    <a:pt x="369049" y="927582"/>
                  </a:lnTo>
                  <a:lnTo>
                    <a:pt x="332447" y="964196"/>
                  </a:lnTo>
                  <a:lnTo>
                    <a:pt x="330784" y="965898"/>
                  </a:lnTo>
                  <a:lnTo>
                    <a:pt x="358076" y="993267"/>
                  </a:lnTo>
                  <a:lnTo>
                    <a:pt x="323723" y="1027633"/>
                  </a:lnTo>
                  <a:lnTo>
                    <a:pt x="320878" y="1030376"/>
                  </a:lnTo>
                  <a:lnTo>
                    <a:pt x="320802" y="1034910"/>
                  </a:lnTo>
                  <a:lnTo>
                    <a:pt x="326364" y="1040688"/>
                  </a:lnTo>
                  <a:lnTo>
                    <a:pt x="330822" y="1040688"/>
                  </a:lnTo>
                  <a:lnTo>
                    <a:pt x="333844" y="1037755"/>
                  </a:lnTo>
                  <a:lnTo>
                    <a:pt x="368185" y="1003401"/>
                  </a:lnTo>
                  <a:lnTo>
                    <a:pt x="408152" y="1043381"/>
                  </a:lnTo>
                  <a:lnTo>
                    <a:pt x="373811" y="1077747"/>
                  </a:lnTo>
                  <a:lnTo>
                    <a:pt x="370967" y="1080490"/>
                  </a:lnTo>
                  <a:lnTo>
                    <a:pt x="370890" y="1085024"/>
                  </a:lnTo>
                  <a:lnTo>
                    <a:pt x="376453" y="1090803"/>
                  </a:lnTo>
                  <a:lnTo>
                    <a:pt x="380911" y="1090803"/>
                  </a:lnTo>
                  <a:lnTo>
                    <a:pt x="383933" y="1087869"/>
                  </a:lnTo>
                  <a:lnTo>
                    <a:pt x="418274" y="1053515"/>
                  </a:lnTo>
                  <a:lnTo>
                    <a:pt x="445617" y="1080871"/>
                  </a:lnTo>
                  <a:lnTo>
                    <a:pt x="465899" y="1060564"/>
                  </a:lnTo>
                  <a:lnTo>
                    <a:pt x="483908" y="1042555"/>
                  </a:lnTo>
                  <a:lnTo>
                    <a:pt x="497039" y="1025334"/>
                  </a:lnTo>
                  <a:lnTo>
                    <a:pt x="498106" y="1022769"/>
                  </a:lnTo>
                  <a:lnTo>
                    <a:pt x="505117" y="1005471"/>
                  </a:lnTo>
                  <a:lnTo>
                    <a:pt x="507619" y="985037"/>
                  </a:lnTo>
                  <a:lnTo>
                    <a:pt x="507695" y="984364"/>
                  </a:lnTo>
                  <a:lnTo>
                    <a:pt x="504583" y="962748"/>
                  </a:lnTo>
                  <a:lnTo>
                    <a:pt x="501954" y="955497"/>
                  </a:lnTo>
                  <a:lnTo>
                    <a:pt x="498551" y="948601"/>
                  </a:lnTo>
                  <a:lnTo>
                    <a:pt x="494423" y="942111"/>
                  </a:lnTo>
                  <a:lnTo>
                    <a:pt x="493382" y="940816"/>
                  </a:lnTo>
                  <a:lnTo>
                    <a:pt x="493382" y="984364"/>
                  </a:lnTo>
                  <a:lnTo>
                    <a:pt x="491363" y="1000912"/>
                  </a:lnTo>
                  <a:lnTo>
                    <a:pt x="491248" y="1001839"/>
                  </a:lnTo>
                  <a:lnTo>
                    <a:pt x="484632" y="1018159"/>
                  </a:lnTo>
                  <a:lnTo>
                    <a:pt x="473798" y="1032408"/>
                  </a:lnTo>
                  <a:lnTo>
                    <a:pt x="445617" y="1060564"/>
                  </a:lnTo>
                  <a:lnTo>
                    <a:pt x="438569" y="1053515"/>
                  </a:lnTo>
                  <a:lnTo>
                    <a:pt x="388467" y="1003401"/>
                  </a:lnTo>
                  <a:lnTo>
                    <a:pt x="350989" y="965898"/>
                  </a:lnTo>
                  <a:lnTo>
                    <a:pt x="379158" y="937717"/>
                  </a:lnTo>
                  <a:lnTo>
                    <a:pt x="389331" y="929335"/>
                  </a:lnTo>
                  <a:lnTo>
                    <a:pt x="400837" y="923163"/>
                  </a:lnTo>
                  <a:lnTo>
                    <a:pt x="413334" y="919378"/>
                  </a:lnTo>
                  <a:lnTo>
                    <a:pt x="426453" y="918108"/>
                  </a:lnTo>
                  <a:lnTo>
                    <a:pt x="432752" y="918108"/>
                  </a:lnTo>
                  <a:lnTo>
                    <a:pt x="470090" y="936307"/>
                  </a:lnTo>
                  <a:lnTo>
                    <a:pt x="493382" y="984364"/>
                  </a:lnTo>
                  <a:lnTo>
                    <a:pt x="493382" y="940816"/>
                  </a:lnTo>
                  <a:lnTo>
                    <a:pt x="489610" y="936078"/>
                  </a:lnTo>
                  <a:lnTo>
                    <a:pt x="493712" y="925068"/>
                  </a:lnTo>
                  <a:lnTo>
                    <a:pt x="505841" y="892530"/>
                  </a:lnTo>
                  <a:lnTo>
                    <a:pt x="513854" y="848067"/>
                  </a:lnTo>
                  <a:lnTo>
                    <a:pt x="513969" y="815822"/>
                  </a:lnTo>
                  <a:lnTo>
                    <a:pt x="514007" y="803656"/>
                  </a:lnTo>
                  <a:close/>
                </a:path>
                <a:path w="1508125" h="1090929">
                  <a:moveTo>
                    <a:pt x="1421790" y="933932"/>
                  </a:moveTo>
                  <a:lnTo>
                    <a:pt x="1414856" y="886167"/>
                  </a:lnTo>
                  <a:lnTo>
                    <a:pt x="1407439" y="869353"/>
                  </a:lnTo>
                  <a:lnTo>
                    <a:pt x="1407439" y="933932"/>
                  </a:lnTo>
                  <a:lnTo>
                    <a:pt x="1402156" y="977912"/>
                  </a:lnTo>
                  <a:lnTo>
                    <a:pt x="1386090" y="1013180"/>
                  </a:lnTo>
                  <a:lnTo>
                    <a:pt x="1358861" y="1040282"/>
                  </a:lnTo>
                  <a:lnTo>
                    <a:pt x="1319961" y="1059789"/>
                  </a:lnTo>
                  <a:lnTo>
                    <a:pt x="1307020" y="1063205"/>
                  </a:lnTo>
                  <a:lnTo>
                    <a:pt x="1048334" y="1063205"/>
                  </a:lnTo>
                  <a:lnTo>
                    <a:pt x="996543" y="1040282"/>
                  </a:lnTo>
                  <a:lnTo>
                    <a:pt x="969302" y="1013180"/>
                  </a:lnTo>
                  <a:lnTo>
                    <a:pt x="953236" y="977912"/>
                  </a:lnTo>
                  <a:lnTo>
                    <a:pt x="947966" y="933932"/>
                  </a:lnTo>
                  <a:lnTo>
                    <a:pt x="954862" y="888479"/>
                  </a:lnTo>
                  <a:lnTo>
                    <a:pt x="973709" y="847293"/>
                  </a:lnTo>
                  <a:lnTo>
                    <a:pt x="1001737" y="809142"/>
                  </a:lnTo>
                  <a:lnTo>
                    <a:pt x="1036167" y="772769"/>
                  </a:lnTo>
                  <a:lnTo>
                    <a:pt x="1074229" y="736854"/>
                  </a:lnTo>
                  <a:lnTo>
                    <a:pt x="1091361" y="720940"/>
                  </a:lnTo>
                  <a:lnTo>
                    <a:pt x="1099947" y="712851"/>
                  </a:lnTo>
                  <a:lnTo>
                    <a:pt x="1111732" y="701548"/>
                  </a:lnTo>
                  <a:lnTo>
                    <a:pt x="1243507" y="701548"/>
                  </a:lnTo>
                  <a:lnTo>
                    <a:pt x="1254975" y="712546"/>
                  </a:lnTo>
                  <a:lnTo>
                    <a:pt x="1263624" y="720686"/>
                  </a:lnTo>
                  <a:lnTo>
                    <a:pt x="1319110" y="772769"/>
                  </a:lnTo>
                  <a:lnTo>
                    <a:pt x="1353553" y="809142"/>
                  </a:lnTo>
                  <a:lnTo>
                    <a:pt x="1381620" y="847293"/>
                  </a:lnTo>
                  <a:lnTo>
                    <a:pt x="1400517" y="888479"/>
                  </a:lnTo>
                  <a:lnTo>
                    <a:pt x="1407439" y="933932"/>
                  </a:lnTo>
                  <a:lnTo>
                    <a:pt x="1407439" y="869353"/>
                  </a:lnTo>
                  <a:lnTo>
                    <a:pt x="1395933" y="843241"/>
                  </a:lnTo>
                  <a:lnTo>
                    <a:pt x="1367866" y="803871"/>
                  </a:lnTo>
                  <a:lnTo>
                    <a:pt x="1367751" y="803694"/>
                  </a:lnTo>
                  <a:lnTo>
                    <a:pt x="1333233" y="766521"/>
                  </a:lnTo>
                  <a:lnTo>
                    <a:pt x="1295171" y="730377"/>
                  </a:lnTo>
                  <a:lnTo>
                    <a:pt x="1264424" y="701548"/>
                  </a:lnTo>
                  <a:lnTo>
                    <a:pt x="1256385" y="694004"/>
                  </a:lnTo>
                  <a:lnTo>
                    <a:pt x="1259027" y="687171"/>
                  </a:lnTo>
                  <a:lnTo>
                    <a:pt x="1263599" y="675335"/>
                  </a:lnTo>
                  <a:lnTo>
                    <a:pt x="1305814" y="573074"/>
                  </a:lnTo>
                  <a:lnTo>
                    <a:pt x="1307160" y="569874"/>
                  </a:lnTo>
                  <a:lnTo>
                    <a:pt x="1307211" y="569734"/>
                  </a:lnTo>
                  <a:lnTo>
                    <a:pt x="1307706" y="568579"/>
                  </a:lnTo>
                  <a:lnTo>
                    <a:pt x="1307160" y="563448"/>
                  </a:lnTo>
                  <a:lnTo>
                    <a:pt x="1304378" y="559447"/>
                  </a:lnTo>
                  <a:lnTo>
                    <a:pt x="1300467" y="554177"/>
                  </a:lnTo>
                  <a:lnTo>
                    <a:pt x="1293342" y="552615"/>
                  </a:lnTo>
                  <a:lnTo>
                    <a:pt x="1291513" y="553593"/>
                  </a:lnTo>
                  <a:lnTo>
                    <a:pt x="1291513" y="569734"/>
                  </a:lnTo>
                  <a:lnTo>
                    <a:pt x="1250213" y="670153"/>
                  </a:lnTo>
                  <a:lnTo>
                    <a:pt x="1243622" y="687171"/>
                  </a:lnTo>
                  <a:lnTo>
                    <a:pt x="1111173" y="687171"/>
                  </a:lnTo>
                  <a:lnTo>
                    <a:pt x="1105115" y="670445"/>
                  </a:lnTo>
                  <a:lnTo>
                    <a:pt x="1105014" y="670153"/>
                  </a:lnTo>
                  <a:lnTo>
                    <a:pt x="1063548" y="569874"/>
                  </a:lnTo>
                  <a:lnTo>
                    <a:pt x="1120152" y="598004"/>
                  </a:lnTo>
                  <a:lnTo>
                    <a:pt x="1152232" y="581952"/>
                  </a:lnTo>
                  <a:lnTo>
                    <a:pt x="1177544" y="569277"/>
                  </a:lnTo>
                  <a:lnTo>
                    <a:pt x="1234973" y="598004"/>
                  </a:lnTo>
                  <a:lnTo>
                    <a:pt x="1267091" y="581952"/>
                  </a:lnTo>
                  <a:lnTo>
                    <a:pt x="1291513" y="569734"/>
                  </a:lnTo>
                  <a:lnTo>
                    <a:pt x="1291513" y="553593"/>
                  </a:lnTo>
                  <a:lnTo>
                    <a:pt x="1287576" y="555675"/>
                  </a:lnTo>
                  <a:lnTo>
                    <a:pt x="1235049" y="581952"/>
                  </a:lnTo>
                  <a:lnTo>
                    <a:pt x="1209687" y="569277"/>
                  </a:lnTo>
                  <a:lnTo>
                    <a:pt x="1179995" y="554418"/>
                  </a:lnTo>
                  <a:lnTo>
                    <a:pt x="1175232" y="554418"/>
                  </a:lnTo>
                  <a:lnTo>
                    <a:pt x="1120178" y="581952"/>
                  </a:lnTo>
                  <a:lnTo>
                    <a:pt x="1096022" y="569874"/>
                  </a:lnTo>
                  <a:lnTo>
                    <a:pt x="1067612" y="555675"/>
                  </a:lnTo>
                  <a:lnTo>
                    <a:pt x="1062456" y="552919"/>
                  </a:lnTo>
                  <a:lnTo>
                    <a:pt x="1056233" y="553758"/>
                  </a:lnTo>
                  <a:lnTo>
                    <a:pt x="1052144" y="557771"/>
                  </a:lnTo>
                  <a:lnTo>
                    <a:pt x="1048321" y="561898"/>
                  </a:lnTo>
                  <a:lnTo>
                    <a:pt x="1047242" y="567855"/>
                  </a:lnTo>
                  <a:lnTo>
                    <a:pt x="1049413" y="573074"/>
                  </a:lnTo>
                  <a:lnTo>
                    <a:pt x="1091615" y="675335"/>
                  </a:lnTo>
                  <a:lnTo>
                    <a:pt x="1098372" y="694004"/>
                  </a:lnTo>
                  <a:lnTo>
                    <a:pt x="1098499" y="694359"/>
                  </a:lnTo>
                  <a:lnTo>
                    <a:pt x="1059751" y="730694"/>
                  </a:lnTo>
                  <a:lnTo>
                    <a:pt x="1021778" y="766775"/>
                  </a:lnTo>
                  <a:lnTo>
                    <a:pt x="987386" y="803871"/>
                  </a:lnTo>
                  <a:lnTo>
                    <a:pt x="959370" y="843241"/>
                  </a:lnTo>
                  <a:lnTo>
                    <a:pt x="940511" y="886167"/>
                  </a:lnTo>
                  <a:lnTo>
                    <a:pt x="933602" y="933932"/>
                  </a:lnTo>
                  <a:lnTo>
                    <a:pt x="939507" y="982129"/>
                  </a:lnTo>
                  <a:lnTo>
                    <a:pt x="957440" y="1021321"/>
                  </a:lnTo>
                  <a:lnTo>
                    <a:pt x="987806" y="1051699"/>
                  </a:lnTo>
                  <a:lnTo>
                    <a:pt x="1030947" y="1073454"/>
                  </a:lnTo>
                  <a:lnTo>
                    <a:pt x="1046848" y="1077595"/>
                  </a:lnTo>
                  <a:lnTo>
                    <a:pt x="1308544" y="1077595"/>
                  </a:lnTo>
                  <a:lnTo>
                    <a:pt x="1344790" y="1063205"/>
                  </a:lnTo>
                  <a:lnTo>
                    <a:pt x="1397952" y="1021321"/>
                  </a:lnTo>
                  <a:lnTo>
                    <a:pt x="1415897" y="982129"/>
                  </a:lnTo>
                  <a:lnTo>
                    <a:pt x="1421790" y="933932"/>
                  </a:lnTo>
                  <a:close/>
                </a:path>
                <a:path w="1508125" h="1090929">
                  <a:moveTo>
                    <a:pt x="1507947" y="80035"/>
                  </a:moveTo>
                  <a:lnTo>
                    <a:pt x="1469529" y="80035"/>
                  </a:lnTo>
                  <a:lnTo>
                    <a:pt x="1469529" y="93814"/>
                  </a:lnTo>
                  <a:lnTo>
                    <a:pt x="1427530" y="128841"/>
                  </a:lnTo>
                  <a:lnTo>
                    <a:pt x="1443456" y="179743"/>
                  </a:lnTo>
                  <a:lnTo>
                    <a:pt x="1421892" y="165417"/>
                  </a:lnTo>
                  <a:lnTo>
                    <a:pt x="1396669" y="148666"/>
                  </a:lnTo>
                  <a:lnTo>
                    <a:pt x="1349870" y="179743"/>
                  </a:lnTo>
                  <a:lnTo>
                    <a:pt x="1365796" y="128841"/>
                  </a:lnTo>
                  <a:lnTo>
                    <a:pt x="1323784" y="93814"/>
                  </a:lnTo>
                  <a:lnTo>
                    <a:pt x="1379207" y="93814"/>
                  </a:lnTo>
                  <a:lnTo>
                    <a:pt x="1383461" y="81572"/>
                  </a:lnTo>
                  <a:lnTo>
                    <a:pt x="1383995" y="80035"/>
                  </a:lnTo>
                  <a:lnTo>
                    <a:pt x="1396669" y="43548"/>
                  </a:lnTo>
                  <a:lnTo>
                    <a:pt x="1414145" y="93814"/>
                  </a:lnTo>
                  <a:lnTo>
                    <a:pt x="1469529" y="93814"/>
                  </a:lnTo>
                  <a:lnTo>
                    <a:pt x="1469529" y="80035"/>
                  </a:lnTo>
                  <a:lnTo>
                    <a:pt x="1424482" y="80035"/>
                  </a:lnTo>
                  <a:lnTo>
                    <a:pt x="1411808" y="43548"/>
                  </a:lnTo>
                  <a:lnTo>
                    <a:pt x="1396669" y="0"/>
                  </a:lnTo>
                  <a:lnTo>
                    <a:pt x="1368844" y="80035"/>
                  </a:lnTo>
                  <a:lnTo>
                    <a:pt x="1250581" y="80035"/>
                  </a:lnTo>
                  <a:lnTo>
                    <a:pt x="1250581" y="93814"/>
                  </a:lnTo>
                  <a:lnTo>
                    <a:pt x="1208570" y="128841"/>
                  </a:lnTo>
                  <a:lnTo>
                    <a:pt x="1224495" y="179743"/>
                  </a:lnTo>
                  <a:lnTo>
                    <a:pt x="1202931" y="165417"/>
                  </a:lnTo>
                  <a:lnTo>
                    <a:pt x="1177696" y="148666"/>
                  </a:lnTo>
                  <a:lnTo>
                    <a:pt x="1130896" y="179743"/>
                  </a:lnTo>
                  <a:lnTo>
                    <a:pt x="1146822" y="128841"/>
                  </a:lnTo>
                  <a:lnTo>
                    <a:pt x="1104823" y="93814"/>
                  </a:lnTo>
                  <a:lnTo>
                    <a:pt x="1160246" y="93814"/>
                  </a:lnTo>
                  <a:lnTo>
                    <a:pt x="1164488" y="81572"/>
                  </a:lnTo>
                  <a:lnTo>
                    <a:pt x="1165021" y="80035"/>
                  </a:lnTo>
                  <a:lnTo>
                    <a:pt x="1177696" y="43548"/>
                  </a:lnTo>
                  <a:lnTo>
                    <a:pt x="1195171" y="93814"/>
                  </a:lnTo>
                  <a:lnTo>
                    <a:pt x="1250581" y="93814"/>
                  </a:lnTo>
                  <a:lnTo>
                    <a:pt x="1250581" y="80035"/>
                  </a:lnTo>
                  <a:lnTo>
                    <a:pt x="1205522" y="80035"/>
                  </a:lnTo>
                  <a:lnTo>
                    <a:pt x="1192834" y="43548"/>
                  </a:lnTo>
                  <a:lnTo>
                    <a:pt x="1177696" y="0"/>
                  </a:lnTo>
                  <a:lnTo>
                    <a:pt x="1149883" y="80035"/>
                  </a:lnTo>
                  <a:lnTo>
                    <a:pt x="1031608" y="80035"/>
                  </a:lnTo>
                  <a:lnTo>
                    <a:pt x="1031608" y="93814"/>
                  </a:lnTo>
                  <a:lnTo>
                    <a:pt x="989596" y="128841"/>
                  </a:lnTo>
                  <a:lnTo>
                    <a:pt x="1005509" y="179743"/>
                  </a:lnTo>
                  <a:lnTo>
                    <a:pt x="983957" y="165417"/>
                  </a:lnTo>
                  <a:lnTo>
                    <a:pt x="958735" y="148666"/>
                  </a:lnTo>
                  <a:lnTo>
                    <a:pt x="911936" y="179743"/>
                  </a:lnTo>
                  <a:lnTo>
                    <a:pt x="927862" y="128841"/>
                  </a:lnTo>
                  <a:lnTo>
                    <a:pt x="885850" y="93814"/>
                  </a:lnTo>
                  <a:lnTo>
                    <a:pt x="941260" y="93814"/>
                  </a:lnTo>
                  <a:lnTo>
                    <a:pt x="958735" y="43548"/>
                  </a:lnTo>
                  <a:lnTo>
                    <a:pt x="976198" y="93814"/>
                  </a:lnTo>
                  <a:lnTo>
                    <a:pt x="1031608" y="93814"/>
                  </a:lnTo>
                  <a:lnTo>
                    <a:pt x="1031608" y="80035"/>
                  </a:lnTo>
                  <a:lnTo>
                    <a:pt x="986548" y="80035"/>
                  </a:lnTo>
                  <a:lnTo>
                    <a:pt x="973861" y="43548"/>
                  </a:lnTo>
                  <a:lnTo>
                    <a:pt x="958735" y="0"/>
                  </a:lnTo>
                  <a:lnTo>
                    <a:pt x="930910" y="80035"/>
                  </a:lnTo>
                  <a:lnTo>
                    <a:pt x="847445" y="80035"/>
                  </a:lnTo>
                  <a:lnTo>
                    <a:pt x="911428" y="133400"/>
                  </a:lnTo>
                  <a:lnTo>
                    <a:pt x="886396" y="213436"/>
                  </a:lnTo>
                  <a:lnTo>
                    <a:pt x="937158" y="179743"/>
                  </a:lnTo>
                  <a:lnTo>
                    <a:pt x="958735" y="165417"/>
                  </a:lnTo>
                  <a:lnTo>
                    <a:pt x="1031062" y="213436"/>
                  </a:lnTo>
                  <a:lnTo>
                    <a:pt x="1020521" y="179743"/>
                  </a:lnTo>
                  <a:lnTo>
                    <a:pt x="1006030" y="133400"/>
                  </a:lnTo>
                  <a:lnTo>
                    <a:pt x="1068171" y="81572"/>
                  </a:lnTo>
                  <a:lnTo>
                    <a:pt x="1130401" y="133400"/>
                  </a:lnTo>
                  <a:lnTo>
                    <a:pt x="1105369" y="213436"/>
                  </a:lnTo>
                  <a:lnTo>
                    <a:pt x="1156131" y="179743"/>
                  </a:lnTo>
                  <a:lnTo>
                    <a:pt x="1177696" y="165417"/>
                  </a:lnTo>
                  <a:lnTo>
                    <a:pt x="1250035" y="213436"/>
                  </a:lnTo>
                  <a:lnTo>
                    <a:pt x="1239494" y="179743"/>
                  </a:lnTo>
                  <a:lnTo>
                    <a:pt x="1224991" y="133400"/>
                  </a:lnTo>
                  <a:lnTo>
                    <a:pt x="1287132" y="81572"/>
                  </a:lnTo>
                  <a:lnTo>
                    <a:pt x="1349375" y="133400"/>
                  </a:lnTo>
                  <a:lnTo>
                    <a:pt x="1324330" y="213436"/>
                  </a:lnTo>
                  <a:lnTo>
                    <a:pt x="1375092" y="179743"/>
                  </a:lnTo>
                  <a:lnTo>
                    <a:pt x="1396669" y="165417"/>
                  </a:lnTo>
                  <a:lnTo>
                    <a:pt x="1468996" y="213436"/>
                  </a:lnTo>
                  <a:lnTo>
                    <a:pt x="1458468" y="179743"/>
                  </a:lnTo>
                  <a:lnTo>
                    <a:pt x="1443990" y="133400"/>
                  </a:lnTo>
                  <a:lnTo>
                    <a:pt x="1507947" y="80035"/>
                  </a:lnTo>
                  <a:close/>
                </a:path>
              </a:pathLst>
            </a:custGeom>
            <a:solidFill>
              <a:srgbClr val="3A546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13257" y="4633439"/>
              <a:ext cx="173223" cy="171862"/>
            </a:xfrm>
            <a:prstGeom prst="rect">
              <a:avLst/>
            </a:prstGeom>
          </p:spPr>
        </p:pic>
      </p:grpSp>
      <p:sp>
        <p:nvSpPr>
          <p:cNvPr id="23" name="object 23" descr=""/>
          <p:cNvSpPr txBox="1"/>
          <p:nvPr/>
        </p:nvSpPr>
        <p:spPr>
          <a:xfrm>
            <a:off x="11472164" y="6364721"/>
            <a:ext cx="217804" cy="269240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1600" spc="-300" b="1">
                <a:solidFill>
                  <a:srgbClr val="FF5C33"/>
                </a:solidFill>
                <a:latin typeface="Tahoma"/>
                <a:cs typeface="Tahoma"/>
              </a:rPr>
              <a:t>18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433182" y="1023492"/>
            <a:ext cx="1029335" cy="2503805"/>
            <a:chOff x="7433182" y="1023492"/>
            <a:chExt cx="1029335" cy="2503805"/>
          </a:xfrm>
        </p:grpSpPr>
        <p:sp>
          <p:nvSpPr>
            <p:cNvPr id="3" name="object 3" descr=""/>
            <p:cNvSpPr/>
            <p:nvPr/>
          </p:nvSpPr>
          <p:spPr>
            <a:xfrm>
              <a:off x="7439532" y="1029842"/>
              <a:ext cx="1016635" cy="2491105"/>
            </a:xfrm>
            <a:custGeom>
              <a:avLst/>
              <a:gdLst/>
              <a:ahLst/>
              <a:cxnLst/>
              <a:rect l="l" t="t" r="r" b="b"/>
              <a:pathLst>
                <a:path w="1016634" h="2491104">
                  <a:moveTo>
                    <a:pt x="847217" y="0"/>
                  </a:moveTo>
                  <a:lnTo>
                    <a:pt x="169418" y="0"/>
                  </a:lnTo>
                  <a:lnTo>
                    <a:pt x="124368" y="6049"/>
                  </a:lnTo>
                  <a:lnTo>
                    <a:pt x="83895" y="23123"/>
                  </a:lnTo>
                  <a:lnTo>
                    <a:pt x="49609" y="49609"/>
                  </a:lnTo>
                  <a:lnTo>
                    <a:pt x="23123" y="83895"/>
                  </a:lnTo>
                  <a:lnTo>
                    <a:pt x="6049" y="124368"/>
                  </a:lnTo>
                  <a:lnTo>
                    <a:pt x="0" y="169418"/>
                  </a:lnTo>
                  <a:lnTo>
                    <a:pt x="0" y="2321433"/>
                  </a:lnTo>
                  <a:lnTo>
                    <a:pt x="6049" y="2366482"/>
                  </a:lnTo>
                  <a:lnTo>
                    <a:pt x="23123" y="2406955"/>
                  </a:lnTo>
                  <a:lnTo>
                    <a:pt x="49609" y="2441241"/>
                  </a:lnTo>
                  <a:lnTo>
                    <a:pt x="83895" y="2467727"/>
                  </a:lnTo>
                  <a:lnTo>
                    <a:pt x="124368" y="2484801"/>
                  </a:lnTo>
                  <a:lnTo>
                    <a:pt x="169418" y="2490851"/>
                  </a:lnTo>
                  <a:lnTo>
                    <a:pt x="847217" y="2490851"/>
                  </a:lnTo>
                  <a:lnTo>
                    <a:pt x="892266" y="2484801"/>
                  </a:lnTo>
                  <a:lnTo>
                    <a:pt x="932739" y="2467727"/>
                  </a:lnTo>
                  <a:lnTo>
                    <a:pt x="967025" y="2441241"/>
                  </a:lnTo>
                  <a:lnTo>
                    <a:pt x="993511" y="2406955"/>
                  </a:lnTo>
                  <a:lnTo>
                    <a:pt x="1010585" y="2366482"/>
                  </a:lnTo>
                  <a:lnTo>
                    <a:pt x="1016635" y="2321433"/>
                  </a:lnTo>
                  <a:lnTo>
                    <a:pt x="1016635" y="169418"/>
                  </a:lnTo>
                  <a:lnTo>
                    <a:pt x="1010585" y="124368"/>
                  </a:lnTo>
                  <a:lnTo>
                    <a:pt x="993511" y="83895"/>
                  </a:lnTo>
                  <a:lnTo>
                    <a:pt x="967025" y="49609"/>
                  </a:lnTo>
                  <a:lnTo>
                    <a:pt x="932739" y="23123"/>
                  </a:lnTo>
                  <a:lnTo>
                    <a:pt x="892266" y="6049"/>
                  </a:lnTo>
                  <a:lnTo>
                    <a:pt x="847217" y="0"/>
                  </a:lnTo>
                  <a:close/>
                </a:path>
              </a:pathLst>
            </a:custGeom>
            <a:solidFill>
              <a:srgbClr val="BEE7E2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7439532" y="1029842"/>
              <a:ext cx="1016635" cy="2491105"/>
            </a:xfrm>
            <a:custGeom>
              <a:avLst/>
              <a:gdLst/>
              <a:ahLst/>
              <a:cxnLst/>
              <a:rect l="l" t="t" r="r" b="b"/>
              <a:pathLst>
                <a:path w="1016634" h="2491104">
                  <a:moveTo>
                    <a:pt x="0" y="169418"/>
                  </a:moveTo>
                  <a:lnTo>
                    <a:pt x="6049" y="124368"/>
                  </a:lnTo>
                  <a:lnTo>
                    <a:pt x="23123" y="83895"/>
                  </a:lnTo>
                  <a:lnTo>
                    <a:pt x="49609" y="49609"/>
                  </a:lnTo>
                  <a:lnTo>
                    <a:pt x="83895" y="23123"/>
                  </a:lnTo>
                  <a:lnTo>
                    <a:pt x="124368" y="6049"/>
                  </a:lnTo>
                  <a:lnTo>
                    <a:pt x="169418" y="0"/>
                  </a:lnTo>
                  <a:lnTo>
                    <a:pt x="847217" y="0"/>
                  </a:lnTo>
                  <a:lnTo>
                    <a:pt x="892266" y="6049"/>
                  </a:lnTo>
                  <a:lnTo>
                    <a:pt x="932739" y="23123"/>
                  </a:lnTo>
                  <a:lnTo>
                    <a:pt x="967025" y="49609"/>
                  </a:lnTo>
                  <a:lnTo>
                    <a:pt x="993511" y="83895"/>
                  </a:lnTo>
                  <a:lnTo>
                    <a:pt x="1010585" y="124368"/>
                  </a:lnTo>
                  <a:lnTo>
                    <a:pt x="1016635" y="169418"/>
                  </a:lnTo>
                  <a:lnTo>
                    <a:pt x="1016635" y="2321433"/>
                  </a:lnTo>
                  <a:lnTo>
                    <a:pt x="1010585" y="2366482"/>
                  </a:lnTo>
                  <a:lnTo>
                    <a:pt x="993511" y="2406955"/>
                  </a:lnTo>
                  <a:lnTo>
                    <a:pt x="967025" y="2441241"/>
                  </a:lnTo>
                  <a:lnTo>
                    <a:pt x="932739" y="2467727"/>
                  </a:lnTo>
                  <a:lnTo>
                    <a:pt x="892266" y="2484801"/>
                  </a:lnTo>
                  <a:lnTo>
                    <a:pt x="847217" y="2490851"/>
                  </a:lnTo>
                  <a:lnTo>
                    <a:pt x="169418" y="2490851"/>
                  </a:lnTo>
                  <a:lnTo>
                    <a:pt x="124368" y="2484801"/>
                  </a:lnTo>
                  <a:lnTo>
                    <a:pt x="83895" y="2467727"/>
                  </a:lnTo>
                  <a:lnTo>
                    <a:pt x="49609" y="2441241"/>
                  </a:lnTo>
                  <a:lnTo>
                    <a:pt x="23123" y="2406955"/>
                  </a:lnTo>
                  <a:lnTo>
                    <a:pt x="6049" y="2366482"/>
                  </a:lnTo>
                  <a:lnTo>
                    <a:pt x="0" y="2321433"/>
                  </a:lnTo>
                  <a:lnTo>
                    <a:pt x="0" y="169418"/>
                  </a:lnTo>
                  <a:close/>
                </a:path>
              </a:pathLst>
            </a:custGeom>
            <a:ln w="12700">
              <a:solidFill>
                <a:srgbClr val="5FC2B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dirty="0" spc="340"/>
              <a:t>02</a:t>
            </a:r>
            <a:r>
              <a:rPr dirty="0" spc="10"/>
              <a:t> </a:t>
            </a:r>
            <a:r>
              <a:rPr dirty="0"/>
              <a:t>-</a:t>
            </a:r>
            <a:r>
              <a:rPr dirty="0" spc="30"/>
              <a:t> </a:t>
            </a:r>
            <a:r>
              <a:rPr dirty="0" spc="65"/>
              <a:t>Make-</a:t>
            </a:r>
            <a:r>
              <a:rPr dirty="0" spc="475"/>
              <a:t>it</a:t>
            </a:r>
            <a:r>
              <a:rPr dirty="0" spc="5"/>
              <a:t> </a:t>
            </a:r>
            <a:r>
              <a:rPr dirty="0" spc="315"/>
              <a:t>or</a:t>
            </a:r>
            <a:r>
              <a:rPr dirty="0" spc="5"/>
              <a:t> </a:t>
            </a:r>
            <a:r>
              <a:rPr dirty="0" spc="135"/>
              <a:t>buy-</a:t>
            </a:r>
            <a:r>
              <a:rPr dirty="0" spc="450"/>
              <a:t>it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473151" y="998600"/>
            <a:ext cx="3335654" cy="744855"/>
          </a:xfrm>
          <a:prstGeom prst="rect">
            <a:avLst/>
          </a:prstGeom>
        </p:spPr>
        <p:txBody>
          <a:bodyPr wrap="square" lIns="0" tIns="9779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 spc="155" b="1">
                <a:solidFill>
                  <a:srgbClr val="FF5C33"/>
                </a:solidFill>
                <a:latin typeface="Century Gothic"/>
                <a:cs typeface="Century Gothic"/>
              </a:rPr>
              <a:t>ANALYSIS</a:t>
            </a:r>
            <a:r>
              <a:rPr dirty="0" sz="1800" spc="30" b="1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1800" spc="190" b="1">
                <a:solidFill>
                  <a:srgbClr val="FF5C33"/>
                </a:solidFill>
                <a:latin typeface="Century Gothic"/>
                <a:cs typeface="Century Gothic"/>
              </a:rPr>
              <a:t>FOR</a:t>
            </a:r>
            <a:r>
              <a:rPr dirty="0" sz="1800" spc="55" b="1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1800" spc="114" b="1">
                <a:solidFill>
                  <a:srgbClr val="FF5C33"/>
                </a:solidFill>
                <a:latin typeface="Century Gothic"/>
                <a:cs typeface="Century Gothic"/>
              </a:rPr>
              <a:t>MAKE-</a:t>
            </a:r>
            <a:r>
              <a:rPr dirty="0" sz="1800" spc="250" b="1">
                <a:solidFill>
                  <a:srgbClr val="FF5C33"/>
                </a:solidFill>
                <a:latin typeface="Century Gothic"/>
                <a:cs typeface="Century Gothic"/>
              </a:rPr>
              <a:t>IT</a:t>
            </a:r>
            <a:r>
              <a:rPr dirty="0" sz="1800" spc="25" b="1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1800" spc="-50" b="1">
                <a:solidFill>
                  <a:srgbClr val="FF5C33"/>
                </a:solidFill>
                <a:latin typeface="Century Gothic"/>
                <a:cs typeface="Century Gothic"/>
              </a:rPr>
              <a:t>:</a:t>
            </a:r>
            <a:endParaRPr sz="1800">
              <a:latin typeface="Century Gothic"/>
              <a:cs typeface="Century Gothic"/>
            </a:endParaRPr>
          </a:p>
          <a:p>
            <a:pPr marL="269240">
              <a:lnSpc>
                <a:spcPct val="100000"/>
              </a:lnSpc>
              <a:spcBef>
                <a:spcPts val="675"/>
              </a:spcBef>
            </a:pPr>
            <a:r>
              <a:rPr dirty="0" sz="1800" b="1">
                <a:solidFill>
                  <a:srgbClr val="5FC2B9"/>
                </a:solidFill>
                <a:latin typeface="Calibri"/>
                <a:cs typeface="Calibri"/>
              </a:rPr>
              <a:t>CRITERIA</a:t>
            </a:r>
            <a:r>
              <a:rPr dirty="0" sz="1800" spc="-30" b="1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 spc="-50" b="1">
                <a:solidFill>
                  <a:srgbClr val="5FC2B9"/>
                </a:solidFill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709921" y="1637792"/>
            <a:ext cx="25876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042035" algn="l"/>
                <a:tab pos="1897380" algn="l"/>
              </a:tabLst>
            </a:pPr>
            <a:r>
              <a:rPr dirty="0" sz="1400" spc="-10" b="1">
                <a:solidFill>
                  <a:srgbClr val="3A546C"/>
                </a:solidFill>
                <a:latin typeface="Calibri"/>
                <a:cs typeface="Calibri"/>
              </a:rPr>
              <a:t>France</a:t>
            </a:r>
            <a:r>
              <a:rPr dirty="0" sz="1400" b="1">
                <a:solidFill>
                  <a:srgbClr val="3A546C"/>
                </a:solidFill>
                <a:latin typeface="Calibri"/>
                <a:cs typeface="Calibri"/>
              </a:rPr>
              <a:t>	</a:t>
            </a:r>
            <a:r>
              <a:rPr dirty="0" sz="1400" spc="-10" b="1">
                <a:solidFill>
                  <a:srgbClr val="3A546C"/>
                </a:solidFill>
                <a:latin typeface="Calibri"/>
                <a:cs typeface="Calibri"/>
              </a:rPr>
              <a:t>Spain</a:t>
            </a:r>
            <a:r>
              <a:rPr dirty="0" sz="1400" b="1">
                <a:solidFill>
                  <a:srgbClr val="3A546C"/>
                </a:solidFill>
                <a:latin typeface="Calibri"/>
                <a:cs typeface="Calibri"/>
              </a:rPr>
              <a:t>	</a:t>
            </a:r>
            <a:r>
              <a:rPr dirty="0" sz="1400" spc="-10" b="1">
                <a:solidFill>
                  <a:srgbClr val="3A546C"/>
                </a:solidFill>
                <a:latin typeface="Calibri"/>
                <a:cs typeface="Calibri"/>
              </a:rPr>
              <a:t>Germany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605141" y="1637792"/>
            <a:ext cx="63119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 b="1">
                <a:solidFill>
                  <a:srgbClr val="3A546C"/>
                </a:solidFill>
                <a:latin typeface="Calibri"/>
                <a:cs typeface="Calibri"/>
              </a:rPr>
              <a:t>Bulgaria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607932" y="1637792"/>
            <a:ext cx="64770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 b="1">
                <a:solidFill>
                  <a:srgbClr val="3A546C"/>
                </a:solidFill>
                <a:latin typeface="Calibri"/>
                <a:cs typeface="Calibri"/>
              </a:rPr>
              <a:t>Hungary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716769" y="1637792"/>
            <a:ext cx="44386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 b="1">
                <a:solidFill>
                  <a:srgbClr val="3A546C"/>
                </a:solidFill>
                <a:latin typeface="Calibri"/>
                <a:cs typeface="Calibri"/>
              </a:rPr>
              <a:t>China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0751311" y="1637792"/>
            <a:ext cx="39687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 b="1">
                <a:solidFill>
                  <a:srgbClr val="3A546C"/>
                </a:solidFill>
                <a:latin typeface="Calibri"/>
                <a:cs typeface="Calibri"/>
              </a:rPr>
              <a:t>India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4521708" y="1088110"/>
            <a:ext cx="937260" cy="658495"/>
            <a:chOff x="4521708" y="1088110"/>
            <a:chExt cx="937260" cy="658495"/>
          </a:xfrm>
        </p:grpSpPr>
        <p:pic>
          <p:nvPicPr>
            <p:cNvPr id="13" name="object 1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1708" y="1088110"/>
              <a:ext cx="937260" cy="658393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48251" y="1114348"/>
              <a:ext cx="835266" cy="556844"/>
            </a:xfrm>
            <a:prstGeom prst="rect">
              <a:avLst/>
            </a:prstGeom>
          </p:spPr>
        </p:pic>
      </p:grpSp>
      <p:grpSp>
        <p:nvGrpSpPr>
          <p:cNvPr id="15" name="object 15" descr=""/>
          <p:cNvGrpSpPr/>
          <p:nvPr/>
        </p:nvGrpSpPr>
        <p:grpSpPr>
          <a:xfrm>
            <a:off x="5512308" y="1088110"/>
            <a:ext cx="937260" cy="658495"/>
            <a:chOff x="5512308" y="1088110"/>
            <a:chExt cx="937260" cy="658495"/>
          </a:xfrm>
        </p:grpSpPr>
        <p:pic>
          <p:nvPicPr>
            <p:cNvPr id="16" name="object 1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12308" y="1088110"/>
              <a:ext cx="937260" cy="658393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39232" y="1114450"/>
              <a:ext cx="835266" cy="556488"/>
            </a:xfrm>
            <a:prstGeom prst="rect">
              <a:avLst/>
            </a:prstGeom>
          </p:spPr>
        </p:pic>
      </p:grpSp>
      <p:grpSp>
        <p:nvGrpSpPr>
          <p:cNvPr id="18" name="object 18" descr=""/>
          <p:cNvGrpSpPr/>
          <p:nvPr/>
        </p:nvGrpSpPr>
        <p:grpSpPr>
          <a:xfrm>
            <a:off x="6501384" y="1089685"/>
            <a:ext cx="2936875" cy="2338070"/>
            <a:chOff x="6501384" y="1089685"/>
            <a:chExt cx="2936875" cy="2338070"/>
          </a:xfrm>
        </p:grpSpPr>
        <p:pic>
          <p:nvPicPr>
            <p:cNvPr id="19" name="object 1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01384" y="1089685"/>
              <a:ext cx="937260" cy="656818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27800" y="1115352"/>
              <a:ext cx="835266" cy="554824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11796" y="1089685"/>
              <a:ext cx="937259" cy="656818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38720" y="1115339"/>
              <a:ext cx="835266" cy="554837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79536" y="1092682"/>
              <a:ext cx="958583" cy="649249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06714" y="1119212"/>
              <a:ext cx="855649" cy="546900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72000" y="2042330"/>
              <a:ext cx="384548" cy="327660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74795" y="2042330"/>
              <a:ext cx="384548" cy="327660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7718" y="2042330"/>
              <a:ext cx="384548" cy="327660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7630045" y="2589332"/>
              <a:ext cx="661035" cy="213995"/>
            </a:xfrm>
            <a:custGeom>
              <a:avLst/>
              <a:gdLst/>
              <a:ahLst/>
              <a:cxnLst/>
              <a:rect l="l" t="t" r="r" b="b"/>
              <a:pathLst>
                <a:path w="661034" h="213994">
                  <a:moveTo>
                    <a:pt x="111278" y="0"/>
                  </a:moveTo>
                  <a:lnTo>
                    <a:pt x="83458" y="80040"/>
                  </a:lnTo>
                  <a:lnTo>
                    <a:pt x="0" y="80040"/>
                  </a:lnTo>
                  <a:lnTo>
                    <a:pt x="63979" y="133400"/>
                  </a:lnTo>
                  <a:lnTo>
                    <a:pt x="38947" y="213440"/>
                  </a:lnTo>
                  <a:lnTo>
                    <a:pt x="89708" y="179737"/>
                  </a:lnTo>
                  <a:lnTo>
                    <a:pt x="64481" y="179737"/>
                  </a:lnTo>
                  <a:lnTo>
                    <a:pt x="80407" y="128844"/>
                  </a:lnTo>
                  <a:lnTo>
                    <a:pt x="38394" y="93810"/>
                  </a:lnTo>
                  <a:lnTo>
                    <a:pt x="93809" y="93810"/>
                  </a:lnTo>
                  <a:lnTo>
                    <a:pt x="111278" y="43548"/>
                  </a:lnTo>
                  <a:lnTo>
                    <a:pt x="126414" y="43548"/>
                  </a:lnTo>
                  <a:lnTo>
                    <a:pt x="111278" y="0"/>
                  </a:lnTo>
                  <a:close/>
                </a:path>
                <a:path w="661034" h="213994">
                  <a:moveTo>
                    <a:pt x="136502" y="165416"/>
                  </a:moveTo>
                  <a:lnTo>
                    <a:pt x="111278" y="165416"/>
                  </a:lnTo>
                  <a:lnTo>
                    <a:pt x="183609" y="213440"/>
                  </a:lnTo>
                  <a:lnTo>
                    <a:pt x="173069" y="179737"/>
                  </a:lnTo>
                  <a:lnTo>
                    <a:pt x="158063" y="179737"/>
                  </a:lnTo>
                  <a:lnTo>
                    <a:pt x="136502" y="165416"/>
                  </a:lnTo>
                  <a:close/>
                </a:path>
                <a:path w="661034" h="213994">
                  <a:moveTo>
                    <a:pt x="317037" y="81577"/>
                  </a:moveTo>
                  <a:lnTo>
                    <a:pt x="220714" y="81577"/>
                  </a:lnTo>
                  <a:lnTo>
                    <a:pt x="282946" y="133400"/>
                  </a:lnTo>
                  <a:lnTo>
                    <a:pt x="257915" y="213440"/>
                  </a:lnTo>
                  <a:lnTo>
                    <a:pt x="308676" y="179737"/>
                  </a:lnTo>
                  <a:lnTo>
                    <a:pt x="283449" y="179737"/>
                  </a:lnTo>
                  <a:lnTo>
                    <a:pt x="299375" y="128844"/>
                  </a:lnTo>
                  <a:lnTo>
                    <a:pt x="257370" y="93810"/>
                  </a:lnTo>
                  <a:lnTo>
                    <a:pt x="312788" y="93810"/>
                  </a:lnTo>
                  <a:lnTo>
                    <a:pt x="317037" y="81577"/>
                  </a:lnTo>
                  <a:close/>
                </a:path>
                <a:path w="661034" h="213994">
                  <a:moveTo>
                    <a:pt x="355476" y="165416"/>
                  </a:moveTo>
                  <a:lnTo>
                    <a:pt x="330246" y="165416"/>
                  </a:lnTo>
                  <a:lnTo>
                    <a:pt x="402577" y="213440"/>
                  </a:lnTo>
                  <a:lnTo>
                    <a:pt x="392037" y="179737"/>
                  </a:lnTo>
                  <a:lnTo>
                    <a:pt x="377043" y="179737"/>
                  </a:lnTo>
                  <a:lnTo>
                    <a:pt x="355476" y="165416"/>
                  </a:lnTo>
                  <a:close/>
                </a:path>
                <a:path w="661034" h="213994">
                  <a:moveTo>
                    <a:pt x="536006" y="81578"/>
                  </a:moveTo>
                  <a:lnTo>
                    <a:pt x="439682" y="81578"/>
                  </a:lnTo>
                  <a:lnTo>
                    <a:pt x="501926" y="133400"/>
                  </a:lnTo>
                  <a:lnTo>
                    <a:pt x="476882" y="213440"/>
                  </a:lnTo>
                  <a:lnTo>
                    <a:pt x="527644" y="179737"/>
                  </a:lnTo>
                  <a:lnTo>
                    <a:pt x="502416" y="179737"/>
                  </a:lnTo>
                  <a:lnTo>
                    <a:pt x="518342" y="128844"/>
                  </a:lnTo>
                  <a:lnTo>
                    <a:pt x="476338" y="93810"/>
                  </a:lnTo>
                  <a:lnTo>
                    <a:pt x="531756" y="93810"/>
                  </a:lnTo>
                  <a:lnTo>
                    <a:pt x="536006" y="81578"/>
                  </a:lnTo>
                  <a:close/>
                </a:path>
                <a:path w="661034" h="213994">
                  <a:moveTo>
                    <a:pt x="574437" y="165416"/>
                  </a:moveTo>
                  <a:lnTo>
                    <a:pt x="549213" y="165416"/>
                  </a:lnTo>
                  <a:lnTo>
                    <a:pt x="621544" y="213440"/>
                  </a:lnTo>
                  <a:lnTo>
                    <a:pt x="611014" y="179737"/>
                  </a:lnTo>
                  <a:lnTo>
                    <a:pt x="595998" y="179737"/>
                  </a:lnTo>
                  <a:lnTo>
                    <a:pt x="574437" y="165416"/>
                  </a:lnTo>
                  <a:close/>
                </a:path>
                <a:path w="661034" h="213994">
                  <a:moveTo>
                    <a:pt x="111278" y="148662"/>
                  </a:moveTo>
                  <a:lnTo>
                    <a:pt x="64481" y="179737"/>
                  </a:lnTo>
                  <a:lnTo>
                    <a:pt x="89708" y="179737"/>
                  </a:lnTo>
                  <a:lnTo>
                    <a:pt x="111278" y="165416"/>
                  </a:lnTo>
                  <a:lnTo>
                    <a:pt x="136502" y="165416"/>
                  </a:lnTo>
                  <a:lnTo>
                    <a:pt x="111278" y="148662"/>
                  </a:lnTo>
                  <a:close/>
                </a:path>
                <a:path w="661034" h="213994">
                  <a:moveTo>
                    <a:pt x="126414" y="43548"/>
                  </a:moveTo>
                  <a:lnTo>
                    <a:pt x="111278" y="43548"/>
                  </a:lnTo>
                  <a:lnTo>
                    <a:pt x="128748" y="93810"/>
                  </a:lnTo>
                  <a:lnTo>
                    <a:pt x="184160" y="93810"/>
                  </a:lnTo>
                  <a:lnTo>
                    <a:pt x="142149" y="128844"/>
                  </a:lnTo>
                  <a:lnTo>
                    <a:pt x="158063" y="179737"/>
                  </a:lnTo>
                  <a:lnTo>
                    <a:pt x="173069" y="179737"/>
                  </a:lnTo>
                  <a:lnTo>
                    <a:pt x="158578" y="133400"/>
                  </a:lnTo>
                  <a:lnTo>
                    <a:pt x="220714" y="81577"/>
                  </a:lnTo>
                  <a:lnTo>
                    <a:pt x="317037" y="81577"/>
                  </a:lnTo>
                  <a:lnTo>
                    <a:pt x="317571" y="80040"/>
                  </a:lnTo>
                  <a:lnTo>
                    <a:pt x="139098" y="80040"/>
                  </a:lnTo>
                  <a:lnTo>
                    <a:pt x="126414" y="43548"/>
                  </a:lnTo>
                  <a:close/>
                </a:path>
                <a:path w="661034" h="213994">
                  <a:moveTo>
                    <a:pt x="330246" y="148662"/>
                  </a:moveTo>
                  <a:lnTo>
                    <a:pt x="283449" y="179737"/>
                  </a:lnTo>
                  <a:lnTo>
                    <a:pt x="308676" y="179737"/>
                  </a:lnTo>
                  <a:lnTo>
                    <a:pt x="330246" y="165416"/>
                  </a:lnTo>
                  <a:lnTo>
                    <a:pt x="355476" y="165416"/>
                  </a:lnTo>
                  <a:lnTo>
                    <a:pt x="330246" y="148662"/>
                  </a:lnTo>
                  <a:close/>
                </a:path>
                <a:path w="661034" h="213994">
                  <a:moveTo>
                    <a:pt x="345382" y="43548"/>
                  </a:moveTo>
                  <a:lnTo>
                    <a:pt x="330246" y="43548"/>
                  </a:lnTo>
                  <a:lnTo>
                    <a:pt x="347715" y="93810"/>
                  </a:lnTo>
                  <a:lnTo>
                    <a:pt x="403127" y="93810"/>
                  </a:lnTo>
                  <a:lnTo>
                    <a:pt x="361117" y="128844"/>
                  </a:lnTo>
                  <a:lnTo>
                    <a:pt x="377043" y="179737"/>
                  </a:lnTo>
                  <a:lnTo>
                    <a:pt x="392037" y="179737"/>
                  </a:lnTo>
                  <a:lnTo>
                    <a:pt x="377545" y="133400"/>
                  </a:lnTo>
                  <a:lnTo>
                    <a:pt x="439682" y="81578"/>
                  </a:lnTo>
                  <a:lnTo>
                    <a:pt x="536006" y="81578"/>
                  </a:lnTo>
                  <a:lnTo>
                    <a:pt x="536540" y="80040"/>
                  </a:lnTo>
                  <a:lnTo>
                    <a:pt x="358065" y="80040"/>
                  </a:lnTo>
                  <a:lnTo>
                    <a:pt x="345382" y="43548"/>
                  </a:lnTo>
                  <a:close/>
                </a:path>
                <a:path w="661034" h="213994">
                  <a:moveTo>
                    <a:pt x="549213" y="148662"/>
                  </a:moveTo>
                  <a:lnTo>
                    <a:pt x="502416" y="179737"/>
                  </a:lnTo>
                  <a:lnTo>
                    <a:pt x="527644" y="179737"/>
                  </a:lnTo>
                  <a:lnTo>
                    <a:pt x="549213" y="165416"/>
                  </a:lnTo>
                  <a:lnTo>
                    <a:pt x="574437" y="165416"/>
                  </a:lnTo>
                  <a:lnTo>
                    <a:pt x="549213" y="148662"/>
                  </a:lnTo>
                  <a:close/>
                </a:path>
                <a:path w="661034" h="213994">
                  <a:moveTo>
                    <a:pt x="564350" y="43548"/>
                  </a:moveTo>
                  <a:lnTo>
                    <a:pt x="549219" y="43548"/>
                  </a:lnTo>
                  <a:lnTo>
                    <a:pt x="566689" y="93810"/>
                  </a:lnTo>
                  <a:lnTo>
                    <a:pt x="622083" y="93810"/>
                  </a:lnTo>
                  <a:lnTo>
                    <a:pt x="580084" y="128844"/>
                  </a:lnTo>
                  <a:lnTo>
                    <a:pt x="595998" y="179737"/>
                  </a:lnTo>
                  <a:lnTo>
                    <a:pt x="611014" y="179737"/>
                  </a:lnTo>
                  <a:lnTo>
                    <a:pt x="596537" y="133400"/>
                  </a:lnTo>
                  <a:lnTo>
                    <a:pt x="660492" y="80040"/>
                  </a:lnTo>
                  <a:lnTo>
                    <a:pt x="577033" y="80040"/>
                  </a:lnTo>
                  <a:lnTo>
                    <a:pt x="564350" y="43548"/>
                  </a:lnTo>
                  <a:close/>
                </a:path>
                <a:path w="661034" h="213994">
                  <a:moveTo>
                    <a:pt x="330246" y="0"/>
                  </a:moveTo>
                  <a:lnTo>
                    <a:pt x="302426" y="80040"/>
                  </a:lnTo>
                  <a:lnTo>
                    <a:pt x="317571" y="80040"/>
                  </a:lnTo>
                  <a:lnTo>
                    <a:pt x="330246" y="43548"/>
                  </a:lnTo>
                  <a:lnTo>
                    <a:pt x="345382" y="43548"/>
                  </a:lnTo>
                  <a:lnTo>
                    <a:pt x="330246" y="0"/>
                  </a:lnTo>
                  <a:close/>
                </a:path>
                <a:path w="661034" h="213994">
                  <a:moveTo>
                    <a:pt x="549213" y="0"/>
                  </a:moveTo>
                  <a:lnTo>
                    <a:pt x="521394" y="80040"/>
                  </a:lnTo>
                  <a:lnTo>
                    <a:pt x="536540" y="80040"/>
                  </a:lnTo>
                  <a:lnTo>
                    <a:pt x="549219" y="43548"/>
                  </a:lnTo>
                  <a:lnTo>
                    <a:pt x="564350" y="43548"/>
                  </a:lnTo>
                  <a:lnTo>
                    <a:pt x="549213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6633476" y="2589332"/>
              <a:ext cx="661035" cy="213995"/>
            </a:xfrm>
            <a:custGeom>
              <a:avLst/>
              <a:gdLst/>
              <a:ahLst/>
              <a:cxnLst/>
              <a:rect l="l" t="t" r="r" b="b"/>
              <a:pathLst>
                <a:path w="661034" h="213994">
                  <a:moveTo>
                    <a:pt x="111278" y="0"/>
                  </a:moveTo>
                  <a:lnTo>
                    <a:pt x="83458" y="80040"/>
                  </a:lnTo>
                  <a:lnTo>
                    <a:pt x="0" y="80040"/>
                  </a:lnTo>
                  <a:lnTo>
                    <a:pt x="63979" y="133400"/>
                  </a:lnTo>
                  <a:lnTo>
                    <a:pt x="38947" y="213440"/>
                  </a:lnTo>
                  <a:lnTo>
                    <a:pt x="89709" y="179737"/>
                  </a:lnTo>
                  <a:lnTo>
                    <a:pt x="64481" y="179737"/>
                  </a:lnTo>
                  <a:lnTo>
                    <a:pt x="80407" y="128844"/>
                  </a:lnTo>
                  <a:lnTo>
                    <a:pt x="38394" y="93810"/>
                  </a:lnTo>
                  <a:lnTo>
                    <a:pt x="93809" y="93810"/>
                  </a:lnTo>
                  <a:lnTo>
                    <a:pt x="111278" y="43548"/>
                  </a:lnTo>
                  <a:lnTo>
                    <a:pt x="126414" y="43548"/>
                  </a:lnTo>
                  <a:lnTo>
                    <a:pt x="111278" y="0"/>
                  </a:lnTo>
                  <a:close/>
                </a:path>
                <a:path w="661034" h="213994">
                  <a:moveTo>
                    <a:pt x="136502" y="165416"/>
                  </a:moveTo>
                  <a:lnTo>
                    <a:pt x="111278" y="165416"/>
                  </a:lnTo>
                  <a:lnTo>
                    <a:pt x="183609" y="213440"/>
                  </a:lnTo>
                  <a:lnTo>
                    <a:pt x="173069" y="179737"/>
                  </a:lnTo>
                  <a:lnTo>
                    <a:pt x="158063" y="179737"/>
                  </a:lnTo>
                  <a:lnTo>
                    <a:pt x="136502" y="165416"/>
                  </a:lnTo>
                  <a:close/>
                </a:path>
                <a:path w="661034" h="213994">
                  <a:moveTo>
                    <a:pt x="317037" y="81577"/>
                  </a:moveTo>
                  <a:lnTo>
                    <a:pt x="220714" y="81577"/>
                  </a:lnTo>
                  <a:lnTo>
                    <a:pt x="282946" y="133400"/>
                  </a:lnTo>
                  <a:lnTo>
                    <a:pt x="257915" y="213440"/>
                  </a:lnTo>
                  <a:lnTo>
                    <a:pt x="308676" y="179737"/>
                  </a:lnTo>
                  <a:lnTo>
                    <a:pt x="283449" y="179737"/>
                  </a:lnTo>
                  <a:lnTo>
                    <a:pt x="299375" y="128844"/>
                  </a:lnTo>
                  <a:lnTo>
                    <a:pt x="257370" y="93810"/>
                  </a:lnTo>
                  <a:lnTo>
                    <a:pt x="312788" y="93810"/>
                  </a:lnTo>
                  <a:lnTo>
                    <a:pt x="317037" y="81577"/>
                  </a:lnTo>
                  <a:close/>
                </a:path>
                <a:path w="661034" h="213994">
                  <a:moveTo>
                    <a:pt x="355476" y="165416"/>
                  </a:moveTo>
                  <a:lnTo>
                    <a:pt x="330246" y="165416"/>
                  </a:lnTo>
                  <a:lnTo>
                    <a:pt x="402577" y="213440"/>
                  </a:lnTo>
                  <a:lnTo>
                    <a:pt x="392037" y="179737"/>
                  </a:lnTo>
                  <a:lnTo>
                    <a:pt x="377043" y="179737"/>
                  </a:lnTo>
                  <a:lnTo>
                    <a:pt x="355476" y="165416"/>
                  </a:lnTo>
                  <a:close/>
                </a:path>
                <a:path w="661034" h="213994">
                  <a:moveTo>
                    <a:pt x="536006" y="81578"/>
                  </a:moveTo>
                  <a:lnTo>
                    <a:pt x="439682" y="81578"/>
                  </a:lnTo>
                  <a:lnTo>
                    <a:pt x="501926" y="133400"/>
                  </a:lnTo>
                  <a:lnTo>
                    <a:pt x="476882" y="213440"/>
                  </a:lnTo>
                  <a:lnTo>
                    <a:pt x="527644" y="179737"/>
                  </a:lnTo>
                  <a:lnTo>
                    <a:pt x="502417" y="179737"/>
                  </a:lnTo>
                  <a:lnTo>
                    <a:pt x="518343" y="128844"/>
                  </a:lnTo>
                  <a:lnTo>
                    <a:pt x="476338" y="93810"/>
                  </a:lnTo>
                  <a:lnTo>
                    <a:pt x="531756" y="93810"/>
                  </a:lnTo>
                  <a:lnTo>
                    <a:pt x="536006" y="81578"/>
                  </a:lnTo>
                  <a:close/>
                </a:path>
                <a:path w="661034" h="213994">
                  <a:moveTo>
                    <a:pt x="574437" y="165416"/>
                  </a:moveTo>
                  <a:lnTo>
                    <a:pt x="549213" y="165416"/>
                  </a:lnTo>
                  <a:lnTo>
                    <a:pt x="621545" y="213440"/>
                  </a:lnTo>
                  <a:lnTo>
                    <a:pt x="611014" y="179737"/>
                  </a:lnTo>
                  <a:lnTo>
                    <a:pt x="595998" y="179737"/>
                  </a:lnTo>
                  <a:lnTo>
                    <a:pt x="574437" y="165416"/>
                  </a:lnTo>
                  <a:close/>
                </a:path>
                <a:path w="661034" h="213994">
                  <a:moveTo>
                    <a:pt x="111278" y="148662"/>
                  </a:moveTo>
                  <a:lnTo>
                    <a:pt x="64481" y="179737"/>
                  </a:lnTo>
                  <a:lnTo>
                    <a:pt x="89709" y="179737"/>
                  </a:lnTo>
                  <a:lnTo>
                    <a:pt x="111278" y="165416"/>
                  </a:lnTo>
                  <a:lnTo>
                    <a:pt x="136502" y="165416"/>
                  </a:lnTo>
                  <a:lnTo>
                    <a:pt x="111278" y="148662"/>
                  </a:lnTo>
                  <a:close/>
                </a:path>
                <a:path w="661034" h="213994">
                  <a:moveTo>
                    <a:pt x="126414" y="43548"/>
                  </a:moveTo>
                  <a:lnTo>
                    <a:pt x="111278" y="43548"/>
                  </a:lnTo>
                  <a:lnTo>
                    <a:pt x="128748" y="93810"/>
                  </a:lnTo>
                  <a:lnTo>
                    <a:pt x="184160" y="93810"/>
                  </a:lnTo>
                  <a:lnTo>
                    <a:pt x="142149" y="128844"/>
                  </a:lnTo>
                  <a:lnTo>
                    <a:pt x="158063" y="179737"/>
                  </a:lnTo>
                  <a:lnTo>
                    <a:pt x="173069" y="179737"/>
                  </a:lnTo>
                  <a:lnTo>
                    <a:pt x="158578" y="133400"/>
                  </a:lnTo>
                  <a:lnTo>
                    <a:pt x="220714" y="81577"/>
                  </a:lnTo>
                  <a:lnTo>
                    <a:pt x="317037" y="81577"/>
                  </a:lnTo>
                  <a:lnTo>
                    <a:pt x="317571" y="80040"/>
                  </a:lnTo>
                  <a:lnTo>
                    <a:pt x="139098" y="80040"/>
                  </a:lnTo>
                  <a:lnTo>
                    <a:pt x="126414" y="43548"/>
                  </a:lnTo>
                  <a:close/>
                </a:path>
                <a:path w="661034" h="213994">
                  <a:moveTo>
                    <a:pt x="330246" y="148662"/>
                  </a:moveTo>
                  <a:lnTo>
                    <a:pt x="283449" y="179737"/>
                  </a:lnTo>
                  <a:lnTo>
                    <a:pt x="308676" y="179737"/>
                  </a:lnTo>
                  <a:lnTo>
                    <a:pt x="330246" y="165416"/>
                  </a:lnTo>
                  <a:lnTo>
                    <a:pt x="355476" y="165416"/>
                  </a:lnTo>
                  <a:lnTo>
                    <a:pt x="330246" y="148662"/>
                  </a:lnTo>
                  <a:close/>
                </a:path>
                <a:path w="661034" h="213994">
                  <a:moveTo>
                    <a:pt x="345382" y="43548"/>
                  </a:moveTo>
                  <a:lnTo>
                    <a:pt x="330246" y="43548"/>
                  </a:lnTo>
                  <a:lnTo>
                    <a:pt x="347715" y="93810"/>
                  </a:lnTo>
                  <a:lnTo>
                    <a:pt x="403127" y="93810"/>
                  </a:lnTo>
                  <a:lnTo>
                    <a:pt x="361117" y="128844"/>
                  </a:lnTo>
                  <a:lnTo>
                    <a:pt x="377043" y="179737"/>
                  </a:lnTo>
                  <a:lnTo>
                    <a:pt x="392037" y="179737"/>
                  </a:lnTo>
                  <a:lnTo>
                    <a:pt x="377545" y="133400"/>
                  </a:lnTo>
                  <a:lnTo>
                    <a:pt x="439682" y="81578"/>
                  </a:lnTo>
                  <a:lnTo>
                    <a:pt x="536006" y="81578"/>
                  </a:lnTo>
                  <a:lnTo>
                    <a:pt x="536540" y="80040"/>
                  </a:lnTo>
                  <a:lnTo>
                    <a:pt x="358065" y="80040"/>
                  </a:lnTo>
                  <a:lnTo>
                    <a:pt x="345382" y="43548"/>
                  </a:lnTo>
                  <a:close/>
                </a:path>
                <a:path w="661034" h="213994">
                  <a:moveTo>
                    <a:pt x="549213" y="148662"/>
                  </a:moveTo>
                  <a:lnTo>
                    <a:pt x="502417" y="179737"/>
                  </a:lnTo>
                  <a:lnTo>
                    <a:pt x="527644" y="179737"/>
                  </a:lnTo>
                  <a:lnTo>
                    <a:pt x="549213" y="165416"/>
                  </a:lnTo>
                  <a:lnTo>
                    <a:pt x="574437" y="165416"/>
                  </a:lnTo>
                  <a:lnTo>
                    <a:pt x="549213" y="148662"/>
                  </a:lnTo>
                  <a:close/>
                </a:path>
                <a:path w="661034" h="213994">
                  <a:moveTo>
                    <a:pt x="564350" y="43548"/>
                  </a:moveTo>
                  <a:lnTo>
                    <a:pt x="549219" y="43548"/>
                  </a:lnTo>
                  <a:lnTo>
                    <a:pt x="566689" y="93810"/>
                  </a:lnTo>
                  <a:lnTo>
                    <a:pt x="622083" y="93810"/>
                  </a:lnTo>
                  <a:lnTo>
                    <a:pt x="580084" y="128844"/>
                  </a:lnTo>
                  <a:lnTo>
                    <a:pt x="595998" y="179737"/>
                  </a:lnTo>
                  <a:lnTo>
                    <a:pt x="611014" y="179737"/>
                  </a:lnTo>
                  <a:lnTo>
                    <a:pt x="596537" y="133400"/>
                  </a:lnTo>
                  <a:lnTo>
                    <a:pt x="660492" y="80040"/>
                  </a:lnTo>
                  <a:lnTo>
                    <a:pt x="577033" y="80040"/>
                  </a:lnTo>
                  <a:lnTo>
                    <a:pt x="564350" y="43548"/>
                  </a:lnTo>
                  <a:close/>
                </a:path>
                <a:path w="661034" h="213994">
                  <a:moveTo>
                    <a:pt x="330246" y="0"/>
                  </a:moveTo>
                  <a:lnTo>
                    <a:pt x="302426" y="80040"/>
                  </a:lnTo>
                  <a:lnTo>
                    <a:pt x="317571" y="80040"/>
                  </a:lnTo>
                  <a:lnTo>
                    <a:pt x="330246" y="43548"/>
                  </a:lnTo>
                  <a:lnTo>
                    <a:pt x="345382" y="43548"/>
                  </a:lnTo>
                  <a:lnTo>
                    <a:pt x="330246" y="0"/>
                  </a:lnTo>
                  <a:close/>
                </a:path>
                <a:path w="661034" h="213994">
                  <a:moveTo>
                    <a:pt x="549213" y="0"/>
                  </a:moveTo>
                  <a:lnTo>
                    <a:pt x="521394" y="80040"/>
                  </a:lnTo>
                  <a:lnTo>
                    <a:pt x="536540" y="80040"/>
                  </a:lnTo>
                  <a:lnTo>
                    <a:pt x="549219" y="43548"/>
                  </a:lnTo>
                  <a:lnTo>
                    <a:pt x="564350" y="43548"/>
                  </a:lnTo>
                  <a:lnTo>
                    <a:pt x="549213" y="0"/>
                  </a:lnTo>
                  <a:close/>
                </a:path>
              </a:pathLst>
            </a:custGeom>
            <a:solidFill>
              <a:srgbClr val="5AB9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8626487" y="2589332"/>
              <a:ext cx="661035" cy="213995"/>
            </a:xfrm>
            <a:custGeom>
              <a:avLst/>
              <a:gdLst/>
              <a:ahLst/>
              <a:cxnLst/>
              <a:rect l="l" t="t" r="r" b="b"/>
              <a:pathLst>
                <a:path w="661034" h="213994">
                  <a:moveTo>
                    <a:pt x="111278" y="0"/>
                  </a:moveTo>
                  <a:lnTo>
                    <a:pt x="83458" y="80040"/>
                  </a:lnTo>
                  <a:lnTo>
                    <a:pt x="0" y="80040"/>
                  </a:lnTo>
                  <a:lnTo>
                    <a:pt x="63979" y="133400"/>
                  </a:lnTo>
                  <a:lnTo>
                    <a:pt x="38947" y="213440"/>
                  </a:lnTo>
                  <a:lnTo>
                    <a:pt x="89709" y="179737"/>
                  </a:lnTo>
                  <a:lnTo>
                    <a:pt x="64481" y="179737"/>
                  </a:lnTo>
                  <a:lnTo>
                    <a:pt x="80407" y="128844"/>
                  </a:lnTo>
                  <a:lnTo>
                    <a:pt x="38394" y="93810"/>
                  </a:lnTo>
                  <a:lnTo>
                    <a:pt x="93809" y="93810"/>
                  </a:lnTo>
                  <a:lnTo>
                    <a:pt x="111278" y="43548"/>
                  </a:lnTo>
                  <a:lnTo>
                    <a:pt x="126414" y="43548"/>
                  </a:lnTo>
                  <a:lnTo>
                    <a:pt x="111278" y="0"/>
                  </a:lnTo>
                  <a:close/>
                </a:path>
                <a:path w="661034" h="213994">
                  <a:moveTo>
                    <a:pt x="136502" y="165416"/>
                  </a:moveTo>
                  <a:lnTo>
                    <a:pt x="111278" y="165416"/>
                  </a:lnTo>
                  <a:lnTo>
                    <a:pt x="183609" y="213440"/>
                  </a:lnTo>
                  <a:lnTo>
                    <a:pt x="173069" y="179737"/>
                  </a:lnTo>
                  <a:lnTo>
                    <a:pt x="158063" y="179737"/>
                  </a:lnTo>
                  <a:lnTo>
                    <a:pt x="136502" y="165416"/>
                  </a:lnTo>
                  <a:close/>
                </a:path>
                <a:path w="661034" h="213994">
                  <a:moveTo>
                    <a:pt x="317037" y="81577"/>
                  </a:moveTo>
                  <a:lnTo>
                    <a:pt x="220714" y="81577"/>
                  </a:lnTo>
                  <a:lnTo>
                    <a:pt x="282946" y="133400"/>
                  </a:lnTo>
                  <a:lnTo>
                    <a:pt x="257915" y="213440"/>
                  </a:lnTo>
                  <a:lnTo>
                    <a:pt x="308676" y="179737"/>
                  </a:lnTo>
                  <a:lnTo>
                    <a:pt x="283449" y="179737"/>
                  </a:lnTo>
                  <a:lnTo>
                    <a:pt x="299375" y="128844"/>
                  </a:lnTo>
                  <a:lnTo>
                    <a:pt x="257370" y="93810"/>
                  </a:lnTo>
                  <a:lnTo>
                    <a:pt x="312788" y="93810"/>
                  </a:lnTo>
                  <a:lnTo>
                    <a:pt x="317037" y="81577"/>
                  </a:lnTo>
                  <a:close/>
                </a:path>
                <a:path w="661034" h="213994">
                  <a:moveTo>
                    <a:pt x="355476" y="165416"/>
                  </a:moveTo>
                  <a:lnTo>
                    <a:pt x="330246" y="165416"/>
                  </a:lnTo>
                  <a:lnTo>
                    <a:pt x="402577" y="213440"/>
                  </a:lnTo>
                  <a:lnTo>
                    <a:pt x="392037" y="179737"/>
                  </a:lnTo>
                  <a:lnTo>
                    <a:pt x="377043" y="179737"/>
                  </a:lnTo>
                  <a:lnTo>
                    <a:pt x="355476" y="165416"/>
                  </a:lnTo>
                  <a:close/>
                </a:path>
                <a:path w="661034" h="213994">
                  <a:moveTo>
                    <a:pt x="536006" y="81578"/>
                  </a:moveTo>
                  <a:lnTo>
                    <a:pt x="439682" y="81578"/>
                  </a:lnTo>
                  <a:lnTo>
                    <a:pt x="501926" y="133400"/>
                  </a:lnTo>
                  <a:lnTo>
                    <a:pt x="476882" y="213440"/>
                  </a:lnTo>
                  <a:lnTo>
                    <a:pt x="527644" y="179737"/>
                  </a:lnTo>
                  <a:lnTo>
                    <a:pt x="502417" y="179737"/>
                  </a:lnTo>
                  <a:lnTo>
                    <a:pt x="518343" y="128844"/>
                  </a:lnTo>
                  <a:lnTo>
                    <a:pt x="476338" y="93810"/>
                  </a:lnTo>
                  <a:lnTo>
                    <a:pt x="531756" y="93810"/>
                  </a:lnTo>
                  <a:lnTo>
                    <a:pt x="536006" y="81578"/>
                  </a:lnTo>
                  <a:close/>
                </a:path>
                <a:path w="661034" h="213994">
                  <a:moveTo>
                    <a:pt x="574437" y="165416"/>
                  </a:moveTo>
                  <a:lnTo>
                    <a:pt x="549213" y="165416"/>
                  </a:lnTo>
                  <a:lnTo>
                    <a:pt x="621545" y="213440"/>
                  </a:lnTo>
                  <a:lnTo>
                    <a:pt x="611014" y="179737"/>
                  </a:lnTo>
                  <a:lnTo>
                    <a:pt x="595998" y="179737"/>
                  </a:lnTo>
                  <a:lnTo>
                    <a:pt x="574437" y="165416"/>
                  </a:lnTo>
                  <a:close/>
                </a:path>
                <a:path w="661034" h="213994">
                  <a:moveTo>
                    <a:pt x="111278" y="148662"/>
                  </a:moveTo>
                  <a:lnTo>
                    <a:pt x="64481" y="179737"/>
                  </a:lnTo>
                  <a:lnTo>
                    <a:pt x="89709" y="179737"/>
                  </a:lnTo>
                  <a:lnTo>
                    <a:pt x="111278" y="165416"/>
                  </a:lnTo>
                  <a:lnTo>
                    <a:pt x="136502" y="165416"/>
                  </a:lnTo>
                  <a:lnTo>
                    <a:pt x="111278" y="148662"/>
                  </a:lnTo>
                  <a:close/>
                </a:path>
                <a:path w="661034" h="213994">
                  <a:moveTo>
                    <a:pt x="126414" y="43548"/>
                  </a:moveTo>
                  <a:lnTo>
                    <a:pt x="111278" y="43548"/>
                  </a:lnTo>
                  <a:lnTo>
                    <a:pt x="128748" y="93810"/>
                  </a:lnTo>
                  <a:lnTo>
                    <a:pt x="184160" y="93810"/>
                  </a:lnTo>
                  <a:lnTo>
                    <a:pt x="142149" y="128844"/>
                  </a:lnTo>
                  <a:lnTo>
                    <a:pt x="158063" y="179737"/>
                  </a:lnTo>
                  <a:lnTo>
                    <a:pt x="173069" y="179737"/>
                  </a:lnTo>
                  <a:lnTo>
                    <a:pt x="158578" y="133400"/>
                  </a:lnTo>
                  <a:lnTo>
                    <a:pt x="220714" y="81577"/>
                  </a:lnTo>
                  <a:lnTo>
                    <a:pt x="317037" y="81577"/>
                  </a:lnTo>
                  <a:lnTo>
                    <a:pt x="317571" y="80040"/>
                  </a:lnTo>
                  <a:lnTo>
                    <a:pt x="139098" y="80040"/>
                  </a:lnTo>
                  <a:lnTo>
                    <a:pt x="126414" y="43548"/>
                  </a:lnTo>
                  <a:close/>
                </a:path>
                <a:path w="661034" h="213994">
                  <a:moveTo>
                    <a:pt x="330246" y="148662"/>
                  </a:moveTo>
                  <a:lnTo>
                    <a:pt x="283449" y="179737"/>
                  </a:lnTo>
                  <a:lnTo>
                    <a:pt x="308676" y="179737"/>
                  </a:lnTo>
                  <a:lnTo>
                    <a:pt x="330246" y="165416"/>
                  </a:lnTo>
                  <a:lnTo>
                    <a:pt x="355476" y="165416"/>
                  </a:lnTo>
                  <a:lnTo>
                    <a:pt x="330246" y="148662"/>
                  </a:lnTo>
                  <a:close/>
                </a:path>
                <a:path w="661034" h="213994">
                  <a:moveTo>
                    <a:pt x="345382" y="43548"/>
                  </a:moveTo>
                  <a:lnTo>
                    <a:pt x="330246" y="43548"/>
                  </a:lnTo>
                  <a:lnTo>
                    <a:pt x="347715" y="93810"/>
                  </a:lnTo>
                  <a:lnTo>
                    <a:pt x="403127" y="93810"/>
                  </a:lnTo>
                  <a:lnTo>
                    <a:pt x="361117" y="128844"/>
                  </a:lnTo>
                  <a:lnTo>
                    <a:pt x="377043" y="179737"/>
                  </a:lnTo>
                  <a:lnTo>
                    <a:pt x="392037" y="179737"/>
                  </a:lnTo>
                  <a:lnTo>
                    <a:pt x="377545" y="133400"/>
                  </a:lnTo>
                  <a:lnTo>
                    <a:pt x="439682" y="81578"/>
                  </a:lnTo>
                  <a:lnTo>
                    <a:pt x="536006" y="81578"/>
                  </a:lnTo>
                  <a:lnTo>
                    <a:pt x="536540" y="80040"/>
                  </a:lnTo>
                  <a:lnTo>
                    <a:pt x="358065" y="80040"/>
                  </a:lnTo>
                  <a:lnTo>
                    <a:pt x="345382" y="43548"/>
                  </a:lnTo>
                  <a:close/>
                </a:path>
                <a:path w="661034" h="213994">
                  <a:moveTo>
                    <a:pt x="549213" y="148662"/>
                  </a:moveTo>
                  <a:lnTo>
                    <a:pt x="502417" y="179737"/>
                  </a:lnTo>
                  <a:lnTo>
                    <a:pt x="527644" y="179737"/>
                  </a:lnTo>
                  <a:lnTo>
                    <a:pt x="549213" y="165416"/>
                  </a:lnTo>
                  <a:lnTo>
                    <a:pt x="574437" y="165416"/>
                  </a:lnTo>
                  <a:lnTo>
                    <a:pt x="549213" y="148662"/>
                  </a:lnTo>
                  <a:close/>
                </a:path>
                <a:path w="661034" h="213994">
                  <a:moveTo>
                    <a:pt x="564350" y="43548"/>
                  </a:moveTo>
                  <a:lnTo>
                    <a:pt x="549219" y="43548"/>
                  </a:lnTo>
                  <a:lnTo>
                    <a:pt x="566689" y="93810"/>
                  </a:lnTo>
                  <a:lnTo>
                    <a:pt x="622083" y="93810"/>
                  </a:lnTo>
                  <a:lnTo>
                    <a:pt x="580084" y="128844"/>
                  </a:lnTo>
                  <a:lnTo>
                    <a:pt x="595998" y="179737"/>
                  </a:lnTo>
                  <a:lnTo>
                    <a:pt x="611014" y="179737"/>
                  </a:lnTo>
                  <a:lnTo>
                    <a:pt x="596537" y="133400"/>
                  </a:lnTo>
                  <a:lnTo>
                    <a:pt x="660492" y="80040"/>
                  </a:lnTo>
                  <a:lnTo>
                    <a:pt x="577033" y="80040"/>
                  </a:lnTo>
                  <a:lnTo>
                    <a:pt x="564350" y="43548"/>
                  </a:lnTo>
                  <a:close/>
                </a:path>
                <a:path w="661034" h="213994">
                  <a:moveTo>
                    <a:pt x="330246" y="0"/>
                  </a:moveTo>
                  <a:lnTo>
                    <a:pt x="302426" y="80040"/>
                  </a:lnTo>
                  <a:lnTo>
                    <a:pt x="317571" y="80040"/>
                  </a:lnTo>
                  <a:lnTo>
                    <a:pt x="330246" y="43548"/>
                  </a:lnTo>
                  <a:lnTo>
                    <a:pt x="345382" y="43548"/>
                  </a:lnTo>
                  <a:lnTo>
                    <a:pt x="330246" y="0"/>
                  </a:lnTo>
                  <a:close/>
                </a:path>
                <a:path w="661034" h="213994">
                  <a:moveTo>
                    <a:pt x="549213" y="0"/>
                  </a:moveTo>
                  <a:lnTo>
                    <a:pt x="521394" y="80040"/>
                  </a:lnTo>
                  <a:lnTo>
                    <a:pt x="536540" y="80040"/>
                  </a:lnTo>
                  <a:lnTo>
                    <a:pt x="549219" y="43548"/>
                  </a:lnTo>
                  <a:lnTo>
                    <a:pt x="564350" y="43548"/>
                  </a:lnTo>
                  <a:lnTo>
                    <a:pt x="549213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6720992" y="3098762"/>
              <a:ext cx="475615" cy="328930"/>
            </a:xfrm>
            <a:custGeom>
              <a:avLst/>
              <a:gdLst/>
              <a:ahLst/>
              <a:cxnLst/>
              <a:rect l="l" t="t" r="r" b="b"/>
              <a:pathLst>
                <a:path w="475615" h="328929">
                  <a:moveTo>
                    <a:pt x="118770" y="0"/>
                  </a:moveTo>
                  <a:lnTo>
                    <a:pt x="0" y="58737"/>
                  </a:lnTo>
                  <a:lnTo>
                    <a:pt x="0" y="328930"/>
                  </a:lnTo>
                  <a:lnTo>
                    <a:pt x="38432" y="309923"/>
                  </a:lnTo>
                  <a:lnTo>
                    <a:pt x="11877" y="309923"/>
                  </a:lnTo>
                  <a:lnTo>
                    <a:pt x="11877" y="65996"/>
                  </a:lnTo>
                  <a:lnTo>
                    <a:pt x="112831" y="16069"/>
                  </a:lnTo>
                  <a:lnTo>
                    <a:pt x="151263" y="16069"/>
                  </a:lnTo>
                  <a:lnTo>
                    <a:pt x="118770" y="0"/>
                  </a:lnTo>
                  <a:close/>
                </a:path>
                <a:path w="475615" h="328929">
                  <a:moveTo>
                    <a:pt x="145325" y="270192"/>
                  </a:moveTo>
                  <a:lnTo>
                    <a:pt x="118770" y="270192"/>
                  </a:lnTo>
                  <a:lnTo>
                    <a:pt x="237541" y="328930"/>
                  </a:lnTo>
                  <a:lnTo>
                    <a:pt x="270034" y="312860"/>
                  </a:lnTo>
                  <a:lnTo>
                    <a:pt x="231602" y="312860"/>
                  </a:lnTo>
                  <a:lnTo>
                    <a:pt x="145325" y="270192"/>
                  </a:lnTo>
                  <a:close/>
                </a:path>
                <a:path w="475615" h="328929">
                  <a:moveTo>
                    <a:pt x="382866" y="270193"/>
                  </a:moveTo>
                  <a:lnTo>
                    <a:pt x="356311" y="270193"/>
                  </a:lnTo>
                  <a:lnTo>
                    <a:pt x="475082" y="328930"/>
                  </a:lnTo>
                  <a:lnTo>
                    <a:pt x="475082" y="309924"/>
                  </a:lnTo>
                  <a:lnTo>
                    <a:pt x="463204" y="309924"/>
                  </a:lnTo>
                  <a:lnTo>
                    <a:pt x="382866" y="270193"/>
                  </a:lnTo>
                  <a:close/>
                </a:path>
                <a:path w="475615" h="328929">
                  <a:moveTo>
                    <a:pt x="151263" y="16069"/>
                  </a:moveTo>
                  <a:lnTo>
                    <a:pt x="124708" y="16069"/>
                  </a:lnTo>
                  <a:lnTo>
                    <a:pt x="231602" y="68933"/>
                  </a:lnTo>
                  <a:lnTo>
                    <a:pt x="231602" y="312860"/>
                  </a:lnTo>
                  <a:lnTo>
                    <a:pt x="243479" y="312860"/>
                  </a:lnTo>
                  <a:lnTo>
                    <a:pt x="243479" y="68933"/>
                  </a:lnTo>
                  <a:lnTo>
                    <a:pt x="264095" y="58737"/>
                  </a:lnTo>
                  <a:lnTo>
                    <a:pt x="237540" y="58737"/>
                  </a:lnTo>
                  <a:lnTo>
                    <a:pt x="151263" y="16069"/>
                  </a:lnTo>
                  <a:close/>
                </a:path>
                <a:path w="475615" h="328929">
                  <a:moveTo>
                    <a:pt x="362249" y="161528"/>
                  </a:moveTo>
                  <a:lnTo>
                    <a:pt x="350372" y="161528"/>
                  </a:lnTo>
                  <a:lnTo>
                    <a:pt x="350373" y="259997"/>
                  </a:lnTo>
                  <a:lnTo>
                    <a:pt x="243479" y="312860"/>
                  </a:lnTo>
                  <a:lnTo>
                    <a:pt x="270034" y="312860"/>
                  </a:lnTo>
                  <a:lnTo>
                    <a:pt x="356311" y="270193"/>
                  </a:lnTo>
                  <a:lnTo>
                    <a:pt x="382866" y="270193"/>
                  </a:lnTo>
                  <a:lnTo>
                    <a:pt x="362250" y="259997"/>
                  </a:lnTo>
                  <a:lnTo>
                    <a:pt x="362249" y="161528"/>
                  </a:lnTo>
                  <a:close/>
                </a:path>
                <a:path w="475615" h="328929">
                  <a:moveTo>
                    <a:pt x="124708" y="16069"/>
                  </a:moveTo>
                  <a:lnTo>
                    <a:pt x="112831" y="16069"/>
                  </a:lnTo>
                  <a:lnTo>
                    <a:pt x="112832" y="259997"/>
                  </a:lnTo>
                  <a:lnTo>
                    <a:pt x="11877" y="309923"/>
                  </a:lnTo>
                  <a:lnTo>
                    <a:pt x="38432" y="309923"/>
                  </a:lnTo>
                  <a:lnTo>
                    <a:pt x="118770" y="270192"/>
                  </a:lnTo>
                  <a:lnTo>
                    <a:pt x="145325" y="270192"/>
                  </a:lnTo>
                  <a:lnTo>
                    <a:pt x="124709" y="259997"/>
                  </a:lnTo>
                  <a:lnTo>
                    <a:pt x="124708" y="16069"/>
                  </a:lnTo>
                  <a:close/>
                </a:path>
                <a:path w="475615" h="328929">
                  <a:moveTo>
                    <a:pt x="429864" y="36383"/>
                  </a:moveTo>
                  <a:lnTo>
                    <a:pt x="424965" y="47088"/>
                  </a:lnTo>
                  <a:lnTo>
                    <a:pt x="463204" y="65996"/>
                  </a:lnTo>
                  <a:lnTo>
                    <a:pt x="463204" y="309924"/>
                  </a:lnTo>
                  <a:lnTo>
                    <a:pt x="475082" y="309924"/>
                  </a:lnTo>
                  <a:lnTo>
                    <a:pt x="475081" y="58737"/>
                  </a:lnTo>
                  <a:lnTo>
                    <a:pt x="429864" y="36383"/>
                  </a:lnTo>
                  <a:close/>
                </a:path>
                <a:path w="475615" h="328929">
                  <a:moveTo>
                    <a:pt x="282401" y="36554"/>
                  </a:moveTo>
                  <a:lnTo>
                    <a:pt x="237540" y="58737"/>
                  </a:lnTo>
                  <a:lnTo>
                    <a:pt x="264095" y="58737"/>
                  </a:lnTo>
                  <a:lnTo>
                    <a:pt x="287305" y="47259"/>
                  </a:lnTo>
                  <a:lnTo>
                    <a:pt x="282401" y="36554"/>
                  </a:lnTo>
                  <a:close/>
                </a:path>
              </a:pathLst>
            </a:custGeom>
            <a:solidFill>
              <a:srgbClr val="5AB96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16282" y="3045977"/>
              <a:ext cx="121663" cy="197480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7716926" y="3098762"/>
              <a:ext cx="475615" cy="328930"/>
            </a:xfrm>
            <a:custGeom>
              <a:avLst/>
              <a:gdLst/>
              <a:ahLst/>
              <a:cxnLst/>
              <a:rect l="l" t="t" r="r" b="b"/>
              <a:pathLst>
                <a:path w="475615" h="328929">
                  <a:moveTo>
                    <a:pt x="118770" y="0"/>
                  </a:moveTo>
                  <a:lnTo>
                    <a:pt x="0" y="58737"/>
                  </a:lnTo>
                  <a:lnTo>
                    <a:pt x="0" y="328930"/>
                  </a:lnTo>
                  <a:lnTo>
                    <a:pt x="38432" y="309923"/>
                  </a:lnTo>
                  <a:lnTo>
                    <a:pt x="11877" y="309923"/>
                  </a:lnTo>
                  <a:lnTo>
                    <a:pt x="11877" y="65996"/>
                  </a:lnTo>
                  <a:lnTo>
                    <a:pt x="112831" y="16069"/>
                  </a:lnTo>
                  <a:lnTo>
                    <a:pt x="151263" y="16069"/>
                  </a:lnTo>
                  <a:lnTo>
                    <a:pt x="118770" y="0"/>
                  </a:lnTo>
                  <a:close/>
                </a:path>
                <a:path w="475615" h="328929">
                  <a:moveTo>
                    <a:pt x="145325" y="270192"/>
                  </a:moveTo>
                  <a:lnTo>
                    <a:pt x="118770" y="270192"/>
                  </a:lnTo>
                  <a:lnTo>
                    <a:pt x="237541" y="328930"/>
                  </a:lnTo>
                  <a:lnTo>
                    <a:pt x="270034" y="312860"/>
                  </a:lnTo>
                  <a:lnTo>
                    <a:pt x="231602" y="312860"/>
                  </a:lnTo>
                  <a:lnTo>
                    <a:pt x="145325" y="270192"/>
                  </a:lnTo>
                  <a:close/>
                </a:path>
                <a:path w="475615" h="328929">
                  <a:moveTo>
                    <a:pt x="382866" y="270193"/>
                  </a:moveTo>
                  <a:lnTo>
                    <a:pt x="356311" y="270193"/>
                  </a:lnTo>
                  <a:lnTo>
                    <a:pt x="475082" y="328930"/>
                  </a:lnTo>
                  <a:lnTo>
                    <a:pt x="475082" y="309924"/>
                  </a:lnTo>
                  <a:lnTo>
                    <a:pt x="463204" y="309924"/>
                  </a:lnTo>
                  <a:lnTo>
                    <a:pt x="382866" y="270193"/>
                  </a:lnTo>
                  <a:close/>
                </a:path>
                <a:path w="475615" h="328929">
                  <a:moveTo>
                    <a:pt x="151263" y="16069"/>
                  </a:moveTo>
                  <a:lnTo>
                    <a:pt x="124708" y="16069"/>
                  </a:lnTo>
                  <a:lnTo>
                    <a:pt x="231602" y="68933"/>
                  </a:lnTo>
                  <a:lnTo>
                    <a:pt x="231602" y="312860"/>
                  </a:lnTo>
                  <a:lnTo>
                    <a:pt x="243479" y="312860"/>
                  </a:lnTo>
                  <a:lnTo>
                    <a:pt x="243479" y="68933"/>
                  </a:lnTo>
                  <a:lnTo>
                    <a:pt x="264095" y="58737"/>
                  </a:lnTo>
                  <a:lnTo>
                    <a:pt x="237540" y="58737"/>
                  </a:lnTo>
                  <a:lnTo>
                    <a:pt x="151263" y="16069"/>
                  </a:lnTo>
                  <a:close/>
                </a:path>
                <a:path w="475615" h="328929">
                  <a:moveTo>
                    <a:pt x="362249" y="161528"/>
                  </a:moveTo>
                  <a:lnTo>
                    <a:pt x="350372" y="161528"/>
                  </a:lnTo>
                  <a:lnTo>
                    <a:pt x="350373" y="259997"/>
                  </a:lnTo>
                  <a:lnTo>
                    <a:pt x="243479" y="312860"/>
                  </a:lnTo>
                  <a:lnTo>
                    <a:pt x="270034" y="312860"/>
                  </a:lnTo>
                  <a:lnTo>
                    <a:pt x="356311" y="270193"/>
                  </a:lnTo>
                  <a:lnTo>
                    <a:pt x="382866" y="270193"/>
                  </a:lnTo>
                  <a:lnTo>
                    <a:pt x="362250" y="259997"/>
                  </a:lnTo>
                  <a:lnTo>
                    <a:pt x="362249" y="161528"/>
                  </a:lnTo>
                  <a:close/>
                </a:path>
                <a:path w="475615" h="328929">
                  <a:moveTo>
                    <a:pt x="124708" y="16069"/>
                  </a:moveTo>
                  <a:lnTo>
                    <a:pt x="112831" y="16069"/>
                  </a:lnTo>
                  <a:lnTo>
                    <a:pt x="112832" y="259997"/>
                  </a:lnTo>
                  <a:lnTo>
                    <a:pt x="11877" y="309923"/>
                  </a:lnTo>
                  <a:lnTo>
                    <a:pt x="38432" y="309923"/>
                  </a:lnTo>
                  <a:lnTo>
                    <a:pt x="118770" y="270192"/>
                  </a:lnTo>
                  <a:lnTo>
                    <a:pt x="145325" y="270192"/>
                  </a:lnTo>
                  <a:lnTo>
                    <a:pt x="124709" y="259997"/>
                  </a:lnTo>
                  <a:lnTo>
                    <a:pt x="124708" y="16069"/>
                  </a:lnTo>
                  <a:close/>
                </a:path>
                <a:path w="475615" h="328929">
                  <a:moveTo>
                    <a:pt x="429864" y="36383"/>
                  </a:moveTo>
                  <a:lnTo>
                    <a:pt x="424965" y="47088"/>
                  </a:lnTo>
                  <a:lnTo>
                    <a:pt x="463204" y="65996"/>
                  </a:lnTo>
                  <a:lnTo>
                    <a:pt x="463204" y="309924"/>
                  </a:lnTo>
                  <a:lnTo>
                    <a:pt x="475082" y="309924"/>
                  </a:lnTo>
                  <a:lnTo>
                    <a:pt x="475081" y="58737"/>
                  </a:lnTo>
                  <a:lnTo>
                    <a:pt x="429864" y="36383"/>
                  </a:lnTo>
                  <a:close/>
                </a:path>
                <a:path w="475615" h="328929">
                  <a:moveTo>
                    <a:pt x="282401" y="36554"/>
                  </a:moveTo>
                  <a:lnTo>
                    <a:pt x="237540" y="58737"/>
                  </a:lnTo>
                  <a:lnTo>
                    <a:pt x="264095" y="58737"/>
                  </a:lnTo>
                  <a:lnTo>
                    <a:pt x="287305" y="47259"/>
                  </a:lnTo>
                  <a:lnTo>
                    <a:pt x="282401" y="36554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12216" y="3045977"/>
              <a:ext cx="121663" cy="197480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8712733" y="3098762"/>
              <a:ext cx="475615" cy="328930"/>
            </a:xfrm>
            <a:custGeom>
              <a:avLst/>
              <a:gdLst/>
              <a:ahLst/>
              <a:cxnLst/>
              <a:rect l="l" t="t" r="r" b="b"/>
              <a:pathLst>
                <a:path w="475615" h="328929">
                  <a:moveTo>
                    <a:pt x="118770" y="0"/>
                  </a:moveTo>
                  <a:lnTo>
                    <a:pt x="0" y="58737"/>
                  </a:lnTo>
                  <a:lnTo>
                    <a:pt x="0" y="328930"/>
                  </a:lnTo>
                  <a:lnTo>
                    <a:pt x="38432" y="309923"/>
                  </a:lnTo>
                  <a:lnTo>
                    <a:pt x="11877" y="309923"/>
                  </a:lnTo>
                  <a:lnTo>
                    <a:pt x="11877" y="65996"/>
                  </a:lnTo>
                  <a:lnTo>
                    <a:pt x="112831" y="16069"/>
                  </a:lnTo>
                  <a:lnTo>
                    <a:pt x="151263" y="16069"/>
                  </a:lnTo>
                  <a:lnTo>
                    <a:pt x="118770" y="0"/>
                  </a:lnTo>
                  <a:close/>
                </a:path>
                <a:path w="475615" h="328929">
                  <a:moveTo>
                    <a:pt x="145325" y="270192"/>
                  </a:moveTo>
                  <a:lnTo>
                    <a:pt x="118770" y="270192"/>
                  </a:lnTo>
                  <a:lnTo>
                    <a:pt x="237541" y="328930"/>
                  </a:lnTo>
                  <a:lnTo>
                    <a:pt x="270034" y="312860"/>
                  </a:lnTo>
                  <a:lnTo>
                    <a:pt x="231602" y="312860"/>
                  </a:lnTo>
                  <a:lnTo>
                    <a:pt x="145325" y="270192"/>
                  </a:lnTo>
                  <a:close/>
                </a:path>
                <a:path w="475615" h="328929">
                  <a:moveTo>
                    <a:pt x="382866" y="270193"/>
                  </a:moveTo>
                  <a:lnTo>
                    <a:pt x="356311" y="270193"/>
                  </a:lnTo>
                  <a:lnTo>
                    <a:pt x="475082" y="328930"/>
                  </a:lnTo>
                  <a:lnTo>
                    <a:pt x="475082" y="309924"/>
                  </a:lnTo>
                  <a:lnTo>
                    <a:pt x="463204" y="309924"/>
                  </a:lnTo>
                  <a:lnTo>
                    <a:pt x="382866" y="270193"/>
                  </a:lnTo>
                  <a:close/>
                </a:path>
                <a:path w="475615" h="328929">
                  <a:moveTo>
                    <a:pt x="151263" y="16069"/>
                  </a:moveTo>
                  <a:lnTo>
                    <a:pt x="124708" y="16069"/>
                  </a:lnTo>
                  <a:lnTo>
                    <a:pt x="231602" y="68933"/>
                  </a:lnTo>
                  <a:lnTo>
                    <a:pt x="231602" y="312860"/>
                  </a:lnTo>
                  <a:lnTo>
                    <a:pt x="243479" y="312860"/>
                  </a:lnTo>
                  <a:lnTo>
                    <a:pt x="243479" y="68933"/>
                  </a:lnTo>
                  <a:lnTo>
                    <a:pt x="264095" y="58737"/>
                  </a:lnTo>
                  <a:lnTo>
                    <a:pt x="237540" y="58737"/>
                  </a:lnTo>
                  <a:lnTo>
                    <a:pt x="151263" y="16069"/>
                  </a:lnTo>
                  <a:close/>
                </a:path>
                <a:path w="475615" h="328929">
                  <a:moveTo>
                    <a:pt x="362249" y="161528"/>
                  </a:moveTo>
                  <a:lnTo>
                    <a:pt x="350372" y="161528"/>
                  </a:lnTo>
                  <a:lnTo>
                    <a:pt x="350373" y="259997"/>
                  </a:lnTo>
                  <a:lnTo>
                    <a:pt x="243479" y="312860"/>
                  </a:lnTo>
                  <a:lnTo>
                    <a:pt x="270034" y="312860"/>
                  </a:lnTo>
                  <a:lnTo>
                    <a:pt x="356311" y="270193"/>
                  </a:lnTo>
                  <a:lnTo>
                    <a:pt x="382866" y="270193"/>
                  </a:lnTo>
                  <a:lnTo>
                    <a:pt x="362250" y="259997"/>
                  </a:lnTo>
                  <a:lnTo>
                    <a:pt x="362249" y="161528"/>
                  </a:lnTo>
                  <a:close/>
                </a:path>
                <a:path w="475615" h="328929">
                  <a:moveTo>
                    <a:pt x="124708" y="16069"/>
                  </a:moveTo>
                  <a:lnTo>
                    <a:pt x="112831" y="16069"/>
                  </a:lnTo>
                  <a:lnTo>
                    <a:pt x="112832" y="259997"/>
                  </a:lnTo>
                  <a:lnTo>
                    <a:pt x="11877" y="309923"/>
                  </a:lnTo>
                  <a:lnTo>
                    <a:pt x="38432" y="309923"/>
                  </a:lnTo>
                  <a:lnTo>
                    <a:pt x="118770" y="270192"/>
                  </a:lnTo>
                  <a:lnTo>
                    <a:pt x="145325" y="270192"/>
                  </a:lnTo>
                  <a:lnTo>
                    <a:pt x="124709" y="259997"/>
                  </a:lnTo>
                  <a:lnTo>
                    <a:pt x="124708" y="16069"/>
                  </a:lnTo>
                  <a:close/>
                </a:path>
                <a:path w="475615" h="328929">
                  <a:moveTo>
                    <a:pt x="429864" y="36383"/>
                  </a:moveTo>
                  <a:lnTo>
                    <a:pt x="424965" y="47088"/>
                  </a:lnTo>
                  <a:lnTo>
                    <a:pt x="463204" y="65996"/>
                  </a:lnTo>
                  <a:lnTo>
                    <a:pt x="463204" y="309924"/>
                  </a:lnTo>
                  <a:lnTo>
                    <a:pt x="475082" y="309924"/>
                  </a:lnTo>
                  <a:lnTo>
                    <a:pt x="475081" y="58737"/>
                  </a:lnTo>
                  <a:lnTo>
                    <a:pt x="429864" y="36383"/>
                  </a:lnTo>
                  <a:close/>
                </a:path>
                <a:path w="475615" h="328929">
                  <a:moveTo>
                    <a:pt x="282401" y="36554"/>
                  </a:moveTo>
                  <a:lnTo>
                    <a:pt x="237540" y="58737"/>
                  </a:lnTo>
                  <a:lnTo>
                    <a:pt x="264095" y="58737"/>
                  </a:lnTo>
                  <a:lnTo>
                    <a:pt x="287305" y="47259"/>
                  </a:lnTo>
                  <a:lnTo>
                    <a:pt x="282401" y="36554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08023" y="3045977"/>
              <a:ext cx="121663" cy="197480"/>
            </a:xfrm>
            <a:prstGeom prst="rect">
              <a:avLst/>
            </a:prstGeom>
          </p:spPr>
        </p:pic>
      </p:grpSp>
      <p:grpSp>
        <p:nvGrpSpPr>
          <p:cNvPr id="37" name="object 37" descr=""/>
          <p:cNvGrpSpPr/>
          <p:nvPr/>
        </p:nvGrpSpPr>
        <p:grpSpPr>
          <a:xfrm>
            <a:off x="9488423" y="1089634"/>
            <a:ext cx="958850" cy="658495"/>
            <a:chOff x="9488423" y="1089634"/>
            <a:chExt cx="958850" cy="658495"/>
          </a:xfrm>
        </p:grpSpPr>
        <p:pic>
          <p:nvPicPr>
            <p:cNvPr id="38" name="object 3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88423" y="1089634"/>
              <a:ext cx="958583" cy="658393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514966" y="1116012"/>
              <a:ext cx="855649" cy="556323"/>
            </a:xfrm>
            <a:prstGeom prst="rect">
              <a:avLst/>
            </a:prstGeom>
          </p:spPr>
        </p:pic>
      </p:grpSp>
      <p:grpSp>
        <p:nvGrpSpPr>
          <p:cNvPr id="40" name="object 40" descr=""/>
          <p:cNvGrpSpPr/>
          <p:nvPr/>
        </p:nvGrpSpPr>
        <p:grpSpPr>
          <a:xfrm>
            <a:off x="10497311" y="1088110"/>
            <a:ext cx="937260" cy="658495"/>
            <a:chOff x="10497311" y="1088110"/>
            <a:chExt cx="937260" cy="658495"/>
          </a:xfrm>
        </p:grpSpPr>
        <p:pic>
          <p:nvPicPr>
            <p:cNvPr id="41" name="object 4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97311" y="1088110"/>
              <a:ext cx="937259" cy="658393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23854" y="1114793"/>
              <a:ext cx="834351" cy="555891"/>
            </a:xfrm>
            <a:prstGeom prst="rect">
              <a:avLst/>
            </a:prstGeom>
          </p:spPr>
        </p:pic>
      </p:grpSp>
      <p:pic>
        <p:nvPicPr>
          <p:cNvPr id="43" name="object 43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769076" y="2042330"/>
            <a:ext cx="384548" cy="327660"/>
          </a:xfrm>
          <a:prstGeom prst="rect">
            <a:avLst/>
          </a:prstGeom>
        </p:spPr>
      </p:pic>
      <p:pic>
        <p:nvPicPr>
          <p:cNvPr id="44" name="object 44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766280" y="2042330"/>
            <a:ext cx="384548" cy="327660"/>
          </a:xfrm>
          <a:prstGeom prst="rect">
            <a:avLst/>
          </a:prstGeom>
        </p:spPr>
      </p:pic>
      <p:pic>
        <p:nvPicPr>
          <p:cNvPr id="45" name="object 45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783311" y="2042330"/>
            <a:ext cx="384547" cy="327660"/>
          </a:xfrm>
          <a:prstGeom prst="rect">
            <a:avLst/>
          </a:prstGeom>
        </p:spPr>
      </p:pic>
      <p:pic>
        <p:nvPicPr>
          <p:cNvPr id="46" name="object 46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780515" y="2042330"/>
            <a:ext cx="384547" cy="327660"/>
          </a:xfrm>
          <a:prstGeom prst="rect">
            <a:avLst/>
          </a:prstGeom>
        </p:spPr>
      </p:pic>
      <p:sp>
        <p:nvSpPr>
          <p:cNvPr id="47" name="object 47" descr=""/>
          <p:cNvSpPr txBox="1"/>
          <p:nvPr/>
        </p:nvSpPr>
        <p:spPr>
          <a:xfrm>
            <a:off x="658279" y="1839302"/>
            <a:ext cx="3291204" cy="908050"/>
          </a:xfrm>
          <a:prstGeom prst="rect">
            <a:avLst/>
          </a:prstGeom>
          <a:ln w="28575">
            <a:solidFill>
              <a:srgbClr val="5FC2B9"/>
            </a:solidFill>
          </a:ln>
        </p:spPr>
        <p:txBody>
          <a:bodyPr wrap="square" lIns="0" tIns="49530" rIns="0" bIns="0" rtlCol="0" vert="horz">
            <a:spAutoFit/>
          </a:bodyPr>
          <a:lstStyle/>
          <a:p>
            <a:pPr marL="343535" indent="-287020">
              <a:lnSpc>
                <a:spcPct val="100000"/>
              </a:lnSpc>
              <a:spcBef>
                <a:spcPts val="390"/>
              </a:spcBef>
              <a:buFont typeface="Arial"/>
              <a:buChar char="•"/>
              <a:tabLst>
                <a:tab pos="343535" algn="l"/>
                <a:tab pos="1599565" algn="l"/>
                <a:tab pos="1885950" algn="l"/>
              </a:tabLst>
            </a:pPr>
            <a:r>
              <a:rPr dirty="0" baseline="3968" sz="2100" spc="-15">
                <a:solidFill>
                  <a:srgbClr val="3A546C"/>
                </a:solidFill>
                <a:latin typeface="Century Gothic"/>
                <a:cs typeface="Century Gothic"/>
              </a:rPr>
              <a:t>Price</a:t>
            </a:r>
            <a:r>
              <a:rPr dirty="0" baseline="3968" sz="2100">
                <a:solidFill>
                  <a:srgbClr val="3A546C"/>
                </a:solidFill>
                <a:latin typeface="Century Gothic"/>
                <a:cs typeface="Century Gothic"/>
              </a:rPr>
              <a:t>	</a:t>
            </a:r>
            <a:r>
              <a:rPr dirty="0" sz="1400" spc="-50">
                <a:solidFill>
                  <a:srgbClr val="3A546C"/>
                </a:solidFill>
                <a:latin typeface="Arial"/>
                <a:cs typeface="Arial"/>
              </a:rPr>
              <a:t>•</a:t>
            </a:r>
            <a:r>
              <a:rPr dirty="0" sz="1400">
                <a:solidFill>
                  <a:srgbClr val="3A546C"/>
                </a:solidFill>
                <a:latin typeface="Arial"/>
                <a:cs typeface="Arial"/>
              </a:rPr>
              <a:t>	</a:t>
            </a:r>
            <a:r>
              <a:rPr dirty="0" sz="1400" spc="45">
                <a:solidFill>
                  <a:srgbClr val="3A546C"/>
                </a:solidFill>
                <a:latin typeface="Century Gothic"/>
                <a:cs typeface="Century Gothic"/>
              </a:rPr>
              <a:t>Environmenal</a:t>
            </a:r>
            <a:endParaRPr sz="1400">
              <a:latin typeface="Century Gothic"/>
              <a:cs typeface="Century Gothic"/>
            </a:endParaRPr>
          </a:p>
          <a:p>
            <a:pPr marL="343535" indent="-287020">
              <a:lnSpc>
                <a:spcPct val="100000"/>
              </a:lnSpc>
              <a:buFont typeface="Arial"/>
              <a:buChar char="•"/>
              <a:tabLst>
                <a:tab pos="343535" algn="l"/>
                <a:tab pos="1885950" algn="l"/>
              </a:tabLst>
            </a:pPr>
            <a:r>
              <a:rPr dirty="0" baseline="3968" sz="2100" spc="-15">
                <a:solidFill>
                  <a:srgbClr val="3A546C"/>
                </a:solidFill>
                <a:latin typeface="Century Gothic"/>
                <a:cs typeface="Century Gothic"/>
              </a:rPr>
              <a:t>Quality</a:t>
            </a:r>
            <a:r>
              <a:rPr dirty="0" baseline="3968" sz="2100">
                <a:solidFill>
                  <a:srgbClr val="3A546C"/>
                </a:solidFill>
                <a:latin typeface="Century Gothic"/>
                <a:cs typeface="Century Gothic"/>
              </a:rPr>
              <a:t>	</a:t>
            </a:r>
            <a:r>
              <a:rPr dirty="0" sz="1400" spc="-10">
                <a:solidFill>
                  <a:srgbClr val="3A546C"/>
                </a:solidFill>
                <a:latin typeface="Century Gothic"/>
                <a:cs typeface="Century Gothic"/>
              </a:rPr>
              <a:t>impact</a:t>
            </a:r>
            <a:endParaRPr sz="1400">
              <a:latin typeface="Century Gothic"/>
              <a:cs typeface="Century Gothic"/>
            </a:endParaRPr>
          </a:p>
          <a:p>
            <a:pPr marL="343535" indent="-287020">
              <a:lnSpc>
                <a:spcPts val="1630"/>
              </a:lnSpc>
              <a:spcBef>
                <a:spcPts val="5"/>
              </a:spcBef>
              <a:buFont typeface="Arial"/>
              <a:buChar char="•"/>
              <a:tabLst>
                <a:tab pos="343535" algn="l"/>
                <a:tab pos="1599565" algn="l"/>
                <a:tab pos="1885950" algn="l"/>
              </a:tabLst>
            </a:pPr>
            <a:r>
              <a:rPr dirty="0" baseline="3968" sz="2100" spc="-15">
                <a:solidFill>
                  <a:srgbClr val="3A546C"/>
                </a:solidFill>
                <a:latin typeface="Century Gothic"/>
                <a:cs typeface="Century Gothic"/>
              </a:rPr>
              <a:t>Geopolitic</a:t>
            </a:r>
            <a:r>
              <a:rPr dirty="0" baseline="3968" sz="2100">
                <a:solidFill>
                  <a:srgbClr val="3A546C"/>
                </a:solidFill>
                <a:latin typeface="Century Gothic"/>
                <a:cs typeface="Century Gothic"/>
              </a:rPr>
              <a:t>	</a:t>
            </a:r>
            <a:r>
              <a:rPr dirty="0" sz="1400" spc="-50">
                <a:solidFill>
                  <a:srgbClr val="3A546C"/>
                </a:solidFill>
                <a:latin typeface="Arial"/>
                <a:cs typeface="Arial"/>
              </a:rPr>
              <a:t>•</a:t>
            </a:r>
            <a:r>
              <a:rPr dirty="0" sz="1400">
                <a:solidFill>
                  <a:srgbClr val="3A546C"/>
                </a:solidFill>
                <a:latin typeface="Arial"/>
                <a:cs typeface="Arial"/>
              </a:rPr>
              <a:t>	</a:t>
            </a:r>
            <a:r>
              <a:rPr dirty="0" sz="1400" spc="35">
                <a:solidFill>
                  <a:srgbClr val="3A546C"/>
                </a:solidFill>
                <a:latin typeface="Century Gothic"/>
                <a:cs typeface="Century Gothic"/>
              </a:rPr>
              <a:t>Customization</a:t>
            </a:r>
            <a:endParaRPr sz="1400">
              <a:latin typeface="Century Gothic"/>
              <a:cs typeface="Century Gothic"/>
            </a:endParaRPr>
          </a:p>
          <a:p>
            <a:pPr marL="343535" indent="-287020">
              <a:lnSpc>
                <a:spcPts val="1630"/>
              </a:lnSpc>
              <a:buFont typeface="Arial"/>
              <a:buChar char="•"/>
              <a:tabLst>
                <a:tab pos="343535" algn="l"/>
              </a:tabLst>
            </a:pPr>
            <a:r>
              <a:rPr dirty="0" sz="1400" spc="-10">
                <a:solidFill>
                  <a:srgbClr val="3A546C"/>
                </a:solidFill>
                <a:latin typeface="Century Gothic"/>
                <a:cs typeface="Century Gothic"/>
              </a:rPr>
              <a:t>Performance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48" name="object 48" descr=""/>
          <p:cNvSpPr/>
          <p:nvPr/>
        </p:nvSpPr>
        <p:spPr>
          <a:xfrm>
            <a:off x="5636907" y="2589332"/>
            <a:ext cx="661035" cy="213995"/>
          </a:xfrm>
          <a:custGeom>
            <a:avLst/>
            <a:gdLst/>
            <a:ahLst/>
            <a:cxnLst/>
            <a:rect l="l" t="t" r="r" b="b"/>
            <a:pathLst>
              <a:path w="661035" h="213994">
                <a:moveTo>
                  <a:pt x="111278" y="0"/>
                </a:moveTo>
                <a:lnTo>
                  <a:pt x="83458" y="80040"/>
                </a:lnTo>
                <a:lnTo>
                  <a:pt x="0" y="80040"/>
                </a:lnTo>
                <a:lnTo>
                  <a:pt x="63979" y="133400"/>
                </a:lnTo>
                <a:lnTo>
                  <a:pt x="38947" y="213440"/>
                </a:lnTo>
                <a:lnTo>
                  <a:pt x="89708" y="179737"/>
                </a:lnTo>
                <a:lnTo>
                  <a:pt x="64481" y="179737"/>
                </a:lnTo>
                <a:lnTo>
                  <a:pt x="80407" y="128844"/>
                </a:lnTo>
                <a:lnTo>
                  <a:pt x="38394" y="93810"/>
                </a:lnTo>
                <a:lnTo>
                  <a:pt x="93809" y="93810"/>
                </a:lnTo>
                <a:lnTo>
                  <a:pt x="111278" y="43548"/>
                </a:lnTo>
                <a:lnTo>
                  <a:pt x="126414" y="43548"/>
                </a:lnTo>
                <a:lnTo>
                  <a:pt x="111278" y="0"/>
                </a:lnTo>
                <a:close/>
              </a:path>
              <a:path w="661035" h="213994">
                <a:moveTo>
                  <a:pt x="136502" y="165416"/>
                </a:moveTo>
                <a:lnTo>
                  <a:pt x="111278" y="165416"/>
                </a:lnTo>
                <a:lnTo>
                  <a:pt x="183609" y="213440"/>
                </a:lnTo>
                <a:lnTo>
                  <a:pt x="173069" y="179737"/>
                </a:lnTo>
                <a:lnTo>
                  <a:pt x="158063" y="179737"/>
                </a:lnTo>
                <a:lnTo>
                  <a:pt x="136502" y="165416"/>
                </a:lnTo>
                <a:close/>
              </a:path>
              <a:path w="661035" h="213994">
                <a:moveTo>
                  <a:pt x="317037" y="81577"/>
                </a:moveTo>
                <a:lnTo>
                  <a:pt x="220714" y="81577"/>
                </a:lnTo>
                <a:lnTo>
                  <a:pt x="282946" y="133400"/>
                </a:lnTo>
                <a:lnTo>
                  <a:pt x="257915" y="213440"/>
                </a:lnTo>
                <a:lnTo>
                  <a:pt x="308676" y="179737"/>
                </a:lnTo>
                <a:lnTo>
                  <a:pt x="283449" y="179737"/>
                </a:lnTo>
                <a:lnTo>
                  <a:pt x="299375" y="128844"/>
                </a:lnTo>
                <a:lnTo>
                  <a:pt x="257370" y="93810"/>
                </a:lnTo>
                <a:lnTo>
                  <a:pt x="312788" y="93810"/>
                </a:lnTo>
                <a:lnTo>
                  <a:pt x="317037" y="81577"/>
                </a:lnTo>
                <a:close/>
              </a:path>
              <a:path w="661035" h="213994">
                <a:moveTo>
                  <a:pt x="355476" y="165416"/>
                </a:moveTo>
                <a:lnTo>
                  <a:pt x="330246" y="165416"/>
                </a:lnTo>
                <a:lnTo>
                  <a:pt x="402577" y="213440"/>
                </a:lnTo>
                <a:lnTo>
                  <a:pt x="392037" y="179737"/>
                </a:lnTo>
                <a:lnTo>
                  <a:pt x="377043" y="179737"/>
                </a:lnTo>
                <a:lnTo>
                  <a:pt x="355476" y="165416"/>
                </a:lnTo>
                <a:close/>
              </a:path>
              <a:path w="661035" h="213994">
                <a:moveTo>
                  <a:pt x="536006" y="81578"/>
                </a:moveTo>
                <a:lnTo>
                  <a:pt x="439682" y="81578"/>
                </a:lnTo>
                <a:lnTo>
                  <a:pt x="501926" y="133400"/>
                </a:lnTo>
                <a:lnTo>
                  <a:pt x="476882" y="213440"/>
                </a:lnTo>
                <a:lnTo>
                  <a:pt x="527644" y="179737"/>
                </a:lnTo>
                <a:lnTo>
                  <a:pt x="502417" y="179737"/>
                </a:lnTo>
                <a:lnTo>
                  <a:pt x="518342" y="128844"/>
                </a:lnTo>
                <a:lnTo>
                  <a:pt x="476338" y="93810"/>
                </a:lnTo>
                <a:lnTo>
                  <a:pt x="531756" y="93810"/>
                </a:lnTo>
                <a:lnTo>
                  <a:pt x="536006" y="81578"/>
                </a:lnTo>
                <a:close/>
              </a:path>
              <a:path w="661035" h="213994">
                <a:moveTo>
                  <a:pt x="574437" y="165416"/>
                </a:moveTo>
                <a:lnTo>
                  <a:pt x="549213" y="165416"/>
                </a:lnTo>
                <a:lnTo>
                  <a:pt x="621544" y="213440"/>
                </a:lnTo>
                <a:lnTo>
                  <a:pt x="611014" y="179737"/>
                </a:lnTo>
                <a:lnTo>
                  <a:pt x="595998" y="179737"/>
                </a:lnTo>
                <a:lnTo>
                  <a:pt x="574437" y="165416"/>
                </a:lnTo>
                <a:close/>
              </a:path>
              <a:path w="661035" h="213994">
                <a:moveTo>
                  <a:pt x="111278" y="148662"/>
                </a:moveTo>
                <a:lnTo>
                  <a:pt x="64481" y="179737"/>
                </a:lnTo>
                <a:lnTo>
                  <a:pt x="89708" y="179737"/>
                </a:lnTo>
                <a:lnTo>
                  <a:pt x="111278" y="165416"/>
                </a:lnTo>
                <a:lnTo>
                  <a:pt x="136502" y="165416"/>
                </a:lnTo>
                <a:lnTo>
                  <a:pt x="111278" y="148662"/>
                </a:lnTo>
                <a:close/>
              </a:path>
              <a:path w="661035" h="213994">
                <a:moveTo>
                  <a:pt x="126414" y="43548"/>
                </a:moveTo>
                <a:lnTo>
                  <a:pt x="111278" y="43548"/>
                </a:lnTo>
                <a:lnTo>
                  <a:pt x="128748" y="93810"/>
                </a:lnTo>
                <a:lnTo>
                  <a:pt x="184160" y="93810"/>
                </a:lnTo>
                <a:lnTo>
                  <a:pt x="142149" y="128844"/>
                </a:lnTo>
                <a:lnTo>
                  <a:pt x="158063" y="179737"/>
                </a:lnTo>
                <a:lnTo>
                  <a:pt x="173069" y="179737"/>
                </a:lnTo>
                <a:lnTo>
                  <a:pt x="158578" y="133400"/>
                </a:lnTo>
                <a:lnTo>
                  <a:pt x="220714" y="81577"/>
                </a:lnTo>
                <a:lnTo>
                  <a:pt x="317037" y="81577"/>
                </a:lnTo>
                <a:lnTo>
                  <a:pt x="317571" y="80040"/>
                </a:lnTo>
                <a:lnTo>
                  <a:pt x="139098" y="80040"/>
                </a:lnTo>
                <a:lnTo>
                  <a:pt x="126414" y="43548"/>
                </a:lnTo>
                <a:close/>
              </a:path>
              <a:path w="661035" h="213994">
                <a:moveTo>
                  <a:pt x="330246" y="148662"/>
                </a:moveTo>
                <a:lnTo>
                  <a:pt x="283449" y="179737"/>
                </a:lnTo>
                <a:lnTo>
                  <a:pt x="308676" y="179737"/>
                </a:lnTo>
                <a:lnTo>
                  <a:pt x="330246" y="165416"/>
                </a:lnTo>
                <a:lnTo>
                  <a:pt x="355476" y="165416"/>
                </a:lnTo>
                <a:lnTo>
                  <a:pt x="330246" y="148662"/>
                </a:lnTo>
                <a:close/>
              </a:path>
              <a:path w="661035" h="213994">
                <a:moveTo>
                  <a:pt x="345382" y="43548"/>
                </a:moveTo>
                <a:lnTo>
                  <a:pt x="330246" y="43548"/>
                </a:lnTo>
                <a:lnTo>
                  <a:pt x="347715" y="93810"/>
                </a:lnTo>
                <a:lnTo>
                  <a:pt x="403127" y="93810"/>
                </a:lnTo>
                <a:lnTo>
                  <a:pt x="361117" y="128844"/>
                </a:lnTo>
                <a:lnTo>
                  <a:pt x="377043" y="179737"/>
                </a:lnTo>
                <a:lnTo>
                  <a:pt x="392037" y="179737"/>
                </a:lnTo>
                <a:lnTo>
                  <a:pt x="377545" y="133400"/>
                </a:lnTo>
                <a:lnTo>
                  <a:pt x="439682" y="81578"/>
                </a:lnTo>
                <a:lnTo>
                  <a:pt x="536006" y="81578"/>
                </a:lnTo>
                <a:lnTo>
                  <a:pt x="536540" y="80040"/>
                </a:lnTo>
                <a:lnTo>
                  <a:pt x="358065" y="80040"/>
                </a:lnTo>
                <a:lnTo>
                  <a:pt x="345382" y="43548"/>
                </a:lnTo>
                <a:close/>
              </a:path>
              <a:path w="661035" h="213994">
                <a:moveTo>
                  <a:pt x="549213" y="148662"/>
                </a:moveTo>
                <a:lnTo>
                  <a:pt x="502417" y="179737"/>
                </a:lnTo>
                <a:lnTo>
                  <a:pt x="527644" y="179737"/>
                </a:lnTo>
                <a:lnTo>
                  <a:pt x="549213" y="165416"/>
                </a:lnTo>
                <a:lnTo>
                  <a:pt x="574437" y="165416"/>
                </a:lnTo>
                <a:lnTo>
                  <a:pt x="549213" y="148662"/>
                </a:lnTo>
                <a:close/>
              </a:path>
              <a:path w="661035" h="213994">
                <a:moveTo>
                  <a:pt x="564350" y="43548"/>
                </a:moveTo>
                <a:lnTo>
                  <a:pt x="549219" y="43548"/>
                </a:lnTo>
                <a:lnTo>
                  <a:pt x="566689" y="93810"/>
                </a:lnTo>
                <a:lnTo>
                  <a:pt x="622083" y="93810"/>
                </a:lnTo>
                <a:lnTo>
                  <a:pt x="580084" y="128844"/>
                </a:lnTo>
                <a:lnTo>
                  <a:pt x="595998" y="179737"/>
                </a:lnTo>
                <a:lnTo>
                  <a:pt x="611014" y="179737"/>
                </a:lnTo>
                <a:lnTo>
                  <a:pt x="596537" y="133400"/>
                </a:lnTo>
                <a:lnTo>
                  <a:pt x="660492" y="80040"/>
                </a:lnTo>
                <a:lnTo>
                  <a:pt x="577033" y="80040"/>
                </a:lnTo>
                <a:lnTo>
                  <a:pt x="564350" y="43548"/>
                </a:lnTo>
                <a:close/>
              </a:path>
              <a:path w="661035" h="213994">
                <a:moveTo>
                  <a:pt x="330246" y="0"/>
                </a:moveTo>
                <a:lnTo>
                  <a:pt x="302426" y="80040"/>
                </a:lnTo>
                <a:lnTo>
                  <a:pt x="317571" y="80040"/>
                </a:lnTo>
                <a:lnTo>
                  <a:pt x="330246" y="43548"/>
                </a:lnTo>
                <a:lnTo>
                  <a:pt x="345382" y="43548"/>
                </a:lnTo>
                <a:lnTo>
                  <a:pt x="330246" y="0"/>
                </a:lnTo>
                <a:close/>
              </a:path>
              <a:path w="661035" h="213994">
                <a:moveTo>
                  <a:pt x="549213" y="0"/>
                </a:moveTo>
                <a:lnTo>
                  <a:pt x="521394" y="80040"/>
                </a:lnTo>
                <a:lnTo>
                  <a:pt x="536540" y="80040"/>
                </a:lnTo>
                <a:lnTo>
                  <a:pt x="549219" y="43548"/>
                </a:lnTo>
                <a:lnTo>
                  <a:pt x="564350" y="43548"/>
                </a:lnTo>
                <a:lnTo>
                  <a:pt x="54921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 descr=""/>
          <p:cNvSpPr/>
          <p:nvPr/>
        </p:nvSpPr>
        <p:spPr>
          <a:xfrm>
            <a:off x="4640338" y="2589332"/>
            <a:ext cx="661035" cy="213995"/>
          </a:xfrm>
          <a:custGeom>
            <a:avLst/>
            <a:gdLst/>
            <a:ahLst/>
            <a:cxnLst/>
            <a:rect l="l" t="t" r="r" b="b"/>
            <a:pathLst>
              <a:path w="661035" h="213994">
                <a:moveTo>
                  <a:pt x="111278" y="0"/>
                </a:moveTo>
                <a:lnTo>
                  <a:pt x="83458" y="80040"/>
                </a:lnTo>
                <a:lnTo>
                  <a:pt x="0" y="80040"/>
                </a:lnTo>
                <a:lnTo>
                  <a:pt x="63979" y="133400"/>
                </a:lnTo>
                <a:lnTo>
                  <a:pt x="38947" y="213440"/>
                </a:lnTo>
                <a:lnTo>
                  <a:pt x="89708" y="179737"/>
                </a:lnTo>
                <a:lnTo>
                  <a:pt x="64481" y="179737"/>
                </a:lnTo>
                <a:lnTo>
                  <a:pt x="80407" y="128844"/>
                </a:lnTo>
                <a:lnTo>
                  <a:pt x="38394" y="93810"/>
                </a:lnTo>
                <a:lnTo>
                  <a:pt x="93809" y="93810"/>
                </a:lnTo>
                <a:lnTo>
                  <a:pt x="111278" y="43548"/>
                </a:lnTo>
                <a:lnTo>
                  <a:pt x="126414" y="43548"/>
                </a:lnTo>
                <a:lnTo>
                  <a:pt x="111278" y="0"/>
                </a:lnTo>
                <a:close/>
              </a:path>
              <a:path w="661035" h="213994">
                <a:moveTo>
                  <a:pt x="136502" y="165416"/>
                </a:moveTo>
                <a:lnTo>
                  <a:pt x="111278" y="165416"/>
                </a:lnTo>
                <a:lnTo>
                  <a:pt x="183609" y="213440"/>
                </a:lnTo>
                <a:lnTo>
                  <a:pt x="173069" y="179737"/>
                </a:lnTo>
                <a:lnTo>
                  <a:pt x="158063" y="179737"/>
                </a:lnTo>
                <a:lnTo>
                  <a:pt x="136502" y="165416"/>
                </a:lnTo>
                <a:close/>
              </a:path>
              <a:path w="661035" h="213994">
                <a:moveTo>
                  <a:pt x="317037" y="81577"/>
                </a:moveTo>
                <a:lnTo>
                  <a:pt x="220714" y="81577"/>
                </a:lnTo>
                <a:lnTo>
                  <a:pt x="282946" y="133400"/>
                </a:lnTo>
                <a:lnTo>
                  <a:pt x="257915" y="213440"/>
                </a:lnTo>
                <a:lnTo>
                  <a:pt x="308676" y="179737"/>
                </a:lnTo>
                <a:lnTo>
                  <a:pt x="283449" y="179737"/>
                </a:lnTo>
                <a:lnTo>
                  <a:pt x="299375" y="128844"/>
                </a:lnTo>
                <a:lnTo>
                  <a:pt x="257370" y="93810"/>
                </a:lnTo>
                <a:lnTo>
                  <a:pt x="312788" y="93810"/>
                </a:lnTo>
                <a:lnTo>
                  <a:pt x="317037" y="81577"/>
                </a:lnTo>
                <a:close/>
              </a:path>
              <a:path w="661035" h="213994">
                <a:moveTo>
                  <a:pt x="355476" y="165416"/>
                </a:moveTo>
                <a:lnTo>
                  <a:pt x="330246" y="165416"/>
                </a:lnTo>
                <a:lnTo>
                  <a:pt x="402577" y="213440"/>
                </a:lnTo>
                <a:lnTo>
                  <a:pt x="392037" y="179737"/>
                </a:lnTo>
                <a:lnTo>
                  <a:pt x="377043" y="179737"/>
                </a:lnTo>
                <a:lnTo>
                  <a:pt x="355476" y="165416"/>
                </a:lnTo>
                <a:close/>
              </a:path>
              <a:path w="661035" h="213994">
                <a:moveTo>
                  <a:pt x="536006" y="81578"/>
                </a:moveTo>
                <a:lnTo>
                  <a:pt x="439682" y="81578"/>
                </a:lnTo>
                <a:lnTo>
                  <a:pt x="501926" y="133400"/>
                </a:lnTo>
                <a:lnTo>
                  <a:pt x="476882" y="213440"/>
                </a:lnTo>
                <a:lnTo>
                  <a:pt x="527644" y="179737"/>
                </a:lnTo>
                <a:lnTo>
                  <a:pt x="502417" y="179737"/>
                </a:lnTo>
                <a:lnTo>
                  <a:pt x="518342" y="128844"/>
                </a:lnTo>
                <a:lnTo>
                  <a:pt x="476338" y="93810"/>
                </a:lnTo>
                <a:lnTo>
                  <a:pt x="531756" y="93810"/>
                </a:lnTo>
                <a:lnTo>
                  <a:pt x="536006" y="81578"/>
                </a:lnTo>
                <a:close/>
              </a:path>
              <a:path w="661035" h="213994">
                <a:moveTo>
                  <a:pt x="574437" y="165416"/>
                </a:moveTo>
                <a:lnTo>
                  <a:pt x="549213" y="165416"/>
                </a:lnTo>
                <a:lnTo>
                  <a:pt x="621544" y="213440"/>
                </a:lnTo>
                <a:lnTo>
                  <a:pt x="611014" y="179737"/>
                </a:lnTo>
                <a:lnTo>
                  <a:pt x="595998" y="179737"/>
                </a:lnTo>
                <a:lnTo>
                  <a:pt x="574437" y="165416"/>
                </a:lnTo>
                <a:close/>
              </a:path>
              <a:path w="661035" h="213994">
                <a:moveTo>
                  <a:pt x="111278" y="148662"/>
                </a:moveTo>
                <a:lnTo>
                  <a:pt x="64481" y="179737"/>
                </a:lnTo>
                <a:lnTo>
                  <a:pt x="89708" y="179737"/>
                </a:lnTo>
                <a:lnTo>
                  <a:pt x="111278" y="165416"/>
                </a:lnTo>
                <a:lnTo>
                  <a:pt x="136502" y="165416"/>
                </a:lnTo>
                <a:lnTo>
                  <a:pt x="111278" y="148662"/>
                </a:lnTo>
                <a:close/>
              </a:path>
              <a:path w="661035" h="213994">
                <a:moveTo>
                  <a:pt x="126414" y="43548"/>
                </a:moveTo>
                <a:lnTo>
                  <a:pt x="111278" y="43548"/>
                </a:lnTo>
                <a:lnTo>
                  <a:pt x="128748" y="93810"/>
                </a:lnTo>
                <a:lnTo>
                  <a:pt x="184160" y="93810"/>
                </a:lnTo>
                <a:lnTo>
                  <a:pt x="142149" y="128844"/>
                </a:lnTo>
                <a:lnTo>
                  <a:pt x="158063" y="179737"/>
                </a:lnTo>
                <a:lnTo>
                  <a:pt x="173069" y="179737"/>
                </a:lnTo>
                <a:lnTo>
                  <a:pt x="158578" y="133400"/>
                </a:lnTo>
                <a:lnTo>
                  <a:pt x="220714" y="81577"/>
                </a:lnTo>
                <a:lnTo>
                  <a:pt x="317037" y="81577"/>
                </a:lnTo>
                <a:lnTo>
                  <a:pt x="317571" y="80040"/>
                </a:lnTo>
                <a:lnTo>
                  <a:pt x="139098" y="80040"/>
                </a:lnTo>
                <a:lnTo>
                  <a:pt x="126414" y="43548"/>
                </a:lnTo>
                <a:close/>
              </a:path>
              <a:path w="661035" h="213994">
                <a:moveTo>
                  <a:pt x="330246" y="148662"/>
                </a:moveTo>
                <a:lnTo>
                  <a:pt x="283449" y="179737"/>
                </a:lnTo>
                <a:lnTo>
                  <a:pt x="308676" y="179737"/>
                </a:lnTo>
                <a:lnTo>
                  <a:pt x="330246" y="165416"/>
                </a:lnTo>
                <a:lnTo>
                  <a:pt x="355476" y="165416"/>
                </a:lnTo>
                <a:lnTo>
                  <a:pt x="330246" y="148662"/>
                </a:lnTo>
                <a:close/>
              </a:path>
              <a:path w="661035" h="213994">
                <a:moveTo>
                  <a:pt x="345382" y="43548"/>
                </a:moveTo>
                <a:lnTo>
                  <a:pt x="330246" y="43548"/>
                </a:lnTo>
                <a:lnTo>
                  <a:pt x="347715" y="93810"/>
                </a:lnTo>
                <a:lnTo>
                  <a:pt x="403127" y="93810"/>
                </a:lnTo>
                <a:lnTo>
                  <a:pt x="361117" y="128844"/>
                </a:lnTo>
                <a:lnTo>
                  <a:pt x="377043" y="179737"/>
                </a:lnTo>
                <a:lnTo>
                  <a:pt x="392037" y="179737"/>
                </a:lnTo>
                <a:lnTo>
                  <a:pt x="377545" y="133400"/>
                </a:lnTo>
                <a:lnTo>
                  <a:pt x="439682" y="81578"/>
                </a:lnTo>
                <a:lnTo>
                  <a:pt x="536006" y="81578"/>
                </a:lnTo>
                <a:lnTo>
                  <a:pt x="536540" y="80040"/>
                </a:lnTo>
                <a:lnTo>
                  <a:pt x="358065" y="80040"/>
                </a:lnTo>
                <a:lnTo>
                  <a:pt x="345382" y="43548"/>
                </a:lnTo>
                <a:close/>
              </a:path>
              <a:path w="661035" h="213994">
                <a:moveTo>
                  <a:pt x="549213" y="148662"/>
                </a:moveTo>
                <a:lnTo>
                  <a:pt x="502417" y="179737"/>
                </a:lnTo>
                <a:lnTo>
                  <a:pt x="527644" y="179737"/>
                </a:lnTo>
                <a:lnTo>
                  <a:pt x="549213" y="165416"/>
                </a:lnTo>
                <a:lnTo>
                  <a:pt x="574437" y="165416"/>
                </a:lnTo>
                <a:lnTo>
                  <a:pt x="549213" y="148662"/>
                </a:lnTo>
                <a:close/>
              </a:path>
              <a:path w="661035" h="213994">
                <a:moveTo>
                  <a:pt x="564350" y="43548"/>
                </a:moveTo>
                <a:lnTo>
                  <a:pt x="549219" y="43548"/>
                </a:lnTo>
                <a:lnTo>
                  <a:pt x="566689" y="93810"/>
                </a:lnTo>
                <a:lnTo>
                  <a:pt x="622083" y="93810"/>
                </a:lnTo>
                <a:lnTo>
                  <a:pt x="580084" y="128844"/>
                </a:lnTo>
                <a:lnTo>
                  <a:pt x="595998" y="179737"/>
                </a:lnTo>
                <a:lnTo>
                  <a:pt x="611014" y="179737"/>
                </a:lnTo>
                <a:lnTo>
                  <a:pt x="596537" y="133400"/>
                </a:lnTo>
                <a:lnTo>
                  <a:pt x="660492" y="80040"/>
                </a:lnTo>
                <a:lnTo>
                  <a:pt x="577033" y="80040"/>
                </a:lnTo>
                <a:lnTo>
                  <a:pt x="564350" y="43548"/>
                </a:lnTo>
                <a:close/>
              </a:path>
              <a:path w="661035" h="213994">
                <a:moveTo>
                  <a:pt x="330246" y="0"/>
                </a:moveTo>
                <a:lnTo>
                  <a:pt x="302426" y="80040"/>
                </a:lnTo>
                <a:lnTo>
                  <a:pt x="317571" y="80040"/>
                </a:lnTo>
                <a:lnTo>
                  <a:pt x="330246" y="43548"/>
                </a:lnTo>
                <a:lnTo>
                  <a:pt x="345382" y="43548"/>
                </a:lnTo>
                <a:lnTo>
                  <a:pt x="330246" y="0"/>
                </a:lnTo>
                <a:close/>
              </a:path>
              <a:path w="661035" h="213994">
                <a:moveTo>
                  <a:pt x="549213" y="0"/>
                </a:moveTo>
                <a:lnTo>
                  <a:pt x="521394" y="80040"/>
                </a:lnTo>
                <a:lnTo>
                  <a:pt x="536540" y="80040"/>
                </a:lnTo>
                <a:lnTo>
                  <a:pt x="549219" y="43548"/>
                </a:lnTo>
                <a:lnTo>
                  <a:pt x="564350" y="43548"/>
                </a:lnTo>
                <a:lnTo>
                  <a:pt x="549213" y="0"/>
                </a:lnTo>
                <a:close/>
              </a:path>
            </a:pathLst>
          </a:custGeom>
          <a:solidFill>
            <a:srgbClr val="5AB9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 descr=""/>
          <p:cNvSpPr/>
          <p:nvPr/>
        </p:nvSpPr>
        <p:spPr>
          <a:xfrm>
            <a:off x="9623056" y="2589332"/>
            <a:ext cx="661035" cy="213995"/>
          </a:xfrm>
          <a:custGeom>
            <a:avLst/>
            <a:gdLst/>
            <a:ahLst/>
            <a:cxnLst/>
            <a:rect l="l" t="t" r="r" b="b"/>
            <a:pathLst>
              <a:path w="661034" h="213994">
                <a:moveTo>
                  <a:pt x="111278" y="0"/>
                </a:moveTo>
                <a:lnTo>
                  <a:pt x="83458" y="80040"/>
                </a:lnTo>
                <a:lnTo>
                  <a:pt x="0" y="80040"/>
                </a:lnTo>
                <a:lnTo>
                  <a:pt x="63979" y="133400"/>
                </a:lnTo>
                <a:lnTo>
                  <a:pt x="38947" y="213440"/>
                </a:lnTo>
                <a:lnTo>
                  <a:pt x="89708" y="179737"/>
                </a:lnTo>
                <a:lnTo>
                  <a:pt x="64481" y="179737"/>
                </a:lnTo>
                <a:lnTo>
                  <a:pt x="80407" y="128844"/>
                </a:lnTo>
                <a:lnTo>
                  <a:pt x="38394" y="93810"/>
                </a:lnTo>
                <a:lnTo>
                  <a:pt x="93809" y="93810"/>
                </a:lnTo>
                <a:lnTo>
                  <a:pt x="111278" y="43548"/>
                </a:lnTo>
                <a:lnTo>
                  <a:pt x="126414" y="43548"/>
                </a:lnTo>
                <a:lnTo>
                  <a:pt x="111278" y="0"/>
                </a:lnTo>
                <a:close/>
              </a:path>
              <a:path w="661034" h="213994">
                <a:moveTo>
                  <a:pt x="136502" y="165416"/>
                </a:moveTo>
                <a:lnTo>
                  <a:pt x="111278" y="165416"/>
                </a:lnTo>
                <a:lnTo>
                  <a:pt x="183609" y="213440"/>
                </a:lnTo>
                <a:lnTo>
                  <a:pt x="173069" y="179737"/>
                </a:lnTo>
                <a:lnTo>
                  <a:pt x="158063" y="179737"/>
                </a:lnTo>
                <a:lnTo>
                  <a:pt x="136502" y="165416"/>
                </a:lnTo>
                <a:close/>
              </a:path>
              <a:path w="661034" h="213994">
                <a:moveTo>
                  <a:pt x="317037" y="81577"/>
                </a:moveTo>
                <a:lnTo>
                  <a:pt x="220714" y="81577"/>
                </a:lnTo>
                <a:lnTo>
                  <a:pt x="282946" y="133400"/>
                </a:lnTo>
                <a:lnTo>
                  <a:pt x="257915" y="213440"/>
                </a:lnTo>
                <a:lnTo>
                  <a:pt x="308676" y="179737"/>
                </a:lnTo>
                <a:lnTo>
                  <a:pt x="283449" y="179737"/>
                </a:lnTo>
                <a:lnTo>
                  <a:pt x="299375" y="128844"/>
                </a:lnTo>
                <a:lnTo>
                  <a:pt x="257370" y="93810"/>
                </a:lnTo>
                <a:lnTo>
                  <a:pt x="312788" y="93810"/>
                </a:lnTo>
                <a:lnTo>
                  <a:pt x="317037" y="81577"/>
                </a:lnTo>
                <a:close/>
              </a:path>
              <a:path w="661034" h="213994">
                <a:moveTo>
                  <a:pt x="355476" y="165416"/>
                </a:moveTo>
                <a:lnTo>
                  <a:pt x="330246" y="165416"/>
                </a:lnTo>
                <a:lnTo>
                  <a:pt x="402577" y="213440"/>
                </a:lnTo>
                <a:lnTo>
                  <a:pt x="392037" y="179737"/>
                </a:lnTo>
                <a:lnTo>
                  <a:pt x="377043" y="179737"/>
                </a:lnTo>
                <a:lnTo>
                  <a:pt x="355476" y="165416"/>
                </a:lnTo>
                <a:close/>
              </a:path>
              <a:path w="661034" h="213994">
                <a:moveTo>
                  <a:pt x="536006" y="81578"/>
                </a:moveTo>
                <a:lnTo>
                  <a:pt x="439682" y="81578"/>
                </a:lnTo>
                <a:lnTo>
                  <a:pt x="501926" y="133400"/>
                </a:lnTo>
                <a:lnTo>
                  <a:pt x="476882" y="213440"/>
                </a:lnTo>
                <a:lnTo>
                  <a:pt x="527644" y="179737"/>
                </a:lnTo>
                <a:lnTo>
                  <a:pt x="502416" y="179737"/>
                </a:lnTo>
                <a:lnTo>
                  <a:pt x="518342" y="128844"/>
                </a:lnTo>
                <a:lnTo>
                  <a:pt x="476338" y="93810"/>
                </a:lnTo>
                <a:lnTo>
                  <a:pt x="531756" y="93810"/>
                </a:lnTo>
                <a:lnTo>
                  <a:pt x="536006" y="81578"/>
                </a:lnTo>
                <a:close/>
              </a:path>
              <a:path w="661034" h="213994">
                <a:moveTo>
                  <a:pt x="574437" y="165416"/>
                </a:moveTo>
                <a:lnTo>
                  <a:pt x="549213" y="165416"/>
                </a:lnTo>
                <a:lnTo>
                  <a:pt x="621544" y="213440"/>
                </a:lnTo>
                <a:lnTo>
                  <a:pt x="611014" y="179737"/>
                </a:lnTo>
                <a:lnTo>
                  <a:pt x="595998" y="179737"/>
                </a:lnTo>
                <a:lnTo>
                  <a:pt x="574437" y="165416"/>
                </a:lnTo>
                <a:close/>
              </a:path>
              <a:path w="661034" h="213994">
                <a:moveTo>
                  <a:pt x="111278" y="148662"/>
                </a:moveTo>
                <a:lnTo>
                  <a:pt x="64481" y="179737"/>
                </a:lnTo>
                <a:lnTo>
                  <a:pt x="89708" y="179737"/>
                </a:lnTo>
                <a:lnTo>
                  <a:pt x="111278" y="165416"/>
                </a:lnTo>
                <a:lnTo>
                  <a:pt x="136502" y="165416"/>
                </a:lnTo>
                <a:lnTo>
                  <a:pt x="111278" y="148662"/>
                </a:lnTo>
                <a:close/>
              </a:path>
              <a:path w="661034" h="213994">
                <a:moveTo>
                  <a:pt x="126414" y="43548"/>
                </a:moveTo>
                <a:lnTo>
                  <a:pt x="111278" y="43548"/>
                </a:lnTo>
                <a:lnTo>
                  <a:pt x="128748" y="93810"/>
                </a:lnTo>
                <a:lnTo>
                  <a:pt x="184160" y="93810"/>
                </a:lnTo>
                <a:lnTo>
                  <a:pt x="142149" y="128844"/>
                </a:lnTo>
                <a:lnTo>
                  <a:pt x="158063" y="179737"/>
                </a:lnTo>
                <a:lnTo>
                  <a:pt x="173069" y="179737"/>
                </a:lnTo>
                <a:lnTo>
                  <a:pt x="158578" y="133400"/>
                </a:lnTo>
                <a:lnTo>
                  <a:pt x="220714" y="81577"/>
                </a:lnTo>
                <a:lnTo>
                  <a:pt x="317037" y="81577"/>
                </a:lnTo>
                <a:lnTo>
                  <a:pt x="317571" y="80040"/>
                </a:lnTo>
                <a:lnTo>
                  <a:pt x="139098" y="80040"/>
                </a:lnTo>
                <a:lnTo>
                  <a:pt x="126414" y="43548"/>
                </a:lnTo>
                <a:close/>
              </a:path>
              <a:path w="661034" h="213994">
                <a:moveTo>
                  <a:pt x="330246" y="148662"/>
                </a:moveTo>
                <a:lnTo>
                  <a:pt x="283449" y="179737"/>
                </a:lnTo>
                <a:lnTo>
                  <a:pt x="308676" y="179737"/>
                </a:lnTo>
                <a:lnTo>
                  <a:pt x="330246" y="165416"/>
                </a:lnTo>
                <a:lnTo>
                  <a:pt x="355476" y="165416"/>
                </a:lnTo>
                <a:lnTo>
                  <a:pt x="330246" y="148662"/>
                </a:lnTo>
                <a:close/>
              </a:path>
              <a:path w="661034" h="213994">
                <a:moveTo>
                  <a:pt x="345382" y="43548"/>
                </a:moveTo>
                <a:lnTo>
                  <a:pt x="330246" y="43548"/>
                </a:lnTo>
                <a:lnTo>
                  <a:pt x="347715" y="93810"/>
                </a:lnTo>
                <a:lnTo>
                  <a:pt x="403127" y="93810"/>
                </a:lnTo>
                <a:lnTo>
                  <a:pt x="361117" y="128844"/>
                </a:lnTo>
                <a:lnTo>
                  <a:pt x="377043" y="179737"/>
                </a:lnTo>
                <a:lnTo>
                  <a:pt x="392037" y="179737"/>
                </a:lnTo>
                <a:lnTo>
                  <a:pt x="377545" y="133400"/>
                </a:lnTo>
                <a:lnTo>
                  <a:pt x="439682" y="81578"/>
                </a:lnTo>
                <a:lnTo>
                  <a:pt x="536006" y="81578"/>
                </a:lnTo>
                <a:lnTo>
                  <a:pt x="536540" y="80040"/>
                </a:lnTo>
                <a:lnTo>
                  <a:pt x="358065" y="80040"/>
                </a:lnTo>
                <a:lnTo>
                  <a:pt x="345382" y="43548"/>
                </a:lnTo>
                <a:close/>
              </a:path>
              <a:path w="661034" h="213994">
                <a:moveTo>
                  <a:pt x="549213" y="148662"/>
                </a:moveTo>
                <a:lnTo>
                  <a:pt x="502416" y="179737"/>
                </a:lnTo>
                <a:lnTo>
                  <a:pt x="527644" y="179737"/>
                </a:lnTo>
                <a:lnTo>
                  <a:pt x="549213" y="165416"/>
                </a:lnTo>
                <a:lnTo>
                  <a:pt x="574437" y="165416"/>
                </a:lnTo>
                <a:lnTo>
                  <a:pt x="549213" y="148662"/>
                </a:lnTo>
                <a:close/>
              </a:path>
              <a:path w="661034" h="213994">
                <a:moveTo>
                  <a:pt x="564350" y="43548"/>
                </a:moveTo>
                <a:lnTo>
                  <a:pt x="549219" y="43548"/>
                </a:lnTo>
                <a:lnTo>
                  <a:pt x="566689" y="93810"/>
                </a:lnTo>
                <a:lnTo>
                  <a:pt x="622083" y="93810"/>
                </a:lnTo>
                <a:lnTo>
                  <a:pt x="580084" y="128844"/>
                </a:lnTo>
                <a:lnTo>
                  <a:pt x="595998" y="179737"/>
                </a:lnTo>
                <a:lnTo>
                  <a:pt x="611014" y="179737"/>
                </a:lnTo>
                <a:lnTo>
                  <a:pt x="596537" y="133400"/>
                </a:lnTo>
                <a:lnTo>
                  <a:pt x="660492" y="80040"/>
                </a:lnTo>
                <a:lnTo>
                  <a:pt x="577033" y="80040"/>
                </a:lnTo>
                <a:lnTo>
                  <a:pt x="564350" y="43548"/>
                </a:lnTo>
                <a:close/>
              </a:path>
              <a:path w="661034" h="213994">
                <a:moveTo>
                  <a:pt x="330246" y="0"/>
                </a:moveTo>
                <a:lnTo>
                  <a:pt x="302426" y="80040"/>
                </a:lnTo>
                <a:lnTo>
                  <a:pt x="317571" y="80040"/>
                </a:lnTo>
                <a:lnTo>
                  <a:pt x="330246" y="43548"/>
                </a:lnTo>
                <a:lnTo>
                  <a:pt x="345382" y="43548"/>
                </a:lnTo>
                <a:lnTo>
                  <a:pt x="330246" y="0"/>
                </a:lnTo>
                <a:close/>
              </a:path>
              <a:path w="661034" h="213994">
                <a:moveTo>
                  <a:pt x="549213" y="0"/>
                </a:moveTo>
                <a:lnTo>
                  <a:pt x="521394" y="80040"/>
                </a:lnTo>
                <a:lnTo>
                  <a:pt x="536540" y="80040"/>
                </a:lnTo>
                <a:lnTo>
                  <a:pt x="549219" y="43548"/>
                </a:lnTo>
                <a:lnTo>
                  <a:pt x="564350" y="43548"/>
                </a:lnTo>
                <a:lnTo>
                  <a:pt x="54921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 descr=""/>
          <p:cNvSpPr/>
          <p:nvPr/>
        </p:nvSpPr>
        <p:spPr>
          <a:xfrm>
            <a:off x="10619625" y="2589332"/>
            <a:ext cx="661035" cy="213995"/>
          </a:xfrm>
          <a:custGeom>
            <a:avLst/>
            <a:gdLst/>
            <a:ahLst/>
            <a:cxnLst/>
            <a:rect l="l" t="t" r="r" b="b"/>
            <a:pathLst>
              <a:path w="661034" h="213994">
                <a:moveTo>
                  <a:pt x="111278" y="0"/>
                </a:moveTo>
                <a:lnTo>
                  <a:pt x="83458" y="80040"/>
                </a:lnTo>
                <a:lnTo>
                  <a:pt x="0" y="80040"/>
                </a:lnTo>
                <a:lnTo>
                  <a:pt x="63979" y="133400"/>
                </a:lnTo>
                <a:lnTo>
                  <a:pt x="38947" y="213440"/>
                </a:lnTo>
                <a:lnTo>
                  <a:pt x="89709" y="179737"/>
                </a:lnTo>
                <a:lnTo>
                  <a:pt x="64481" y="179737"/>
                </a:lnTo>
                <a:lnTo>
                  <a:pt x="80407" y="128844"/>
                </a:lnTo>
                <a:lnTo>
                  <a:pt x="38394" y="93810"/>
                </a:lnTo>
                <a:lnTo>
                  <a:pt x="93809" y="93810"/>
                </a:lnTo>
                <a:lnTo>
                  <a:pt x="111278" y="43548"/>
                </a:lnTo>
                <a:lnTo>
                  <a:pt x="126414" y="43548"/>
                </a:lnTo>
                <a:lnTo>
                  <a:pt x="111278" y="0"/>
                </a:lnTo>
                <a:close/>
              </a:path>
              <a:path w="661034" h="213994">
                <a:moveTo>
                  <a:pt x="136502" y="165416"/>
                </a:moveTo>
                <a:lnTo>
                  <a:pt x="111278" y="165416"/>
                </a:lnTo>
                <a:lnTo>
                  <a:pt x="183609" y="213440"/>
                </a:lnTo>
                <a:lnTo>
                  <a:pt x="173069" y="179737"/>
                </a:lnTo>
                <a:lnTo>
                  <a:pt x="158063" y="179737"/>
                </a:lnTo>
                <a:lnTo>
                  <a:pt x="136502" y="165416"/>
                </a:lnTo>
                <a:close/>
              </a:path>
              <a:path w="661034" h="213994">
                <a:moveTo>
                  <a:pt x="317037" y="81577"/>
                </a:moveTo>
                <a:lnTo>
                  <a:pt x="220714" y="81577"/>
                </a:lnTo>
                <a:lnTo>
                  <a:pt x="282946" y="133400"/>
                </a:lnTo>
                <a:lnTo>
                  <a:pt x="257915" y="213440"/>
                </a:lnTo>
                <a:lnTo>
                  <a:pt x="308676" y="179737"/>
                </a:lnTo>
                <a:lnTo>
                  <a:pt x="283449" y="179737"/>
                </a:lnTo>
                <a:lnTo>
                  <a:pt x="299375" y="128844"/>
                </a:lnTo>
                <a:lnTo>
                  <a:pt x="257370" y="93810"/>
                </a:lnTo>
                <a:lnTo>
                  <a:pt x="312788" y="93810"/>
                </a:lnTo>
                <a:lnTo>
                  <a:pt x="317037" y="81577"/>
                </a:lnTo>
                <a:close/>
              </a:path>
              <a:path w="661034" h="213994">
                <a:moveTo>
                  <a:pt x="355476" y="165416"/>
                </a:moveTo>
                <a:lnTo>
                  <a:pt x="330246" y="165416"/>
                </a:lnTo>
                <a:lnTo>
                  <a:pt x="402577" y="213440"/>
                </a:lnTo>
                <a:lnTo>
                  <a:pt x="392037" y="179737"/>
                </a:lnTo>
                <a:lnTo>
                  <a:pt x="377043" y="179737"/>
                </a:lnTo>
                <a:lnTo>
                  <a:pt x="355476" y="165416"/>
                </a:lnTo>
                <a:close/>
              </a:path>
              <a:path w="661034" h="213994">
                <a:moveTo>
                  <a:pt x="536006" y="81578"/>
                </a:moveTo>
                <a:lnTo>
                  <a:pt x="439682" y="81578"/>
                </a:lnTo>
                <a:lnTo>
                  <a:pt x="501926" y="133400"/>
                </a:lnTo>
                <a:lnTo>
                  <a:pt x="476882" y="213440"/>
                </a:lnTo>
                <a:lnTo>
                  <a:pt x="527644" y="179737"/>
                </a:lnTo>
                <a:lnTo>
                  <a:pt x="502417" y="179737"/>
                </a:lnTo>
                <a:lnTo>
                  <a:pt x="518343" y="128844"/>
                </a:lnTo>
                <a:lnTo>
                  <a:pt x="476338" y="93810"/>
                </a:lnTo>
                <a:lnTo>
                  <a:pt x="531756" y="93810"/>
                </a:lnTo>
                <a:lnTo>
                  <a:pt x="536006" y="81578"/>
                </a:lnTo>
                <a:close/>
              </a:path>
              <a:path w="661034" h="213994">
                <a:moveTo>
                  <a:pt x="574437" y="165416"/>
                </a:moveTo>
                <a:lnTo>
                  <a:pt x="549213" y="165416"/>
                </a:lnTo>
                <a:lnTo>
                  <a:pt x="621545" y="213440"/>
                </a:lnTo>
                <a:lnTo>
                  <a:pt x="611014" y="179737"/>
                </a:lnTo>
                <a:lnTo>
                  <a:pt x="595998" y="179737"/>
                </a:lnTo>
                <a:lnTo>
                  <a:pt x="574437" y="165416"/>
                </a:lnTo>
                <a:close/>
              </a:path>
              <a:path w="661034" h="213994">
                <a:moveTo>
                  <a:pt x="111278" y="148662"/>
                </a:moveTo>
                <a:lnTo>
                  <a:pt x="64481" y="179737"/>
                </a:lnTo>
                <a:lnTo>
                  <a:pt x="89709" y="179737"/>
                </a:lnTo>
                <a:lnTo>
                  <a:pt x="111278" y="165416"/>
                </a:lnTo>
                <a:lnTo>
                  <a:pt x="136502" y="165416"/>
                </a:lnTo>
                <a:lnTo>
                  <a:pt x="111278" y="148662"/>
                </a:lnTo>
                <a:close/>
              </a:path>
              <a:path w="661034" h="213994">
                <a:moveTo>
                  <a:pt x="126414" y="43548"/>
                </a:moveTo>
                <a:lnTo>
                  <a:pt x="111278" y="43548"/>
                </a:lnTo>
                <a:lnTo>
                  <a:pt x="128748" y="93810"/>
                </a:lnTo>
                <a:lnTo>
                  <a:pt x="184160" y="93810"/>
                </a:lnTo>
                <a:lnTo>
                  <a:pt x="142149" y="128844"/>
                </a:lnTo>
                <a:lnTo>
                  <a:pt x="158063" y="179737"/>
                </a:lnTo>
                <a:lnTo>
                  <a:pt x="173069" y="179737"/>
                </a:lnTo>
                <a:lnTo>
                  <a:pt x="158578" y="133400"/>
                </a:lnTo>
                <a:lnTo>
                  <a:pt x="220714" y="81577"/>
                </a:lnTo>
                <a:lnTo>
                  <a:pt x="317037" y="81577"/>
                </a:lnTo>
                <a:lnTo>
                  <a:pt x="317571" y="80040"/>
                </a:lnTo>
                <a:lnTo>
                  <a:pt x="139098" y="80040"/>
                </a:lnTo>
                <a:lnTo>
                  <a:pt x="126414" y="43548"/>
                </a:lnTo>
                <a:close/>
              </a:path>
              <a:path w="661034" h="213994">
                <a:moveTo>
                  <a:pt x="330246" y="148662"/>
                </a:moveTo>
                <a:lnTo>
                  <a:pt x="283449" y="179737"/>
                </a:lnTo>
                <a:lnTo>
                  <a:pt x="308676" y="179737"/>
                </a:lnTo>
                <a:lnTo>
                  <a:pt x="330246" y="165416"/>
                </a:lnTo>
                <a:lnTo>
                  <a:pt x="355476" y="165416"/>
                </a:lnTo>
                <a:lnTo>
                  <a:pt x="330246" y="148662"/>
                </a:lnTo>
                <a:close/>
              </a:path>
              <a:path w="661034" h="213994">
                <a:moveTo>
                  <a:pt x="345382" y="43548"/>
                </a:moveTo>
                <a:lnTo>
                  <a:pt x="330246" y="43548"/>
                </a:lnTo>
                <a:lnTo>
                  <a:pt x="347715" y="93810"/>
                </a:lnTo>
                <a:lnTo>
                  <a:pt x="403127" y="93810"/>
                </a:lnTo>
                <a:lnTo>
                  <a:pt x="361117" y="128844"/>
                </a:lnTo>
                <a:lnTo>
                  <a:pt x="377043" y="179737"/>
                </a:lnTo>
                <a:lnTo>
                  <a:pt x="392037" y="179737"/>
                </a:lnTo>
                <a:lnTo>
                  <a:pt x="377545" y="133400"/>
                </a:lnTo>
                <a:lnTo>
                  <a:pt x="439682" y="81578"/>
                </a:lnTo>
                <a:lnTo>
                  <a:pt x="536006" y="81578"/>
                </a:lnTo>
                <a:lnTo>
                  <a:pt x="536540" y="80040"/>
                </a:lnTo>
                <a:lnTo>
                  <a:pt x="358065" y="80040"/>
                </a:lnTo>
                <a:lnTo>
                  <a:pt x="345382" y="43548"/>
                </a:lnTo>
                <a:close/>
              </a:path>
              <a:path w="661034" h="213994">
                <a:moveTo>
                  <a:pt x="549213" y="148662"/>
                </a:moveTo>
                <a:lnTo>
                  <a:pt x="502417" y="179737"/>
                </a:lnTo>
                <a:lnTo>
                  <a:pt x="527644" y="179737"/>
                </a:lnTo>
                <a:lnTo>
                  <a:pt x="549213" y="165416"/>
                </a:lnTo>
                <a:lnTo>
                  <a:pt x="574437" y="165416"/>
                </a:lnTo>
                <a:lnTo>
                  <a:pt x="549213" y="148662"/>
                </a:lnTo>
                <a:close/>
              </a:path>
              <a:path w="661034" h="213994">
                <a:moveTo>
                  <a:pt x="564350" y="43548"/>
                </a:moveTo>
                <a:lnTo>
                  <a:pt x="549219" y="43548"/>
                </a:lnTo>
                <a:lnTo>
                  <a:pt x="566689" y="93810"/>
                </a:lnTo>
                <a:lnTo>
                  <a:pt x="622083" y="93810"/>
                </a:lnTo>
                <a:lnTo>
                  <a:pt x="580084" y="128844"/>
                </a:lnTo>
                <a:lnTo>
                  <a:pt x="595998" y="179737"/>
                </a:lnTo>
                <a:lnTo>
                  <a:pt x="611014" y="179737"/>
                </a:lnTo>
                <a:lnTo>
                  <a:pt x="596537" y="133400"/>
                </a:lnTo>
                <a:lnTo>
                  <a:pt x="660492" y="80040"/>
                </a:lnTo>
                <a:lnTo>
                  <a:pt x="577033" y="80040"/>
                </a:lnTo>
                <a:lnTo>
                  <a:pt x="564350" y="43548"/>
                </a:lnTo>
                <a:close/>
              </a:path>
              <a:path w="661034" h="213994">
                <a:moveTo>
                  <a:pt x="330246" y="0"/>
                </a:moveTo>
                <a:lnTo>
                  <a:pt x="302426" y="80040"/>
                </a:lnTo>
                <a:lnTo>
                  <a:pt x="317571" y="80040"/>
                </a:lnTo>
                <a:lnTo>
                  <a:pt x="330246" y="43548"/>
                </a:lnTo>
                <a:lnTo>
                  <a:pt x="345382" y="43548"/>
                </a:lnTo>
                <a:lnTo>
                  <a:pt x="330246" y="0"/>
                </a:lnTo>
                <a:close/>
              </a:path>
              <a:path w="661034" h="213994">
                <a:moveTo>
                  <a:pt x="549213" y="0"/>
                </a:moveTo>
                <a:lnTo>
                  <a:pt x="521394" y="80040"/>
                </a:lnTo>
                <a:lnTo>
                  <a:pt x="536540" y="80040"/>
                </a:lnTo>
                <a:lnTo>
                  <a:pt x="549219" y="43548"/>
                </a:lnTo>
                <a:lnTo>
                  <a:pt x="564350" y="43548"/>
                </a:lnTo>
                <a:lnTo>
                  <a:pt x="54921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2" name="object 52" descr=""/>
          <p:cNvGrpSpPr/>
          <p:nvPr/>
        </p:nvGrpSpPr>
        <p:grpSpPr>
          <a:xfrm>
            <a:off x="5725185" y="3045977"/>
            <a:ext cx="475615" cy="382270"/>
            <a:chOff x="5725185" y="3045977"/>
            <a:chExt cx="475615" cy="382270"/>
          </a:xfrm>
        </p:grpSpPr>
        <p:sp>
          <p:nvSpPr>
            <p:cNvPr id="53" name="object 53" descr=""/>
            <p:cNvSpPr/>
            <p:nvPr/>
          </p:nvSpPr>
          <p:spPr>
            <a:xfrm>
              <a:off x="5725185" y="3098762"/>
              <a:ext cx="475615" cy="328930"/>
            </a:xfrm>
            <a:custGeom>
              <a:avLst/>
              <a:gdLst/>
              <a:ahLst/>
              <a:cxnLst/>
              <a:rect l="l" t="t" r="r" b="b"/>
              <a:pathLst>
                <a:path w="475614" h="328929">
                  <a:moveTo>
                    <a:pt x="118770" y="0"/>
                  </a:moveTo>
                  <a:lnTo>
                    <a:pt x="0" y="58737"/>
                  </a:lnTo>
                  <a:lnTo>
                    <a:pt x="0" y="328930"/>
                  </a:lnTo>
                  <a:lnTo>
                    <a:pt x="38432" y="309923"/>
                  </a:lnTo>
                  <a:lnTo>
                    <a:pt x="11877" y="309923"/>
                  </a:lnTo>
                  <a:lnTo>
                    <a:pt x="11877" y="65996"/>
                  </a:lnTo>
                  <a:lnTo>
                    <a:pt x="112831" y="16069"/>
                  </a:lnTo>
                  <a:lnTo>
                    <a:pt x="151264" y="16069"/>
                  </a:lnTo>
                  <a:lnTo>
                    <a:pt x="118770" y="0"/>
                  </a:lnTo>
                  <a:close/>
                </a:path>
                <a:path w="475614" h="328929">
                  <a:moveTo>
                    <a:pt x="145325" y="270192"/>
                  </a:moveTo>
                  <a:lnTo>
                    <a:pt x="118770" y="270192"/>
                  </a:lnTo>
                  <a:lnTo>
                    <a:pt x="237540" y="328930"/>
                  </a:lnTo>
                  <a:lnTo>
                    <a:pt x="270034" y="312860"/>
                  </a:lnTo>
                  <a:lnTo>
                    <a:pt x="231602" y="312860"/>
                  </a:lnTo>
                  <a:lnTo>
                    <a:pt x="145325" y="270192"/>
                  </a:lnTo>
                  <a:close/>
                </a:path>
                <a:path w="475614" h="328929">
                  <a:moveTo>
                    <a:pt x="382866" y="270193"/>
                  </a:moveTo>
                  <a:lnTo>
                    <a:pt x="356311" y="270193"/>
                  </a:lnTo>
                  <a:lnTo>
                    <a:pt x="475081" y="328930"/>
                  </a:lnTo>
                  <a:lnTo>
                    <a:pt x="475081" y="309924"/>
                  </a:lnTo>
                  <a:lnTo>
                    <a:pt x="463204" y="309924"/>
                  </a:lnTo>
                  <a:lnTo>
                    <a:pt x="382866" y="270193"/>
                  </a:lnTo>
                  <a:close/>
                </a:path>
                <a:path w="475614" h="328929">
                  <a:moveTo>
                    <a:pt x="151264" y="16069"/>
                  </a:moveTo>
                  <a:lnTo>
                    <a:pt x="124708" y="16069"/>
                  </a:lnTo>
                  <a:lnTo>
                    <a:pt x="231602" y="68933"/>
                  </a:lnTo>
                  <a:lnTo>
                    <a:pt x="231602" y="312860"/>
                  </a:lnTo>
                  <a:lnTo>
                    <a:pt x="243479" y="312860"/>
                  </a:lnTo>
                  <a:lnTo>
                    <a:pt x="243479" y="68933"/>
                  </a:lnTo>
                  <a:lnTo>
                    <a:pt x="264095" y="58737"/>
                  </a:lnTo>
                  <a:lnTo>
                    <a:pt x="237540" y="58737"/>
                  </a:lnTo>
                  <a:lnTo>
                    <a:pt x="151264" y="16069"/>
                  </a:lnTo>
                  <a:close/>
                </a:path>
                <a:path w="475614" h="328929">
                  <a:moveTo>
                    <a:pt x="362249" y="161528"/>
                  </a:moveTo>
                  <a:lnTo>
                    <a:pt x="350372" y="161528"/>
                  </a:lnTo>
                  <a:lnTo>
                    <a:pt x="350372" y="259997"/>
                  </a:lnTo>
                  <a:lnTo>
                    <a:pt x="243479" y="312860"/>
                  </a:lnTo>
                  <a:lnTo>
                    <a:pt x="270034" y="312860"/>
                  </a:lnTo>
                  <a:lnTo>
                    <a:pt x="356311" y="270193"/>
                  </a:lnTo>
                  <a:lnTo>
                    <a:pt x="382866" y="270193"/>
                  </a:lnTo>
                  <a:lnTo>
                    <a:pt x="362249" y="259997"/>
                  </a:lnTo>
                  <a:lnTo>
                    <a:pt x="362249" y="161528"/>
                  </a:lnTo>
                  <a:close/>
                </a:path>
                <a:path w="475614" h="328929">
                  <a:moveTo>
                    <a:pt x="124708" y="16069"/>
                  </a:moveTo>
                  <a:lnTo>
                    <a:pt x="112831" y="16069"/>
                  </a:lnTo>
                  <a:lnTo>
                    <a:pt x="112831" y="259997"/>
                  </a:lnTo>
                  <a:lnTo>
                    <a:pt x="11877" y="309923"/>
                  </a:lnTo>
                  <a:lnTo>
                    <a:pt x="38432" y="309923"/>
                  </a:lnTo>
                  <a:lnTo>
                    <a:pt x="118770" y="270192"/>
                  </a:lnTo>
                  <a:lnTo>
                    <a:pt x="145325" y="270192"/>
                  </a:lnTo>
                  <a:lnTo>
                    <a:pt x="124708" y="259997"/>
                  </a:lnTo>
                  <a:lnTo>
                    <a:pt x="124708" y="16069"/>
                  </a:lnTo>
                  <a:close/>
                </a:path>
                <a:path w="475614" h="328929">
                  <a:moveTo>
                    <a:pt x="429864" y="36383"/>
                  </a:moveTo>
                  <a:lnTo>
                    <a:pt x="424965" y="47088"/>
                  </a:lnTo>
                  <a:lnTo>
                    <a:pt x="463204" y="65996"/>
                  </a:lnTo>
                  <a:lnTo>
                    <a:pt x="463204" y="309924"/>
                  </a:lnTo>
                  <a:lnTo>
                    <a:pt x="475081" y="309924"/>
                  </a:lnTo>
                  <a:lnTo>
                    <a:pt x="475081" y="58737"/>
                  </a:lnTo>
                  <a:lnTo>
                    <a:pt x="429864" y="36383"/>
                  </a:lnTo>
                  <a:close/>
                </a:path>
                <a:path w="475614" h="328929">
                  <a:moveTo>
                    <a:pt x="282401" y="36554"/>
                  </a:moveTo>
                  <a:lnTo>
                    <a:pt x="237540" y="58737"/>
                  </a:lnTo>
                  <a:lnTo>
                    <a:pt x="264095" y="58737"/>
                  </a:lnTo>
                  <a:lnTo>
                    <a:pt x="287305" y="47259"/>
                  </a:lnTo>
                  <a:lnTo>
                    <a:pt x="282401" y="36554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020476" y="3045977"/>
              <a:ext cx="121663" cy="197480"/>
            </a:xfrm>
            <a:prstGeom prst="rect">
              <a:avLst/>
            </a:prstGeom>
          </p:spPr>
        </p:pic>
      </p:grpSp>
      <p:grpSp>
        <p:nvGrpSpPr>
          <p:cNvPr id="55" name="object 55" descr=""/>
          <p:cNvGrpSpPr/>
          <p:nvPr/>
        </p:nvGrpSpPr>
        <p:grpSpPr>
          <a:xfrm>
            <a:off x="4729251" y="3045977"/>
            <a:ext cx="475615" cy="382270"/>
            <a:chOff x="4729251" y="3045977"/>
            <a:chExt cx="475615" cy="382270"/>
          </a:xfrm>
        </p:grpSpPr>
        <p:sp>
          <p:nvSpPr>
            <p:cNvPr id="56" name="object 56" descr=""/>
            <p:cNvSpPr/>
            <p:nvPr/>
          </p:nvSpPr>
          <p:spPr>
            <a:xfrm>
              <a:off x="4729251" y="3098762"/>
              <a:ext cx="475615" cy="328930"/>
            </a:xfrm>
            <a:custGeom>
              <a:avLst/>
              <a:gdLst/>
              <a:ahLst/>
              <a:cxnLst/>
              <a:rect l="l" t="t" r="r" b="b"/>
              <a:pathLst>
                <a:path w="475614" h="328929">
                  <a:moveTo>
                    <a:pt x="118770" y="0"/>
                  </a:moveTo>
                  <a:lnTo>
                    <a:pt x="0" y="58737"/>
                  </a:lnTo>
                  <a:lnTo>
                    <a:pt x="0" y="328930"/>
                  </a:lnTo>
                  <a:lnTo>
                    <a:pt x="38432" y="309923"/>
                  </a:lnTo>
                  <a:lnTo>
                    <a:pt x="11877" y="309923"/>
                  </a:lnTo>
                  <a:lnTo>
                    <a:pt x="11877" y="65996"/>
                  </a:lnTo>
                  <a:lnTo>
                    <a:pt x="112831" y="16069"/>
                  </a:lnTo>
                  <a:lnTo>
                    <a:pt x="151264" y="16069"/>
                  </a:lnTo>
                  <a:lnTo>
                    <a:pt x="118770" y="0"/>
                  </a:lnTo>
                  <a:close/>
                </a:path>
                <a:path w="475614" h="328929">
                  <a:moveTo>
                    <a:pt x="145325" y="270192"/>
                  </a:moveTo>
                  <a:lnTo>
                    <a:pt x="118770" y="270192"/>
                  </a:lnTo>
                  <a:lnTo>
                    <a:pt x="237541" y="328930"/>
                  </a:lnTo>
                  <a:lnTo>
                    <a:pt x="270034" y="312860"/>
                  </a:lnTo>
                  <a:lnTo>
                    <a:pt x="231602" y="312860"/>
                  </a:lnTo>
                  <a:lnTo>
                    <a:pt x="145325" y="270192"/>
                  </a:lnTo>
                  <a:close/>
                </a:path>
                <a:path w="475614" h="328929">
                  <a:moveTo>
                    <a:pt x="382866" y="270193"/>
                  </a:moveTo>
                  <a:lnTo>
                    <a:pt x="356311" y="270193"/>
                  </a:lnTo>
                  <a:lnTo>
                    <a:pt x="475081" y="328930"/>
                  </a:lnTo>
                  <a:lnTo>
                    <a:pt x="475081" y="309924"/>
                  </a:lnTo>
                  <a:lnTo>
                    <a:pt x="463204" y="309924"/>
                  </a:lnTo>
                  <a:lnTo>
                    <a:pt x="382866" y="270193"/>
                  </a:lnTo>
                  <a:close/>
                </a:path>
                <a:path w="475614" h="328929">
                  <a:moveTo>
                    <a:pt x="151264" y="16069"/>
                  </a:moveTo>
                  <a:lnTo>
                    <a:pt x="124708" y="16069"/>
                  </a:lnTo>
                  <a:lnTo>
                    <a:pt x="231602" y="68933"/>
                  </a:lnTo>
                  <a:lnTo>
                    <a:pt x="231602" y="312860"/>
                  </a:lnTo>
                  <a:lnTo>
                    <a:pt x="243479" y="312860"/>
                  </a:lnTo>
                  <a:lnTo>
                    <a:pt x="243479" y="68933"/>
                  </a:lnTo>
                  <a:lnTo>
                    <a:pt x="264095" y="58737"/>
                  </a:lnTo>
                  <a:lnTo>
                    <a:pt x="237540" y="58737"/>
                  </a:lnTo>
                  <a:lnTo>
                    <a:pt x="151264" y="16069"/>
                  </a:lnTo>
                  <a:close/>
                </a:path>
                <a:path w="475614" h="328929">
                  <a:moveTo>
                    <a:pt x="362249" y="161528"/>
                  </a:moveTo>
                  <a:lnTo>
                    <a:pt x="350372" y="161528"/>
                  </a:lnTo>
                  <a:lnTo>
                    <a:pt x="350372" y="259997"/>
                  </a:lnTo>
                  <a:lnTo>
                    <a:pt x="243479" y="312860"/>
                  </a:lnTo>
                  <a:lnTo>
                    <a:pt x="270034" y="312860"/>
                  </a:lnTo>
                  <a:lnTo>
                    <a:pt x="356311" y="270193"/>
                  </a:lnTo>
                  <a:lnTo>
                    <a:pt x="382866" y="270193"/>
                  </a:lnTo>
                  <a:lnTo>
                    <a:pt x="362249" y="259997"/>
                  </a:lnTo>
                  <a:lnTo>
                    <a:pt x="362249" y="161528"/>
                  </a:lnTo>
                  <a:close/>
                </a:path>
                <a:path w="475614" h="328929">
                  <a:moveTo>
                    <a:pt x="124708" y="16069"/>
                  </a:moveTo>
                  <a:lnTo>
                    <a:pt x="112831" y="16069"/>
                  </a:lnTo>
                  <a:lnTo>
                    <a:pt x="112832" y="259997"/>
                  </a:lnTo>
                  <a:lnTo>
                    <a:pt x="11877" y="309923"/>
                  </a:lnTo>
                  <a:lnTo>
                    <a:pt x="38432" y="309923"/>
                  </a:lnTo>
                  <a:lnTo>
                    <a:pt x="118770" y="270192"/>
                  </a:lnTo>
                  <a:lnTo>
                    <a:pt x="145325" y="270192"/>
                  </a:lnTo>
                  <a:lnTo>
                    <a:pt x="124709" y="259997"/>
                  </a:lnTo>
                  <a:lnTo>
                    <a:pt x="124708" y="16069"/>
                  </a:lnTo>
                  <a:close/>
                </a:path>
                <a:path w="475614" h="328929">
                  <a:moveTo>
                    <a:pt x="429864" y="36383"/>
                  </a:moveTo>
                  <a:lnTo>
                    <a:pt x="424965" y="47088"/>
                  </a:lnTo>
                  <a:lnTo>
                    <a:pt x="463204" y="65996"/>
                  </a:lnTo>
                  <a:lnTo>
                    <a:pt x="463204" y="309924"/>
                  </a:lnTo>
                  <a:lnTo>
                    <a:pt x="475081" y="309924"/>
                  </a:lnTo>
                  <a:lnTo>
                    <a:pt x="475081" y="58737"/>
                  </a:lnTo>
                  <a:lnTo>
                    <a:pt x="429864" y="36383"/>
                  </a:lnTo>
                  <a:close/>
                </a:path>
                <a:path w="475614" h="328929">
                  <a:moveTo>
                    <a:pt x="282401" y="36554"/>
                  </a:moveTo>
                  <a:lnTo>
                    <a:pt x="237540" y="58737"/>
                  </a:lnTo>
                  <a:lnTo>
                    <a:pt x="264095" y="58737"/>
                  </a:lnTo>
                  <a:lnTo>
                    <a:pt x="287305" y="47259"/>
                  </a:lnTo>
                  <a:lnTo>
                    <a:pt x="282401" y="36554"/>
                  </a:lnTo>
                  <a:close/>
                </a:path>
              </a:pathLst>
            </a:custGeom>
            <a:solidFill>
              <a:srgbClr val="5AB96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24541" y="3045977"/>
              <a:ext cx="121663" cy="197480"/>
            </a:xfrm>
            <a:prstGeom prst="rect">
              <a:avLst/>
            </a:prstGeom>
          </p:spPr>
        </p:pic>
      </p:grpSp>
      <p:grpSp>
        <p:nvGrpSpPr>
          <p:cNvPr id="58" name="object 58" descr=""/>
          <p:cNvGrpSpPr/>
          <p:nvPr/>
        </p:nvGrpSpPr>
        <p:grpSpPr>
          <a:xfrm>
            <a:off x="9708666" y="3045977"/>
            <a:ext cx="475615" cy="382270"/>
            <a:chOff x="9708666" y="3045977"/>
            <a:chExt cx="475615" cy="382270"/>
          </a:xfrm>
        </p:grpSpPr>
        <p:sp>
          <p:nvSpPr>
            <p:cNvPr id="59" name="object 59" descr=""/>
            <p:cNvSpPr/>
            <p:nvPr/>
          </p:nvSpPr>
          <p:spPr>
            <a:xfrm>
              <a:off x="9708666" y="3098762"/>
              <a:ext cx="475615" cy="328930"/>
            </a:xfrm>
            <a:custGeom>
              <a:avLst/>
              <a:gdLst/>
              <a:ahLst/>
              <a:cxnLst/>
              <a:rect l="l" t="t" r="r" b="b"/>
              <a:pathLst>
                <a:path w="475615" h="328929">
                  <a:moveTo>
                    <a:pt x="118768" y="0"/>
                  </a:moveTo>
                  <a:lnTo>
                    <a:pt x="0" y="58737"/>
                  </a:lnTo>
                  <a:lnTo>
                    <a:pt x="0" y="328930"/>
                  </a:lnTo>
                  <a:lnTo>
                    <a:pt x="38431" y="309923"/>
                  </a:lnTo>
                  <a:lnTo>
                    <a:pt x="11877" y="309923"/>
                  </a:lnTo>
                  <a:lnTo>
                    <a:pt x="11876" y="65996"/>
                  </a:lnTo>
                  <a:lnTo>
                    <a:pt x="112830" y="16069"/>
                  </a:lnTo>
                  <a:lnTo>
                    <a:pt x="151261" y="16069"/>
                  </a:lnTo>
                  <a:lnTo>
                    <a:pt x="118768" y="0"/>
                  </a:lnTo>
                  <a:close/>
                </a:path>
                <a:path w="475615" h="328929">
                  <a:moveTo>
                    <a:pt x="145323" y="270192"/>
                  </a:moveTo>
                  <a:lnTo>
                    <a:pt x="118768" y="270192"/>
                  </a:lnTo>
                  <a:lnTo>
                    <a:pt x="237537" y="328930"/>
                  </a:lnTo>
                  <a:lnTo>
                    <a:pt x="270030" y="312860"/>
                  </a:lnTo>
                  <a:lnTo>
                    <a:pt x="231598" y="312860"/>
                  </a:lnTo>
                  <a:lnTo>
                    <a:pt x="145323" y="270192"/>
                  </a:lnTo>
                  <a:close/>
                </a:path>
                <a:path w="475615" h="328929">
                  <a:moveTo>
                    <a:pt x="382860" y="270193"/>
                  </a:moveTo>
                  <a:lnTo>
                    <a:pt x="356305" y="270193"/>
                  </a:lnTo>
                  <a:lnTo>
                    <a:pt x="475074" y="328930"/>
                  </a:lnTo>
                  <a:lnTo>
                    <a:pt x="475074" y="309924"/>
                  </a:lnTo>
                  <a:lnTo>
                    <a:pt x="463197" y="309924"/>
                  </a:lnTo>
                  <a:lnTo>
                    <a:pt x="382860" y="270193"/>
                  </a:lnTo>
                  <a:close/>
                </a:path>
                <a:path w="475615" h="328929">
                  <a:moveTo>
                    <a:pt x="151261" y="16069"/>
                  </a:moveTo>
                  <a:lnTo>
                    <a:pt x="124706" y="16069"/>
                  </a:lnTo>
                  <a:lnTo>
                    <a:pt x="231598" y="68933"/>
                  </a:lnTo>
                  <a:lnTo>
                    <a:pt x="231598" y="312860"/>
                  </a:lnTo>
                  <a:lnTo>
                    <a:pt x="243475" y="312860"/>
                  </a:lnTo>
                  <a:lnTo>
                    <a:pt x="243475" y="68933"/>
                  </a:lnTo>
                  <a:lnTo>
                    <a:pt x="264091" y="58737"/>
                  </a:lnTo>
                  <a:lnTo>
                    <a:pt x="237537" y="58737"/>
                  </a:lnTo>
                  <a:lnTo>
                    <a:pt x="151261" y="16069"/>
                  </a:lnTo>
                  <a:close/>
                </a:path>
                <a:path w="475615" h="328929">
                  <a:moveTo>
                    <a:pt x="362244" y="161528"/>
                  </a:moveTo>
                  <a:lnTo>
                    <a:pt x="350367" y="161528"/>
                  </a:lnTo>
                  <a:lnTo>
                    <a:pt x="350367" y="259997"/>
                  </a:lnTo>
                  <a:lnTo>
                    <a:pt x="243475" y="312860"/>
                  </a:lnTo>
                  <a:lnTo>
                    <a:pt x="270030" y="312860"/>
                  </a:lnTo>
                  <a:lnTo>
                    <a:pt x="356305" y="270193"/>
                  </a:lnTo>
                  <a:lnTo>
                    <a:pt x="382860" y="270193"/>
                  </a:lnTo>
                  <a:lnTo>
                    <a:pt x="362244" y="259997"/>
                  </a:lnTo>
                  <a:lnTo>
                    <a:pt x="362244" y="161528"/>
                  </a:lnTo>
                  <a:close/>
                </a:path>
                <a:path w="475615" h="328929">
                  <a:moveTo>
                    <a:pt x="124706" y="16069"/>
                  </a:moveTo>
                  <a:lnTo>
                    <a:pt x="112830" y="16069"/>
                  </a:lnTo>
                  <a:lnTo>
                    <a:pt x="112830" y="259997"/>
                  </a:lnTo>
                  <a:lnTo>
                    <a:pt x="11877" y="309923"/>
                  </a:lnTo>
                  <a:lnTo>
                    <a:pt x="38431" y="309923"/>
                  </a:lnTo>
                  <a:lnTo>
                    <a:pt x="118768" y="270192"/>
                  </a:lnTo>
                  <a:lnTo>
                    <a:pt x="145323" y="270192"/>
                  </a:lnTo>
                  <a:lnTo>
                    <a:pt x="124707" y="259997"/>
                  </a:lnTo>
                  <a:lnTo>
                    <a:pt x="124706" y="16069"/>
                  </a:lnTo>
                  <a:close/>
                </a:path>
                <a:path w="475615" h="328929">
                  <a:moveTo>
                    <a:pt x="429858" y="36383"/>
                  </a:moveTo>
                  <a:lnTo>
                    <a:pt x="424958" y="47088"/>
                  </a:lnTo>
                  <a:lnTo>
                    <a:pt x="463197" y="65996"/>
                  </a:lnTo>
                  <a:lnTo>
                    <a:pt x="463197" y="309924"/>
                  </a:lnTo>
                  <a:lnTo>
                    <a:pt x="475074" y="309924"/>
                  </a:lnTo>
                  <a:lnTo>
                    <a:pt x="475074" y="58737"/>
                  </a:lnTo>
                  <a:lnTo>
                    <a:pt x="429858" y="36383"/>
                  </a:lnTo>
                  <a:close/>
                </a:path>
                <a:path w="475615" h="328929">
                  <a:moveTo>
                    <a:pt x="282396" y="36554"/>
                  </a:moveTo>
                  <a:lnTo>
                    <a:pt x="237537" y="58737"/>
                  </a:lnTo>
                  <a:lnTo>
                    <a:pt x="264091" y="58737"/>
                  </a:lnTo>
                  <a:lnTo>
                    <a:pt x="287301" y="47259"/>
                  </a:lnTo>
                  <a:lnTo>
                    <a:pt x="282396" y="3655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003952" y="3045977"/>
              <a:ext cx="121661" cy="197480"/>
            </a:xfrm>
            <a:prstGeom prst="rect">
              <a:avLst/>
            </a:prstGeom>
          </p:spPr>
        </p:pic>
      </p:grpSp>
      <p:grpSp>
        <p:nvGrpSpPr>
          <p:cNvPr id="61" name="object 61" descr=""/>
          <p:cNvGrpSpPr/>
          <p:nvPr/>
        </p:nvGrpSpPr>
        <p:grpSpPr>
          <a:xfrm>
            <a:off x="10704474" y="3045977"/>
            <a:ext cx="475615" cy="382270"/>
            <a:chOff x="10704474" y="3045977"/>
            <a:chExt cx="475615" cy="382270"/>
          </a:xfrm>
        </p:grpSpPr>
        <p:sp>
          <p:nvSpPr>
            <p:cNvPr id="62" name="object 62" descr=""/>
            <p:cNvSpPr/>
            <p:nvPr/>
          </p:nvSpPr>
          <p:spPr>
            <a:xfrm>
              <a:off x="10704474" y="3098762"/>
              <a:ext cx="475615" cy="328930"/>
            </a:xfrm>
            <a:custGeom>
              <a:avLst/>
              <a:gdLst/>
              <a:ahLst/>
              <a:cxnLst/>
              <a:rect l="l" t="t" r="r" b="b"/>
              <a:pathLst>
                <a:path w="475615" h="328929">
                  <a:moveTo>
                    <a:pt x="118770" y="0"/>
                  </a:moveTo>
                  <a:lnTo>
                    <a:pt x="0" y="58737"/>
                  </a:lnTo>
                  <a:lnTo>
                    <a:pt x="0" y="328930"/>
                  </a:lnTo>
                  <a:lnTo>
                    <a:pt x="38432" y="309923"/>
                  </a:lnTo>
                  <a:lnTo>
                    <a:pt x="11877" y="309923"/>
                  </a:lnTo>
                  <a:lnTo>
                    <a:pt x="11877" y="65996"/>
                  </a:lnTo>
                  <a:lnTo>
                    <a:pt x="112831" y="16069"/>
                  </a:lnTo>
                  <a:lnTo>
                    <a:pt x="151263" y="16069"/>
                  </a:lnTo>
                  <a:lnTo>
                    <a:pt x="118770" y="0"/>
                  </a:lnTo>
                  <a:close/>
                </a:path>
                <a:path w="475615" h="328929">
                  <a:moveTo>
                    <a:pt x="145325" y="270192"/>
                  </a:moveTo>
                  <a:lnTo>
                    <a:pt x="118770" y="270192"/>
                  </a:lnTo>
                  <a:lnTo>
                    <a:pt x="237541" y="328930"/>
                  </a:lnTo>
                  <a:lnTo>
                    <a:pt x="270034" y="312860"/>
                  </a:lnTo>
                  <a:lnTo>
                    <a:pt x="231602" y="312860"/>
                  </a:lnTo>
                  <a:lnTo>
                    <a:pt x="145325" y="270192"/>
                  </a:lnTo>
                  <a:close/>
                </a:path>
                <a:path w="475615" h="328929">
                  <a:moveTo>
                    <a:pt x="382866" y="270193"/>
                  </a:moveTo>
                  <a:lnTo>
                    <a:pt x="356311" y="270193"/>
                  </a:lnTo>
                  <a:lnTo>
                    <a:pt x="475082" y="328930"/>
                  </a:lnTo>
                  <a:lnTo>
                    <a:pt x="475082" y="309924"/>
                  </a:lnTo>
                  <a:lnTo>
                    <a:pt x="463204" y="309924"/>
                  </a:lnTo>
                  <a:lnTo>
                    <a:pt x="382866" y="270193"/>
                  </a:lnTo>
                  <a:close/>
                </a:path>
                <a:path w="475615" h="328929">
                  <a:moveTo>
                    <a:pt x="151263" y="16069"/>
                  </a:moveTo>
                  <a:lnTo>
                    <a:pt x="124708" y="16069"/>
                  </a:lnTo>
                  <a:lnTo>
                    <a:pt x="231602" y="68933"/>
                  </a:lnTo>
                  <a:lnTo>
                    <a:pt x="231602" y="312860"/>
                  </a:lnTo>
                  <a:lnTo>
                    <a:pt x="243479" y="312860"/>
                  </a:lnTo>
                  <a:lnTo>
                    <a:pt x="243479" y="68933"/>
                  </a:lnTo>
                  <a:lnTo>
                    <a:pt x="264095" y="58737"/>
                  </a:lnTo>
                  <a:lnTo>
                    <a:pt x="237540" y="58737"/>
                  </a:lnTo>
                  <a:lnTo>
                    <a:pt x="151263" y="16069"/>
                  </a:lnTo>
                  <a:close/>
                </a:path>
                <a:path w="475615" h="328929">
                  <a:moveTo>
                    <a:pt x="362249" y="161528"/>
                  </a:moveTo>
                  <a:lnTo>
                    <a:pt x="350372" y="161528"/>
                  </a:lnTo>
                  <a:lnTo>
                    <a:pt x="350373" y="259997"/>
                  </a:lnTo>
                  <a:lnTo>
                    <a:pt x="243479" y="312860"/>
                  </a:lnTo>
                  <a:lnTo>
                    <a:pt x="270034" y="312860"/>
                  </a:lnTo>
                  <a:lnTo>
                    <a:pt x="356311" y="270193"/>
                  </a:lnTo>
                  <a:lnTo>
                    <a:pt x="382866" y="270193"/>
                  </a:lnTo>
                  <a:lnTo>
                    <a:pt x="362250" y="259997"/>
                  </a:lnTo>
                  <a:lnTo>
                    <a:pt x="362249" y="161528"/>
                  </a:lnTo>
                  <a:close/>
                </a:path>
                <a:path w="475615" h="328929">
                  <a:moveTo>
                    <a:pt x="124708" y="16069"/>
                  </a:moveTo>
                  <a:lnTo>
                    <a:pt x="112831" y="16069"/>
                  </a:lnTo>
                  <a:lnTo>
                    <a:pt x="112832" y="259997"/>
                  </a:lnTo>
                  <a:lnTo>
                    <a:pt x="11877" y="309923"/>
                  </a:lnTo>
                  <a:lnTo>
                    <a:pt x="38432" y="309923"/>
                  </a:lnTo>
                  <a:lnTo>
                    <a:pt x="118770" y="270192"/>
                  </a:lnTo>
                  <a:lnTo>
                    <a:pt x="145325" y="270192"/>
                  </a:lnTo>
                  <a:lnTo>
                    <a:pt x="124709" y="259997"/>
                  </a:lnTo>
                  <a:lnTo>
                    <a:pt x="124708" y="16069"/>
                  </a:lnTo>
                  <a:close/>
                </a:path>
                <a:path w="475615" h="328929">
                  <a:moveTo>
                    <a:pt x="429864" y="36383"/>
                  </a:moveTo>
                  <a:lnTo>
                    <a:pt x="424965" y="47088"/>
                  </a:lnTo>
                  <a:lnTo>
                    <a:pt x="463204" y="65996"/>
                  </a:lnTo>
                  <a:lnTo>
                    <a:pt x="463204" y="309924"/>
                  </a:lnTo>
                  <a:lnTo>
                    <a:pt x="475082" y="309924"/>
                  </a:lnTo>
                  <a:lnTo>
                    <a:pt x="475081" y="58737"/>
                  </a:lnTo>
                  <a:lnTo>
                    <a:pt x="429864" y="36383"/>
                  </a:lnTo>
                  <a:close/>
                </a:path>
                <a:path w="475615" h="328929">
                  <a:moveTo>
                    <a:pt x="282401" y="36554"/>
                  </a:moveTo>
                  <a:lnTo>
                    <a:pt x="237540" y="58737"/>
                  </a:lnTo>
                  <a:lnTo>
                    <a:pt x="264095" y="58737"/>
                  </a:lnTo>
                  <a:lnTo>
                    <a:pt x="287305" y="47259"/>
                  </a:lnTo>
                  <a:lnTo>
                    <a:pt x="282401" y="36554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999764" y="3045977"/>
              <a:ext cx="121663" cy="197480"/>
            </a:xfrm>
            <a:prstGeom prst="rect">
              <a:avLst/>
            </a:prstGeom>
          </p:spPr>
        </p:pic>
      </p:grpSp>
      <p:sp>
        <p:nvSpPr>
          <p:cNvPr id="64" name="object 64" descr=""/>
          <p:cNvSpPr txBox="1"/>
          <p:nvPr/>
        </p:nvSpPr>
        <p:spPr>
          <a:xfrm>
            <a:off x="471627" y="3627882"/>
            <a:ext cx="15259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 spc="275" b="1">
                <a:solidFill>
                  <a:srgbClr val="FF5C33"/>
                </a:solidFill>
                <a:latin typeface="Century Gothic"/>
                <a:cs typeface="Century Gothic"/>
              </a:rPr>
              <a:t>RESULTS</a:t>
            </a:r>
            <a:r>
              <a:rPr dirty="0" sz="1800" spc="10" b="1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1800" spc="-50" b="1">
                <a:solidFill>
                  <a:srgbClr val="FF5C33"/>
                </a:solidFill>
                <a:latin typeface="Century Gothic"/>
                <a:cs typeface="Century Gothic"/>
              </a:rPr>
              <a:t>: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65" name="object 65" descr=""/>
          <p:cNvSpPr/>
          <p:nvPr/>
        </p:nvSpPr>
        <p:spPr>
          <a:xfrm>
            <a:off x="6096000" y="4258055"/>
            <a:ext cx="0" cy="1899285"/>
          </a:xfrm>
          <a:custGeom>
            <a:avLst/>
            <a:gdLst/>
            <a:ahLst/>
            <a:cxnLst/>
            <a:rect l="l" t="t" r="r" b="b"/>
            <a:pathLst>
              <a:path w="0" h="1899285">
                <a:moveTo>
                  <a:pt x="0" y="0"/>
                </a:moveTo>
                <a:lnTo>
                  <a:pt x="0" y="1899056"/>
                </a:lnTo>
              </a:path>
            </a:pathLst>
          </a:custGeom>
          <a:ln w="38100">
            <a:solidFill>
              <a:srgbClr val="3A546C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6" name="object 66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3510153" y="4036531"/>
            <a:ext cx="387096" cy="271888"/>
          </a:xfrm>
          <a:prstGeom prst="rect">
            <a:avLst/>
          </a:prstGeom>
        </p:spPr>
      </p:pic>
      <p:sp>
        <p:nvSpPr>
          <p:cNvPr id="67" name="object 67" descr=""/>
          <p:cNvSpPr txBox="1"/>
          <p:nvPr/>
        </p:nvSpPr>
        <p:spPr>
          <a:xfrm>
            <a:off x="718515" y="4010659"/>
            <a:ext cx="4902835" cy="1006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596265">
              <a:lnSpc>
                <a:spcPct val="100000"/>
              </a:lnSpc>
              <a:spcBef>
                <a:spcPts val="100"/>
              </a:spcBef>
            </a:pPr>
            <a:r>
              <a:rPr dirty="0" sz="1800" spc="140" b="1">
                <a:solidFill>
                  <a:srgbClr val="3A546C"/>
                </a:solidFill>
                <a:latin typeface="Century Gothic"/>
                <a:cs typeface="Century Gothic"/>
              </a:rPr>
              <a:t>MAKE</a:t>
            </a:r>
            <a:endParaRPr sz="1800">
              <a:latin typeface="Century Gothic"/>
              <a:cs typeface="Century Gothic"/>
            </a:endParaRPr>
          </a:p>
          <a:p>
            <a:pPr marL="12700">
              <a:lnSpc>
                <a:spcPts val="1914"/>
              </a:lnSpc>
              <a:spcBef>
                <a:spcPts val="1735"/>
              </a:spcBef>
            </a:pPr>
            <a:r>
              <a:rPr dirty="0" sz="1600">
                <a:solidFill>
                  <a:srgbClr val="1F124D"/>
                </a:solidFill>
                <a:latin typeface="Century Gothic"/>
                <a:cs typeface="Century Gothic"/>
              </a:rPr>
              <a:t>Chassis</a:t>
            </a:r>
            <a:r>
              <a:rPr dirty="0" sz="1600" spc="50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 spc="-175">
                <a:solidFill>
                  <a:srgbClr val="1F124D"/>
                </a:solidFill>
                <a:latin typeface="Century Gothic"/>
                <a:cs typeface="Century Gothic"/>
              </a:rPr>
              <a:t>/</a:t>
            </a:r>
            <a:r>
              <a:rPr dirty="0" sz="1600" spc="30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 spc="150">
                <a:solidFill>
                  <a:srgbClr val="1F124D"/>
                </a:solidFill>
                <a:latin typeface="Century Gothic"/>
                <a:cs typeface="Century Gothic"/>
              </a:rPr>
              <a:t>Rims</a:t>
            </a:r>
            <a:r>
              <a:rPr dirty="0" sz="1600" spc="35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 spc="-170">
                <a:solidFill>
                  <a:srgbClr val="1F124D"/>
                </a:solidFill>
                <a:latin typeface="Century Gothic"/>
                <a:cs typeface="Century Gothic"/>
              </a:rPr>
              <a:t>/</a:t>
            </a:r>
            <a:r>
              <a:rPr dirty="0" sz="1600" spc="15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 spc="60">
                <a:solidFill>
                  <a:srgbClr val="1F124D"/>
                </a:solidFill>
                <a:latin typeface="Century Gothic"/>
                <a:cs typeface="Century Gothic"/>
              </a:rPr>
              <a:t>Fenders</a:t>
            </a:r>
            <a:r>
              <a:rPr dirty="0" sz="1600" spc="45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 spc="-170">
                <a:solidFill>
                  <a:srgbClr val="1F124D"/>
                </a:solidFill>
                <a:latin typeface="Century Gothic"/>
                <a:cs typeface="Century Gothic"/>
              </a:rPr>
              <a:t>/</a:t>
            </a:r>
            <a:r>
              <a:rPr dirty="0" sz="1600" spc="10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 spc="55">
                <a:solidFill>
                  <a:srgbClr val="1F124D"/>
                </a:solidFill>
                <a:latin typeface="Century Gothic"/>
                <a:cs typeface="Century Gothic"/>
              </a:rPr>
              <a:t>Doors</a:t>
            </a:r>
            <a:r>
              <a:rPr dirty="0" sz="1600" spc="30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 spc="-175">
                <a:solidFill>
                  <a:srgbClr val="1F124D"/>
                </a:solidFill>
                <a:latin typeface="Century Gothic"/>
                <a:cs typeface="Century Gothic"/>
              </a:rPr>
              <a:t>/</a:t>
            </a:r>
            <a:r>
              <a:rPr dirty="0" sz="1600" spc="30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 spc="155">
                <a:solidFill>
                  <a:srgbClr val="1F124D"/>
                </a:solidFill>
                <a:latin typeface="Century Gothic"/>
                <a:cs typeface="Century Gothic"/>
              </a:rPr>
              <a:t>Bin</a:t>
            </a:r>
            <a:r>
              <a:rPr dirty="0" sz="1600" spc="25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 spc="-170">
                <a:solidFill>
                  <a:srgbClr val="1F124D"/>
                </a:solidFill>
                <a:latin typeface="Century Gothic"/>
                <a:cs typeface="Century Gothic"/>
              </a:rPr>
              <a:t>/</a:t>
            </a:r>
            <a:r>
              <a:rPr dirty="0" sz="1600" spc="15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 spc="95">
                <a:solidFill>
                  <a:srgbClr val="1F124D"/>
                </a:solidFill>
                <a:latin typeface="Century Gothic"/>
                <a:cs typeface="Century Gothic"/>
              </a:rPr>
              <a:t>Bumpers</a:t>
            </a:r>
            <a:endParaRPr sz="1600">
              <a:latin typeface="Century Gothic"/>
              <a:cs typeface="Century Gothic"/>
            </a:endParaRPr>
          </a:p>
          <a:p>
            <a:pPr marL="469265">
              <a:lnSpc>
                <a:spcPts val="1914"/>
              </a:lnSpc>
            </a:pPr>
            <a:r>
              <a:rPr dirty="0" sz="1600" spc="-20">
                <a:solidFill>
                  <a:srgbClr val="5FC2B9"/>
                </a:solidFill>
                <a:latin typeface="Century Gothic"/>
                <a:cs typeface="Century Gothic"/>
              </a:rPr>
              <a:t>Global</a:t>
            </a:r>
            <a:r>
              <a:rPr dirty="0" sz="1600" spc="-5">
                <a:solidFill>
                  <a:srgbClr val="5FC2B9"/>
                </a:solidFill>
                <a:latin typeface="Century Gothic"/>
                <a:cs typeface="Century Gothic"/>
              </a:rPr>
              <a:t> </a:t>
            </a:r>
            <a:r>
              <a:rPr dirty="0" sz="1600" spc="65">
                <a:solidFill>
                  <a:srgbClr val="5FC2B9"/>
                </a:solidFill>
                <a:latin typeface="Century Gothic"/>
                <a:cs typeface="Century Gothic"/>
              </a:rPr>
              <a:t>investment</a:t>
            </a:r>
            <a:r>
              <a:rPr dirty="0" sz="1600" spc="35">
                <a:solidFill>
                  <a:srgbClr val="5FC2B9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5FC2B9"/>
                </a:solidFill>
                <a:latin typeface="Century Gothic"/>
                <a:cs typeface="Century Gothic"/>
              </a:rPr>
              <a:t>for</a:t>
            </a:r>
            <a:r>
              <a:rPr dirty="0" sz="1600" spc="-10">
                <a:solidFill>
                  <a:srgbClr val="5FC2B9"/>
                </a:solidFill>
                <a:latin typeface="Century Gothic"/>
                <a:cs typeface="Century Gothic"/>
              </a:rPr>
              <a:t> </a:t>
            </a:r>
            <a:r>
              <a:rPr dirty="0" sz="1600" spc="55">
                <a:solidFill>
                  <a:srgbClr val="5FC2B9"/>
                </a:solidFill>
                <a:latin typeface="Century Gothic"/>
                <a:cs typeface="Century Gothic"/>
              </a:rPr>
              <a:t>R&amp;D</a:t>
            </a:r>
            <a:r>
              <a:rPr dirty="0" sz="1600" spc="-20">
                <a:solidFill>
                  <a:srgbClr val="5FC2B9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5FC2B9"/>
                </a:solidFill>
                <a:latin typeface="Wingdings"/>
                <a:cs typeface="Wingdings"/>
              </a:rPr>
              <a:t></a:t>
            </a:r>
            <a:r>
              <a:rPr dirty="0" sz="1600" spc="40">
                <a:solidFill>
                  <a:srgbClr val="5FC2B9"/>
                </a:solidFill>
                <a:latin typeface="Times New Roman"/>
                <a:cs typeface="Times New Roman"/>
              </a:rPr>
              <a:t> </a:t>
            </a:r>
            <a:r>
              <a:rPr dirty="0" sz="1600" spc="185" b="1">
                <a:solidFill>
                  <a:srgbClr val="5FC2B9"/>
                </a:solidFill>
                <a:latin typeface="Calibri"/>
                <a:cs typeface="Calibri"/>
              </a:rPr>
              <a:t>435</a:t>
            </a:r>
            <a:r>
              <a:rPr dirty="0" sz="1600" spc="105" b="1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600" spc="305" b="1">
                <a:solidFill>
                  <a:srgbClr val="5FC2B9"/>
                </a:solidFill>
                <a:latin typeface="Calibri"/>
                <a:cs typeface="Calibri"/>
              </a:rPr>
              <a:t>K</a:t>
            </a:r>
            <a:r>
              <a:rPr dirty="0" sz="1600" spc="100" b="1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600" spc="-50" b="1">
                <a:solidFill>
                  <a:srgbClr val="5FC2B9"/>
                </a:solidFill>
                <a:latin typeface="Arial"/>
                <a:cs typeface="Arial"/>
              </a:rPr>
              <a:t>€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68" name="object 68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9379204" y="3996309"/>
            <a:ext cx="387096" cy="368807"/>
          </a:xfrm>
          <a:prstGeom prst="rect">
            <a:avLst/>
          </a:prstGeom>
        </p:spPr>
      </p:pic>
      <p:sp>
        <p:nvSpPr>
          <p:cNvPr id="69" name="object 69" descr=""/>
          <p:cNvSpPr txBox="1"/>
          <p:nvPr/>
        </p:nvSpPr>
        <p:spPr>
          <a:xfrm>
            <a:off x="6724904" y="4020439"/>
            <a:ext cx="4587875" cy="7512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179705">
              <a:lnSpc>
                <a:spcPct val="100000"/>
              </a:lnSpc>
              <a:spcBef>
                <a:spcPts val="100"/>
              </a:spcBef>
            </a:pPr>
            <a:r>
              <a:rPr dirty="0" sz="1800" spc="215" b="1">
                <a:solidFill>
                  <a:srgbClr val="3A546C"/>
                </a:solidFill>
                <a:latin typeface="Century Gothic"/>
                <a:cs typeface="Century Gothic"/>
              </a:rPr>
              <a:t>BUY</a:t>
            </a:r>
            <a:endParaRPr sz="18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630"/>
              </a:spcBef>
            </a:pPr>
            <a:r>
              <a:rPr dirty="0" sz="1600">
                <a:solidFill>
                  <a:srgbClr val="1F124D"/>
                </a:solidFill>
                <a:latin typeface="Century Gothic"/>
                <a:cs typeface="Century Gothic"/>
              </a:rPr>
              <a:t>Motor</a:t>
            </a:r>
            <a:r>
              <a:rPr dirty="0" sz="1600" spc="40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 spc="-175">
                <a:solidFill>
                  <a:srgbClr val="1F124D"/>
                </a:solidFill>
                <a:latin typeface="Century Gothic"/>
                <a:cs typeface="Century Gothic"/>
              </a:rPr>
              <a:t>/</a:t>
            </a:r>
            <a:r>
              <a:rPr dirty="0" sz="1600" spc="55">
                <a:solidFill>
                  <a:srgbClr val="1F124D"/>
                </a:solidFill>
                <a:latin typeface="Century Gothic"/>
                <a:cs typeface="Century Gothic"/>
              </a:rPr>
              <a:t> Battery</a:t>
            </a:r>
            <a:r>
              <a:rPr dirty="0" sz="1600" spc="80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 spc="-170">
                <a:solidFill>
                  <a:srgbClr val="1F124D"/>
                </a:solidFill>
                <a:latin typeface="Century Gothic"/>
                <a:cs typeface="Century Gothic"/>
              </a:rPr>
              <a:t>/</a:t>
            </a:r>
            <a:r>
              <a:rPr dirty="0" sz="1600" spc="40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 spc="55">
                <a:solidFill>
                  <a:srgbClr val="1F124D"/>
                </a:solidFill>
                <a:latin typeface="Century Gothic"/>
                <a:cs typeface="Century Gothic"/>
              </a:rPr>
              <a:t>All</a:t>
            </a:r>
            <a:r>
              <a:rPr dirty="0" sz="1600" spc="40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1F124D"/>
                </a:solidFill>
                <a:latin typeface="Century Gothic"/>
                <a:cs typeface="Century Gothic"/>
              </a:rPr>
              <a:t>the</a:t>
            </a:r>
            <a:r>
              <a:rPr dirty="0" sz="1600" spc="60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1F124D"/>
                </a:solidFill>
                <a:latin typeface="Century Gothic"/>
                <a:cs typeface="Century Gothic"/>
              </a:rPr>
              <a:t>other</a:t>
            </a:r>
            <a:r>
              <a:rPr dirty="0" sz="1600" spc="45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 spc="50">
                <a:solidFill>
                  <a:srgbClr val="1F124D"/>
                </a:solidFill>
                <a:latin typeface="Century Gothic"/>
                <a:cs typeface="Century Gothic"/>
              </a:rPr>
              <a:t>parts</a:t>
            </a:r>
            <a:r>
              <a:rPr dirty="0" sz="1600" spc="85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1F124D"/>
                </a:solidFill>
                <a:latin typeface="Century Gothic"/>
                <a:cs typeface="Century Gothic"/>
              </a:rPr>
              <a:t>of</a:t>
            </a:r>
            <a:r>
              <a:rPr dirty="0" sz="1600" spc="25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1F124D"/>
                </a:solidFill>
                <a:latin typeface="Century Gothic"/>
                <a:cs typeface="Century Gothic"/>
              </a:rPr>
              <a:t>the</a:t>
            </a:r>
            <a:r>
              <a:rPr dirty="0" sz="1600" spc="60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 spc="-25">
                <a:solidFill>
                  <a:srgbClr val="1F124D"/>
                </a:solidFill>
                <a:latin typeface="Century Gothic"/>
                <a:cs typeface="Century Gothic"/>
              </a:rPr>
              <a:t>car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11476735" y="6364721"/>
            <a:ext cx="210820" cy="269240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1600" spc="-330" b="1">
                <a:solidFill>
                  <a:srgbClr val="FF5C33"/>
                </a:solidFill>
                <a:latin typeface="Tahoma"/>
                <a:cs typeface="Tahoma"/>
              </a:rPr>
              <a:t>21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2303779" y="5206110"/>
            <a:ext cx="16230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3A546C"/>
                </a:solidFill>
                <a:latin typeface="Calibri"/>
                <a:cs typeface="Calibri"/>
              </a:rPr>
              <a:t>Production</a:t>
            </a:r>
            <a:r>
              <a:rPr dirty="0" sz="1800" spc="-90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3A546C"/>
                </a:solidFill>
                <a:latin typeface="Calibri"/>
                <a:cs typeface="Calibri"/>
              </a:rPr>
              <a:t>price: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8380856" y="5204586"/>
            <a:ext cx="14370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3A546C"/>
                </a:solidFill>
                <a:latin typeface="Calibri"/>
                <a:cs typeface="Calibri"/>
              </a:rPr>
              <a:t>Purshase</a:t>
            </a:r>
            <a:r>
              <a:rPr dirty="0" sz="1800" spc="-95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3A546C"/>
                </a:solidFill>
                <a:latin typeface="Calibri"/>
                <a:cs typeface="Calibri"/>
              </a:rPr>
              <a:t>price: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1065377" y="5521248"/>
            <a:ext cx="596900" cy="5143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3A546C"/>
                </a:solidFill>
                <a:latin typeface="Calibri"/>
                <a:cs typeface="Calibri"/>
              </a:rPr>
              <a:t>Uno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dirty="0" sz="1600" b="1">
                <a:solidFill>
                  <a:srgbClr val="3A546C"/>
                </a:solidFill>
                <a:latin typeface="Calibri"/>
                <a:cs typeface="Calibri"/>
              </a:rPr>
              <a:t>1415</a:t>
            </a:r>
            <a:r>
              <a:rPr dirty="0" sz="1600" spc="-2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600" spc="-50" b="1">
                <a:solidFill>
                  <a:srgbClr val="3A546C"/>
                </a:solidFill>
                <a:latin typeface="Arial"/>
                <a:cs typeface="Arial"/>
              </a:rPr>
              <a:t>€</a:t>
            </a:r>
            <a:endParaRPr sz="1600">
              <a:latin typeface="Arial"/>
              <a:cs typeface="Arial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2149220" y="5521248"/>
            <a:ext cx="596900" cy="5143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5244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3A546C"/>
                </a:solidFill>
                <a:latin typeface="Calibri"/>
                <a:cs typeface="Calibri"/>
              </a:rPr>
              <a:t>Duo</a:t>
            </a:r>
            <a:r>
              <a:rPr dirty="0" sz="1600" spc="-30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600" spc="-50">
                <a:solidFill>
                  <a:srgbClr val="3A546C"/>
                </a:solidFill>
                <a:latin typeface="Calibri"/>
                <a:cs typeface="Calibri"/>
              </a:rPr>
              <a:t>Y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b="1">
                <a:solidFill>
                  <a:srgbClr val="3A546C"/>
                </a:solidFill>
                <a:latin typeface="Calibri"/>
                <a:cs typeface="Calibri"/>
              </a:rPr>
              <a:t>1415</a:t>
            </a:r>
            <a:r>
              <a:rPr dirty="0" sz="1600" spc="-2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600" spc="-50" b="1">
                <a:solidFill>
                  <a:srgbClr val="3A546C"/>
                </a:solidFill>
                <a:latin typeface="Arial"/>
                <a:cs typeface="Arial"/>
              </a:rPr>
              <a:t>€</a:t>
            </a:r>
            <a:endParaRPr sz="1600">
              <a:latin typeface="Arial"/>
              <a:cs typeface="Arial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3420236" y="5521248"/>
            <a:ext cx="596900" cy="5143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8419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3A546C"/>
                </a:solidFill>
                <a:latin typeface="Calibri"/>
                <a:cs typeface="Calibri"/>
              </a:rPr>
              <a:t>Duo</a:t>
            </a:r>
            <a:r>
              <a:rPr dirty="0" sz="1600" spc="-30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600" spc="-50">
                <a:solidFill>
                  <a:srgbClr val="3A546C"/>
                </a:solidFill>
                <a:latin typeface="Calibri"/>
                <a:cs typeface="Calibri"/>
              </a:rPr>
              <a:t>S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b="1">
                <a:solidFill>
                  <a:srgbClr val="3A546C"/>
                </a:solidFill>
                <a:latin typeface="Calibri"/>
                <a:cs typeface="Calibri"/>
              </a:rPr>
              <a:t>1415</a:t>
            </a:r>
            <a:r>
              <a:rPr dirty="0" sz="1600" spc="-2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600" spc="-50" b="1">
                <a:solidFill>
                  <a:srgbClr val="3A546C"/>
                </a:solidFill>
                <a:latin typeface="Arial"/>
                <a:cs typeface="Arial"/>
              </a:rPr>
              <a:t>€</a:t>
            </a:r>
            <a:endParaRPr sz="1600">
              <a:latin typeface="Arial"/>
              <a:cs typeface="Arial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4627245" y="5521248"/>
            <a:ext cx="596900" cy="5143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9906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3A546C"/>
                </a:solidFill>
                <a:latin typeface="Calibri"/>
                <a:cs typeface="Calibri"/>
              </a:rPr>
              <a:t>Livro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b="1">
                <a:solidFill>
                  <a:srgbClr val="3A546C"/>
                </a:solidFill>
                <a:latin typeface="Calibri"/>
                <a:cs typeface="Calibri"/>
              </a:rPr>
              <a:t>1715</a:t>
            </a:r>
            <a:r>
              <a:rPr dirty="0" sz="1600" spc="-2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600" spc="-50" b="1">
                <a:solidFill>
                  <a:srgbClr val="3A546C"/>
                </a:solidFill>
                <a:latin typeface="Arial"/>
                <a:cs typeface="Arial"/>
              </a:rPr>
              <a:t>€</a:t>
            </a:r>
            <a:endParaRPr sz="1600">
              <a:latin typeface="Arial"/>
              <a:cs typeface="Arial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7106539" y="5521248"/>
            <a:ext cx="596900" cy="5143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3A546C"/>
                </a:solidFill>
                <a:latin typeface="Calibri"/>
                <a:cs typeface="Calibri"/>
              </a:rPr>
              <a:t>Uno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dirty="0" sz="1600" b="1">
                <a:solidFill>
                  <a:srgbClr val="3A546C"/>
                </a:solidFill>
                <a:latin typeface="Calibri"/>
                <a:cs typeface="Calibri"/>
              </a:rPr>
              <a:t>4604</a:t>
            </a:r>
            <a:r>
              <a:rPr dirty="0" sz="1600" spc="-2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600" spc="-50" b="1">
                <a:solidFill>
                  <a:srgbClr val="3A546C"/>
                </a:solidFill>
                <a:latin typeface="Arial"/>
                <a:cs typeface="Arial"/>
              </a:rPr>
              <a:t>€</a:t>
            </a:r>
            <a:endParaRPr sz="1600">
              <a:latin typeface="Arial"/>
              <a:cs typeface="Arial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8190356" y="5521248"/>
            <a:ext cx="596900" cy="5143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5244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3A546C"/>
                </a:solidFill>
                <a:latin typeface="Calibri"/>
                <a:cs typeface="Calibri"/>
              </a:rPr>
              <a:t>Duo</a:t>
            </a:r>
            <a:r>
              <a:rPr dirty="0" sz="1600" spc="-30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600" spc="-50">
                <a:solidFill>
                  <a:srgbClr val="3A546C"/>
                </a:solidFill>
                <a:latin typeface="Calibri"/>
                <a:cs typeface="Calibri"/>
              </a:rPr>
              <a:t>Y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b="1">
                <a:solidFill>
                  <a:srgbClr val="3A546C"/>
                </a:solidFill>
                <a:latin typeface="Calibri"/>
                <a:cs typeface="Calibri"/>
              </a:rPr>
              <a:t>4397</a:t>
            </a:r>
            <a:r>
              <a:rPr dirty="0" sz="1600" spc="-2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600" spc="-50" b="1">
                <a:solidFill>
                  <a:srgbClr val="3A546C"/>
                </a:solidFill>
                <a:latin typeface="Arial"/>
                <a:cs typeface="Arial"/>
              </a:rPr>
              <a:t>€</a:t>
            </a:r>
            <a:endParaRPr sz="1600">
              <a:latin typeface="Arial"/>
              <a:cs typeface="Arial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9465691" y="5521248"/>
            <a:ext cx="58737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334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3A546C"/>
                </a:solidFill>
                <a:latin typeface="Calibri"/>
                <a:cs typeface="Calibri"/>
              </a:rPr>
              <a:t>Duo</a:t>
            </a:r>
            <a:r>
              <a:rPr dirty="0" sz="1600" spc="-30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600" spc="-50">
                <a:solidFill>
                  <a:srgbClr val="3A546C"/>
                </a:solidFill>
                <a:latin typeface="Calibri"/>
                <a:cs typeface="Calibri"/>
              </a:rPr>
              <a:t>S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3A546C"/>
                </a:solidFill>
                <a:latin typeface="Calibri"/>
                <a:cs typeface="Calibri"/>
              </a:rPr>
              <a:t>4397</a:t>
            </a:r>
            <a:r>
              <a:rPr dirty="0" sz="1600" spc="-2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600" spc="-50" b="1">
                <a:solidFill>
                  <a:srgbClr val="3A546C"/>
                </a:solidFill>
                <a:latin typeface="Calibri"/>
                <a:cs typeface="Calibri"/>
              </a:rPr>
              <a:t>€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10672953" y="5521248"/>
            <a:ext cx="58737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94615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3A546C"/>
                </a:solidFill>
                <a:latin typeface="Calibri"/>
                <a:cs typeface="Calibri"/>
              </a:rPr>
              <a:t>Livro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3A546C"/>
                </a:solidFill>
                <a:latin typeface="Calibri"/>
                <a:cs typeface="Calibri"/>
              </a:rPr>
              <a:t>4723</a:t>
            </a:r>
            <a:r>
              <a:rPr dirty="0" sz="1600" spc="-2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600" spc="-50" b="1">
                <a:solidFill>
                  <a:srgbClr val="3A546C"/>
                </a:solidFill>
                <a:latin typeface="Calibri"/>
                <a:cs typeface="Calibri"/>
              </a:rPr>
              <a:t>€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340"/>
              <a:t>02</a:t>
            </a:r>
            <a:r>
              <a:rPr dirty="0" spc="-20"/>
              <a:t> </a:t>
            </a:r>
            <a:r>
              <a:rPr dirty="0"/>
              <a:t>- </a:t>
            </a:r>
            <a:r>
              <a:rPr dirty="0" spc="320"/>
              <a:t>Production</a:t>
            </a:r>
            <a:r>
              <a:rPr dirty="0" spc="-30"/>
              <a:t> </a:t>
            </a:r>
            <a:r>
              <a:rPr dirty="0" spc="350"/>
              <a:t>Site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0" y="1072005"/>
            <a:ext cx="8832850" cy="5694680"/>
            <a:chOff x="0" y="1072005"/>
            <a:chExt cx="8832850" cy="569468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72005"/>
              <a:ext cx="8832848" cy="569455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3001" y="3038335"/>
              <a:ext cx="378129" cy="552843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2918205" y="3506216"/>
            <a:ext cx="95694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1F124D"/>
                </a:solidFill>
                <a:latin typeface="Calibri"/>
                <a:cs typeface="Calibri"/>
              </a:rPr>
              <a:t>Bahovista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4180332" y="859536"/>
            <a:ext cx="7682230" cy="5989320"/>
            <a:chOff x="4180332" y="859536"/>
            <a:chExt cx="7682230" cy="5989320"/>
          </a:xfrm>
        </p:grpSpPr>
        <p:sp>
          <p:nvSpPr>
            <p:cNvPr id="8" name="object 8" descr=""/>
            <p:cNvSpPr/>
            <p:nvPr/>
          </p:nvSpPr>
          <p:spPr>
            <a:xfrm>
              <a:off x="6817233" y="6000567"/>
              <a:ext cx="3206750" cy="818515"/>
            </a:xfrm>
            <a:custGeom>
              <a:avLst/>
              <a:gdLst/>
              <a:ahLst/>
              <a:cxnLst/>
              <a:rect l="l" t="t" r="r" b="b"/>
              <a:pathLst>
                <a:path w="3206750" h="818515">
                  <a:moveTo>
                    <a:pt x="3206242" y="0"/>
                  </a:moveTo>
                  <a:lnTo>
                    <a:pt x="0" y="0"/>
                  </a:lnTo>
                  <a:lnTo>
                    <a:pt x="0" y="818172"/>
                  </a:lnTo>
                  <a:lnTo>
                    <a:pt x="3206242" y="818172"/>
                  </a:lnTo>
                  <a:lnTo>
                    <a:pt x="32062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817233" y="6000567"/>
              <a:ext cx="3206750" cy="818515"/>
            </a:xfrm>
            <a:custGeom>
              <a:avLst/>
              <a:gdLst/>
              <a:ahLst/>
              <a:cxnLst/>
              <a:rect l="l" t="t" r="r" b="b"/>
              <a:pathLst>
                <a:path w="3206750" h="818515">
                  <a:moveTo>
                    <a:pt x="0" y="818172"/>
                  </a:moveTo>
                  <a:lnTo>
                    <a:pt x="3206242" y="818172"/>
                  </a:lnTo>
                  <a:lnTo>
                    <a:pt x="3206242" y="0"/>
                  </a:lnTo>
                  <a:lnTo>
                    <a:pt x="0" y="0"/>
                  </a:lnTo>
                  <a:lnTo>
                    <a:pt x="0" y="818172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0332" y="859536"/>
              <a:ext cx="7681721" cy="3862578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6428613" y="6569015"/>
              <a:ext cx="3206750" cy="273685"/>
            </a:xfrm>
            <a:custGeom>
              <a:avLst/>
              <a:gdLst/>
              <a:ahLst/>
              <a:cxnLst/>
              <a:rect l="l" t="t" r="r" b="b"/>
              <a:pathLst>
                <a:path w="3206750" h="273684">
                  <a:moveTo>
                    <a:pt x="3206241" y="0"/>
                  </a:moveTo>
                  <a:lnTo>
                    <a:pt x="0" y="0"/>
                  </a:lnTo>
                  <a:lnTo>
                    <a:pt x="0" y="273164"/>
                  </a:lnTo>
                  <a:lnTo>
                    <a:pt x="3206241" y="273164"/>
                  </a:lnTo>
                  <a:lnTo>
                    <a:pt x="3206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428613" y="6569015"/>
              <a:ext cx="3206750" cy="273685"/>
            </a:xfrm>
            <a:custGeom>
              <a:avLst/>
              <a:gdLst/>
              <a:ahLst/>
              <a:cxnLst/>
              <a:rect l="l" t="t" r="r" b="b"/>
              <a:pathLst>
                <a:path w="3206750" h="273684">
                  <a:moveTo>
                    <a:pt x="0" y="273164"/>
                  </a:moveTo>
                  <a:lnTo>
                    <a:pt x="3206241" y="273164"/>
                  </a:lnTo>
                  <a:lnTo>
                    <a:pt x="3206241" y="0"/>
                  </a:lnTo>
                  <a:lnTo>
                    <a:pt x="0" y="0"/>
                  </a:lnTo>
                  <a:lnTo>
                    <a:pt x="0" y="27316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8244967" y="4861940"/>
            <a:ext cx="3450590" cy="14897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1F124D"/>
                </a:solidFill>
                <a:latin typeface="Calibri"/>
                <a:cs typeface="Calibri"/>
              </a:rPr>
              <a:t>3</a:t>
            </a:r>
            <a:r>
              <a:rPr dirty="0" sz="1600" spc="-15">
                <a:solidFill>
                  <a:srgbClr val="1F124D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1F124D"/>
                </a:solidFill>
                <a:latin typeface="Calibri"/>
                <a:cs typeface="Calibri"/>
              </a:rPr>
              <a:t>Buildings</a:t>
            </a:r>
            <a:r>
              <a:rPr dirty="0" sz="1600" spc="-35">
                <a:solidFill>
                  <a:srgbClr val="1F124D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1F124D"/>
                </a:solidFill>
                <a:latin typeface="Calibri"/>
                <a:cs typeface="Calibri"/>
              </a:rPr>
              <a:t>(35 </a:t>
            </a:r>
            <a:r>
              <a:rPr dirty="0" sz="1600" spc="-10">
                <a:solidFill>
                  <a:srgbClr val="1F124D"/>
                </a:solidFill>
                <a:latin typeface="Calibri"/>
                <a:cs typeface="Calibri"/>
              </a:rPr>
              <a:t>000m²)</a:t>
            </a:r>
            <a:endParaRPr sz="16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600">
                <a:solidFill>
                  <a:srgbClr val="465A71"/>
                </a:solidFill>
                <a:latin typeface="Calibri"/>
                <a:cs typeface="Calibri"/>
              </a:rPr>
              <a:t>Office</a:t>
            </a:r>
            <a:r>
              <a:rPr dirty="0" sz="1600" spc="-40">
                <a:solidFill>
                  <a:srgbClr val="465A71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65A71"/>
                </a:solidFill>
                <a:latin typeface="Calibri"/>
                <a:cs typeface="Calibri"/>
              </a:rPr>
              <a:t>and</a:t>
            </a:r>
            <a:r>
              <a:rPr dirty="0" sz="1600" spc="-40">
                <a:solidFill>
                  <a:srgbClr val="465A71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465A71"/>
                </a:solidFill>
                <a:latin typeface="Calibri"/>
                <a:cs typeface="Calibri"/>
              </a:rPr>
              <a:t>R&amp;D</a:t>
            </a:r>
            <a:endParaRPr sz="16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600" spc="-10">
                <a:solidFill>
                  <a:srgbClr val="465A71"/>
                </a:solidFill>
                <a:latin typeface="Calibri"/>
                <a:cs typeface="Calibri"/>
              </a:rPr>
              <a:t>Factory</a:t>
            </a:r>
            <a:r>
              <a:rPr dirty="0" sz="1600" spc="-15">
                <a:solidFill>
                  <a:srgbClr val="465A71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65A71"/>
                </a:solidFill>
                <a:latin typeface="Calibri"/>
                <a:cs typeface="Calibri"/>
              </a:rPr>
              <a:t>and</a:t>
            </a:r>
            <a:r>
              <a:rPr dirty="0" sz="1600" spc="-40">
                <a:solidFill>
                  <a:srgbClr val="465A71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65A71"/>
                </a:solidFill>
                <a:latin typeface="Calibri"/>
                <a:cs typeface="Calibri"/>
              </a:rPr>
              <a:t>warehouse</a:t>
            </a:r>
            <a:endParaRPr sz="16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600">
                <a:solidFill>
                  <a:srgbClr val="465A71"/>
                </a:solidFill>
                <a:latin typeface="Calibri"/>
                <a:cs typeface="Calibri"/>
              </a:rPr>
              <a:t>Assembly</a:t>
            </a:r>
            <a:r>
              <a:rPr dirty="0" sz="1600" spc="-50">
                <a:solidFill>
                  <a:srgbClr val="465A71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465A71"/>
                </a:solidFill>
                <a:latin typeface="Calibri"/>
                <a:cs typeface="Calibri"/>
              </a:rPr>
              <a:t>line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600">
                <a:solidFill>
                  <a:srgbClr val="1F124D"/>
                </a:solidFill>
                <a:latin typeface="Calibri"/>
                <a:cs typeface="Calibri"/>
              </a:rPr>
              <a:t>1</a:t>
            </a:r>
            <a:r>
              <a:rPr dirty="0" sz="1600" spc="-30">
                <a:solidFill>
                  <a:srgbClr val="1F124D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1F124D"/>
                </a:solidFill>
                <a:latin typeface="Calibri"/>
                <a:cs typeface="Calibri"/>
              </a:rPr>
              <a:t>Storage</a:t>
            </a:r>
            <a:r>
              <a:rPr dirty="0" sz="1600" spc="-15">
                <a:solidFill>
                  <a:srgbClr val="1F124D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1F124D"/>
                </a:solidFill>
                <a:latin typeface="Calibri"/>
                <a:cs typeface="Calibri"/>
              </a:rPr>
              <a:t>parking</a:t>
            </a:r>
            <a:r>
              <a:rPr dirty="0" sz="1600" spc="-40">
                <a:solidFill>
                  <a:srgbClr val="1F124D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1F124D"/>
                </a:solidFill>
                <a:latin typeface="Calibri"/>
                <a:cs typeface="Calibri"/>
              </a:rPr>
              <a:t>(35</a:t>
            </a:r>
            <a:r>
              <a:rPr dirty="0" sz="1600" spc="-15">
                <a:solidFill>
                  <a:srgbClr val="1F124D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1F124D"/>
                </a:solidFill>
                <a:latin typeface="Calibri"/>
                <a:cs typeface="Calibri"/>
              </a:rPr>
              <a:t>000m²)</a:t>
            </a:r>
            <a:r>
              <a:rPr dirty="0" sz="1600" spc="-5">
                <a:solidFill>
                  <a:srgbClr val="1F124D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1F124D"/>
                </a:solidFill>
                <a:latin typeface="Calibri"/>
                <a:cs typeface="Calibri"/>
              </a:rPr>
              <a:t>~</a:t>
            </a:r>
            <a:r>
              <a:rPr dirty="0" sz="1600" spc="-20">
                <a:solidFill>
                  <a:srgbClr val="1F124D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1F124D"/>
                </a:solidFill>
                <a:latin typeface="Calibri"/>
                <a:cs typeface="Calibri"/>
              </a:rPr>
              <a:t>8</a:t>
            </a:r>
            <a:r>
              <a:rPr dirty="0" sz="1600" spc="-25">
                <a:solidFill>
                  <a:srgbClr val="1F124D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1F124D"/>
                </a:solidFill>
                <a:latin typeface="Calibri"/>
                <a:cs typeface="Calibri"/>
              </a:rPr>
              <a:t>600</a:t>
            </a:r>
            <a:r>
              <a:rPr dirty="0" sz="1600" spc="-15">
                <a:solidFill>
                  <a:srgbClr val="1F124D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1F124D"/>
                </a:solidFill>
                <a:latin typeface="Calibri"/>
                <a:cs typeface="Calibri"/>
              </a:rPr>
              <a:t>cars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>
                <a:solidFill>
                  <a:srgbClr val="1F124D"/>
                </a:solidFill>
                <a:latin typeface="Calibri"/>
                <a:cs typeface="Calibri"/>
              </a:rPr>
              <a:t>Purchase</a:t>
            </a:r>
            <a:r>
              <a:rPr dirty="0" sz="1600" spc="-30">
                <a:solidFill>
                  <a:srgbClr val="1F124D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1F124D"/>
                </a:solidFill>
                <a:latin typeface="Calibri"/>
                <a:cs typeface="Calibri"/>
              </a:rPr>
              <a:t>price</a:t>
            </a:r>
            <a:r>
              <a:rPr dirty="0" sz="1600" spc="-25">
                <a:solidFill>
                  <a:srgbClr val="1F124D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1F124D"/>
                </a:solidFill>
                <a:latin typeface="Wingdings"/>
                <a:cs typeface="Wingdings"/>
              </a:rPr>
              <a:t></a:t>
            </a:r>
            <a:r>
              <a:rPr dirty="0" sz="1600" spc="-75">
                <a:solidFill>
                  <a:srgbClr val="1F124D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1F124D"/>
                </a:solidFill>
                <a:latin typeface="Calibri"/>
                <a:cs typeface="Calibri"/>
              </a:rPr>
              <a:t>6</a:t>
            </a:r>
            <a:r>
              <a:rPr dirty="0" sz="1600" spc="-35" b="1">
                <a:solidFill>
                  <a:srgbClr val="1F124D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1F124D"/>
                </a:solidFill>
                <a:latin typeface="Calibri"/>
                <a:cs typeface="Calibri"/>
              </a:rPr>
              <a:t>587</a:t>
            </a:r>
            <a:r>
              <a:rPr dirty="0" sz="1600" spc="-5" b="1">
                <a:solidFill>
                  <a:srgbClr val="1F124D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1F124D"/>
                </a:solidFill>
                <a:latin typeface="Calibri"/>
                <a:cs typeface="Calibri"/>
              </a:rPr>
              <a:t>000</a:t>
            </a:r>
            <a:r>
              <a:rPr dirty="0" sz="1600" spc="-15" b="1">
                <a:solidFill>
                  <a:srgbClr val="1F124D"/>
                </a:solidFill>
                <a:latin typeface="Calibri"/>
                <a:cs typeface="Calibri"/>
              </a:rPr>
              <a:t> </a:t>
            </a:r>
            <a:r>
              <a:rPr dirty="0" sz="1600" spc="-50" b="1">
                <a:solidFill>
                  <a:srgbClr val="1F124D"/>
                </a:solidFill>
                <a:latin typeface="Times New Roman"/>
                <a:cs typeface="Times New Roman"/>
              </a:rPr>
              <a:t>€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1441683" y="6364721"/>
            <a:ext cx="246379" cy="269240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1600" spc="-130" b="1">
                <a:solidFill>
                  <a:srgbClr val="FF5C33"/>
                </a:solidFill>
                <a:latin typeface="Tahoma"/>
                <a:cs typeface="Tahoma"/>
              </a:rPr>
              <a:t>23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5551" y="311912"/>
            <a:ext cx="413639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340"/>
              <a:t>02</a:t>
            </a:r>
            <a:r>
              <a:rPr dirty="0" spc="35"/>
              <a:t> </a:t>
            </a:r>
            <a:r>
              <a:rPr dirty="0"/>
              <a:t>–</a:t>
            </a:r>
            <a:r>
              <a:rPr dirty="0" spc="50"/>
              <a:t> </a:t>
            </a:r>
            <a:r>
              <a:rPr dirty="0" spc="305"/>
              <a:t>Suppliers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38175" y="1661541"/>
            <a:ext cx="1914525" cy="1323975"/>
          </a:xfrm>
          <a:prstGeom prst="rect">
            <a:avLst/>
          </a:prstGeom>
          <a:ln w="28575">
            <a:solidFill>
              <a:srgbClr val="5FC2B9"/>
            </a:solidFill>
          </a:ln>
        </p:spPr>
        <p:txBody>
          <a:bodyPr wrap="square" lIns="0" tIns="28575" rIns="0" bIns="0" rtlCol="0" vert="horz">
            <a:spAutoFit/>
          </a:bodyPr>
          <a:lstStyle/>
          <a:p>
            <a:pPr marL="377825" indent="-286385">
              <a:lnSpc>
                <a:spcPct val="100000"/>
              </a:lnSpc>
              <a:spcBef>
                <a:spcPts val="225"/>
              </a:spcBef>
              <a:buFont typeface="Arial"/>
              <a:buChar char="•"/>
              <a:tabLst>
                <a:tab pos="377825" algn="l"/>
              </a:tabLst>
            </a:pPr>
            <a:r>
              <a:rPr dirty="0" sz="1600">
                <a:solidFill>
                  <a:srgbClr val="1F124D"/>
                </a:solidFill>
                <a:latin typeface="Calibri"/>
                <a:cs typeface="Calibri"/>
              </a:rPr>
              <a:t>Geopolitical</a:t>
            </a:r>
            <a:r>
              <a:rPr dirty="0" sz="1600" spc="-75">
                <a:solidFill>
                  <a:srgbClr val="1F124D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1F124D"/>
                </a:solidFill>
                <a:latin typeface="Calibri"/>
                <a:cs typeface="Calibri"/>
              </a:rPr>
              <a:t>risks</a:t>
            </a:r>
            <a:endParaRPr sz="1600">
              <a:latin typeface="Calibri"/>
              <a:cs typeface="Calibri"/>
            </a:endParaRPr>
          </a:p>
          <a:p>
            <a:pPr marL="377825" indent="-286385">
              <a:lnSpc>
                <a:spcPct val="100000"/>
              </a:lnSpc>
              <a:buFont typeface="Arial"/>
              <a:buChar char="•"/>
              <a:tabLst>
                <a:tab pos="377825" algn="l"/>
              </a:tabLst>
            </a:pPr>
            <a:r>
              <a:rPr dirty="0" sz="1600">
                <a:solidFill>
                  <a:srgbClr val="1F124D"/>
                </a:solidFill>
                <a:latin typeface="Calibri"/>
                <a:cs typeface="Calibri"/>
              </a:rPr>
              <a:t>Quality</a:t>
            </a:r>
            <a:r>
              <a:rPr dirty="0" sz="1600" spc="-40">
                <a:solidFill>
                  <a:srgbClr val="1F124D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1F124D"/>
                </a:solidFill>
                <a:latin typeface="Calibri"/>
                <a:cs typeface="Calibri"/>
              </a:rPr>
              <a:t>standard</a:t>
            </a:r>
            <a:endParaRPr sz="1600">
              <a:latin typeface="Calibri"/>
              <a:cs typeface="Calibri"/>
            </a:endParaRPr>
          </a:p>
          <a:p>
            <a:pPr marL="377825" indent="-286385">
              <a:lnSpc>
                <a:spcPct val="100000"/>
              </a:lnSpc>
              <a:buFont typeface="Arial"/>
              <a:buChar char="•"/>
              <a:tabLst>
                <a:tab pos="377825" algn="l"/>
              </a:tabLst>
            </a:pPr>
            <a:r>
              <a:rPr dirty="0" sz="1600" spc="-10">
                <a:solidFill>
                  <a:srgbClr val="1F124D"/>
                </a:solidFill>
                <a:latin typeface="Calibri"/>
                <a:cs typeface="Calibri"/>
              </a:rPr>
              <a:t>Price</a:t>
            </a:r>
            <a:endParaRPr sz="1600">
              <a:latin typeface="Calibri"/>
              <a:cs typeface="Calibri"/>
            </a:endParaRPr>
          </a:p>
          <a:p>
            <a:pPr marL="377825" indent="-286385">
              <a:lnSpc>
                <a:spcPct val="100000"/>
              </a:lnSpc>
              <a:buFont typeface="Arial"/>
              <a:buChar char="•"/>
              <a:tabLst>
                <a:tab pos="377825" algn="l"/>
              </a:tabLst>
            </a:pPr>
            <a:r>
              <a:rPr dirty="0" sz="1600">
                <a:solidFill>
                  <a:srgbClr val="1F124D"/>
                </a:solidFill>
                <a:latin typeface="Calibri"/>
                <a:cs typeface="Calibri"/>
              </a:rPr>
              <a:t>Product</a:t>
            </a:r>
            <a:r>
              <a:rPr dirty="0" sz="1600" spc="-70">
                <a:solidFill>
                  <a:srgbClr val="1F124D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1F124D"/>
                </a:solidFill>
                <a:latin typeface="Calibri"/>
                <a:cs typeface="Calibri"/>
              </a:rPr>
              <a:t>range</a:t>
            </a:r>
            <a:endParaRPr sz="1600">
              <a:latin typeface="Calibri"/>
              <a:cs typeface="Calibri"/>
            </a:endParaRPr>
          </a:p>
          <a:p>
            <a:pPr marL="377825" indent="-286385">
              <a:lnSpc>
                <a:spcPct val="100000"/>
              </a:lnSpc>
              <a:buFont typeface="Arial"/>
              <a:buChar char="•"/>
              <a:tabLst>
                <a:tab pos="377825" algn="l"/>
              </a:tabLst>
            </a:pPr>
            <a:r>
              <a:rPr dirty="0" sz="1600" spc="-10">
                <a:solidFill>
                  <a:srgbClr val="1F124D"/>
                </a:solidFill>
                <a:latin typeface="Calibri"/>
                <a:cs typeface="Calibri"/>
              </a:rPr>
              <a:t>Sustainability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16991" y="1305559"/>
            <a:ext cx="100139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5FC2B9"/>
                </a:solidFill>
                <a:latin typeface="Calibri"/>
                <a:cs typeface="Calibri"/>
              </a:rPr>
              <a:t>CRITERIA</a:t>
            </a:r>
            <a:r>
              <a:rPr dirty="0" sz="1800" spc="-30" b="1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 spc="-50" b="1">
                <a:solidFill>
                  <a:srgbClr val="5FC2B9"/>
                </a:solidFill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231895" y="1310132"/>
            <a:ext cx="7639684" cy="43224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265" b="1">
                <a:solidFill>
                  <a:srgbClr val="3A546C"/>
                </a:solidFill>
                <a:latin typeface="Calibri"/>
                <a:cs typeface="Calibri"/>
              </a:rPr>
              <a:t>Engine</a:t>
            </a:r>
            <a:r>
              <a:rPr dirty="0" sz="1800" spc="14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3A546C"/>
                </a:solidFill>
                <a:latin typeface="Calibri"/>
                <a:cs typeface="Calibri"/>
              </a:rPr>
              <a:t>&amp;</a:t>
            </a:r>
            <a:r>
              <a:rPr dirty="0" sz="1800" spc="13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800" spc="200" b="1">
                <a:solidFill>
                  <a:srgbClr val="3A546C"/>
                </a:solidFill>
                <a:latin typeface="Calibri"/>
                <a:cs typeface="Calibri"/>
              </a:rPr>
              <a:t>Battery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3A546C"/>
                </a:solidFill>
                <a:latin typeface="Century Gothic"/>
                <a:cs typeface="Century Gothic"/>
              </a:rPr>
              <a:t>LG</a:t>
            </a:r>
            <a:r>
              <a:rPr dirty="0" sz="1800" spc="4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3A546C"/>
                </a:solidFill>
                <a:latin typeface="Century Gothic"/>
                <a:cs typeface="Century Gothic"/>
              </a:rPr>
              <a:t>Chem</a:t>
            </a:r>
            <a:r>
              <a:rPr dirty="0" sz="1800" spc="4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3A546C"/>
                </a:solidFill>
                <a:latin typeface="Century Gothic"/>
                <a:cs typeface="Century Gothic"/>
              </a:rPr>
              <a:t>(Battery),</a:t>
            </a:r>
            <a:r>
              <a:rPr dirty="0" sz="1800" spc="4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3A546C"/>
                </a:solidFill>
                <a:latin typeface="Century Gothic"/>
                <a:cs typeface="Century Gothic"/>
              </a:rPr>
              <a:t>Asian</a:t>
            </a:r>
            <a:r>
              <a:rPr dirty="0" sz="1800" spc="3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-10">
                <a:solidFill>
                  <a:srgbClr val="3A546C"/>
                </a:solidFill>
                <a:latin typeface="Century Gothic"/>
                <a:cs typeface="Century Gothic"/>
              </a:rPr>
              <a:t>cheapest</a:t>
            </a:r>
            <a:r>
              <a:rPr dirty="0" sz="1800" spc="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60">
                <a:solidFill>
                  <a:srgbClr val="3A546C"/>
                </a:solidFill>
                <a:latin typeface="Century Gothic"/>
                <a:cs typeface="Century Gothic"/>
              </a:rPr>
              <a:t>for</a:t>
            </a:r>
            <a:r>
              <a:rPr dirty="0" sz="1800" spc="5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-10">
                <a:solidFill>
                  <a:srgbClr val="3A546C"/>
                </a:solidFill>
                <a:latin typeface="Century Gothic"/>
                <a:cs typeface="Century Gothic"/>
              </a:rPr>
              <a:t>battery</a:t>
            </a:r>
            <a:endParaRPr sz="1800">
              <a:latin typeface="Century Gothic"/>
              <a:cs typeface="Century Gothic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 spc="110">
                <a:solidFill>
                  <a:srgbClr val="3A546C"/>
                </a:solidFill>
                <a:latin typeface="Century Gothic"/>
                <a:cs typeface="Century Gothic"/>
              </a:rPr>
              <a:t>ElringKlinger</a:t>
            </a:r>
            <a:r>
              <a:rPr dirty="0" sz="1800" spc="9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3A546C"/>
                </a:solidFill>
                <a:latin typeface="Century Gothic"/>
                <a:cs typeface="Century Gothic"/>
              </a:rPr>
              <a:t>(Electrical</a:t>
            </a:r>
            <a:r>
              <a:rPr dirty="0" sz="1800" spc="11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-10">
                <a:solidFill>
                  <a:srgbClr val="3A546C"/>
                </a:solidFill>
                <a:latin typeface="Century Gothic"/>
                <a:cs typeface="Century Gothic"/>
              </a:rPr>
              <a:t>engine)</a:t>
            </a:r>
            <a:endParaRPr sz="1800">
              <a:latin typeface="Century Gothic"/>
              <a:cs typeface="Century Gothic"/>
            </a:endParaRPr>
          </a:p>
          <a:p>
            <a:pPr marL="299085" indent="-286385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3A546C"/>
                </a:solidFill>
                <a:latin typeface="Century Gothic"/>
                <a:cs typeface="Century Gothic"/>
              </a:rPr>
              <a:t>Purchase</a:t>
            </a:r>
            <a:r>
              <a:rPr dirty="0" sz="1800" spc="3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3A546C"/>
                </a:solidFill>
                <a:latin typeface="Century Gothic"/>
                <a:cs typeface="Century Gothic"/>
              </a:rPr>
              <a:t>price</a:t>
            </a:r>
            <a:r>
              <a:rPr dirty="0" sz="1800" spc="8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170" b="1">
                <a:solidFill>
                  <a:srgbClr val="3A546C"/>
                </a:solidFill>
                <a:latin typeface="Calibri"/>
                <a:cs typeface="Calibri"/>
              </a:rPr>
              <a:t>~</a:t>
            </a:r>
            <a:r>
              <a:rPr dirty="0" sz="1800" spc="19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800" spc="-210" b="1">
                <a:solidFill>
                  <a:srgbClr val="3A546C"/>
                </a:solidFill>
                <a:latin typeface="Calibri"/>
                <a:cs typeface="Calibri"/>
              </a:rPr>
              <a:t>1</a:t>
            </a:r>
            <a:r>
              <a:rPr dirty="0" sz="1800" spc="18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800" spc="80" b="1">
                <a:solidFill>
                  <a:srgbClr val="3A546C"/>
                </a:solidFill>
                <a:latin typeface="Calibri"/>
                <a:cs typeface="Calibri"/>
              </a:rPr>
              <a:t>412</a:t>
            </a:r>
            <a:r>
              <a:rPr dirty="0" sz="1800" spc="17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800" spc="-50" b="1">
                <a:solidFill>
                  <a:srgbClr val="3A546C"/>
                </a:solidFill>
                <a:latin typeface="Arial"/>
                <a:cs typeface="Arial"/>
              </a:rPr>
              <a:t>€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dirty="0" sz="1800" spc="229" b="1">
                <a:solidFill>
                  <a:srgbClr val="3A546C"/>
                </a:solidFill>
                <a:latin typeface="Calibri"/>
                <a:cs typeface="Calibri"/>
              </a:rPr>
              <a:t>Standard</a:t>
            </a:r>
            <a:r>
              <a:rPr dirty="0" sz="1800" spc="12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800" spc="245" b="1">
                <a:solidFill>
                  <a:srgbClr val="3A546C"/>
                </a:solidFill>
                <a:latin typeface="Calibri"/>
                <a:cs typeface="Calibri"/>
              </a:rPr>
              <a:t>mechanical</a:t>
            </a:r>
            <a:r>
              <a:rPr dirty="0" sz="1800" spc="10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800" spc="250" b="1">
                <a:solidFill>
                  <a:srgbClr val="3A546C"/>
                </a:solidFill>
                <a:latin typeface="Calibri"/>
                <a:cs typeface="Calibri"/>
              </a:rPr>
              <a:t>components</a:t>
            </a:r>
            <a:endParaRPr sz="1800">
              <a:latin typeface="Calibri"/>
              <a:cs typeface="Calibri"/>
            </a:endParaRPr>
          </a:p>
          <a:p>
            <a:pPr marL="299085" marR="1248410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 spc="70">
                <a:solidFill>
                  <a:srgbClr val="3A546C"/>
                </a:solidFill>
                <a:latin typeface="Century Gothic"/>
                <a:cs typeface="Century Gothic"/>
              </a:rPr>
              <a:t>Suspensions,</a:t>
            </a:r>
            <a:r>
              <a:rPr dirty="0" sz="1800" spc="9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60">
                <a:solidFill>
                  <a:srgbClr val="3A546C"/>
                </a:solidFill>
                <a:latin typeface="Century Gothic"/>
                <a:cs typeface="Century Gothic"/>
              </a:rPr>
              <a:t>braking</a:t>
            </a:r>
            <a:r>
              <a:rPr dirty="0" sz="1800" spc="10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3A546C"/>
                </a:solidFill>
                <a:latin typeface="Century Gothic"/>
                <a:cs typeface="Century Gothic"/>
              </a:rPr>
              <a:t>parts,</a:t>
            </a:r>
            <a:r>
              <a:rPr dirty="0" sz="1800" spc="8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65">
                <a:solidFill>
                  <a:srgbClr val="3A546C"/>
                </a:solidFill>
                <a:latin typeface="Century Gothic"/>
                <a:cs typeface="Century Gothic"/>
              </a:rPr>
              <a:t>steering</a:t>
            </a:r>
            <a:r>
              <a:rPr dirty="0" sz="1800" spc="7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3A546C"/>
                </a:solidFill>
                <a:latin typeface="Century Gothic"/>
                <a:cs typeface="Century Gothic"/>
              </a:rPr>
              <a:t>components</a:t>
            </a:r>
            <a:r>
              <a:rPr dirty="0" sz="1800" spc="5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-25">
                <a:solidFill>
                  <a:srgbClr val="3A546C"/>
                </a:solidFill>
                <a:latin typeface="Century Gothic"/>
                <a:cs typeface="Century Gothic"/>
              </a:rPr>
              <a:t>are </a:t>
            </a:r>
            <a:r>
              <a:rPr dirty="0" sz="1800">
                <a:solidFill>
                  <a:srgbClr val="3A546C"/>
                </a:solidFill>
                <a:latin typeface="Century Gothic"/>
                <a:cs typeface="Century Gothic"/>
              </a:rPr>
              <a:t>standardized</a:t>
            </a:r>
            <a:r>
              <a:rPr dirty="0" sz="1800" spc="29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50">
                <a:solidFill>
                  <a:srgbClr val="3A546C"/>
                </a:solidFill>
                <a:latin typeface="Century Gothic"/>
                <a:cs typeface="Century Gothic"/>
              </a:rPr>
              <a:t>parts</a:t>
            </a:r>
            <a:endParaRPr sz="1800">
              <a:latin typeface="Century Gothic"/>
              <a:cs typeface="Century Gothic"/>
            </a:endParaRPr>
          </a:p>
          <a:p>
            <a:pPr marL="299085" marR="842644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 spc="105">
                <a:solidFill>
                  <a:srgbClr val="3A546C"/>
                </a:solidFill>
                <a:latin typeface="Century Gothic"/>
                <a:cs typeface="Century Gothic"/>
              </a:rPr>
              <a:t>Parts</a:t>
            </a:r>
            <a:r>
              <a:rPr dirty="0" sz="1800" spc="-5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3A546C"/>
                </a:solidFill>
                <a:latin typeface="Century Gothic"/>
                <a:cs typeface="Century Gothic"/>
              </a:rPr>
              <a:t>that</a:t>
            </a:r>
            <a:r>
              <a:rPr dirty="0" sz="1800" spc="-5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3A546C"/>
                </a:solidFill>
                <a:latin typeface="Century Gothic"/>
                <a:cs typeface="Century Gothic"/>
              </a:rPr>
              <a:t>are</a:t>
            </a:r>
            <a:r>
              <a:rPr dirty="0" sz="1800" spc="-3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-10">
                <a:solidFill>
                  <a:srgbClr val="3A546C"/>
                </a:solidFill>
                <a:latin typeface="Century Gothic"/>
                <a:cs typeface="Century Gothic"/>
              </a:rPr>
              <a:t>already</a:t>
            </a:r>
            <a:r>
              <a:rPr dirty="0" sz="1800" spc="-2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3A546C"/>
                </a:solidFill>
                <a:latin typeface="Century Gothic"/>
                <a:cs typeface="Century Gothic"/>
              </a:rPr>
              <a:t>produced</a:t>
            </a:r>
            <a:r>
              <a:rPr dirty="0" sz="1800" spc="-2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105">
                <a:solidFill>
                  <a:srgbClr val="3A546C"/>
                </a:solidFill>
                <a:latin typeface="Century Gothic"/>
                <a:cs typeface="Century Gothic"/>
              </a:rPr>
              <a:t>with</a:t>
            </a:r>
            <a:r>
              <a:rPr dirty="0" sz="1800" spc="-3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-180">
                <a:solidFill>
                  <a:srgbClr val="3A546C"/>
                </a:solidFill>
                <a:latin typeface="Century Gothic"/>
                <a:cs typeface="Century Gothic"/>
              </a:rPr>
              <a:t>a</a:t>
            </a:r>
            <a:r>
              <a:rPr dirty="0" sz="1800" spc="-2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3A546C"/>
                </a:solidFill>
                <a:latin typeface="Century Gothic"/>
                <a:cs typeface="Century Gothic"/>
              </a:rPr>
              <a:t>great</a:t>
            </a:r>
            <a:r>
              <a:rPr dirty="0" sz="1800" spc="-3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3A546C"/>
                </a:solidFill>
                <a:latin typeface="Century Gothic"/>
                <a:cs typeface="Century Gothic"/>
              </a:rPr>
              <a:t>economy</a:t>
            </a:r>
            <a:r>
              <a:rPr dirty="0" sz="1800" spc="-3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-25">
                <a:solidFill>
                  <a:srgbClr val="3A546C"/>
                </a:solidFill>
                <a:latin typeface="Century Gothic"/>
                <a:cs typeface="Century Gothic"/>
              </a:rPr>
              <a:t>of </a:t>
            </a:r>
            <a:r>
              <a:rPr dirty="0" sz="1800">
                <a:solidFill>
                  <a:srgbClr val="3A546C"/>
                </a:solidFill>
                <a:latin typeface="Century Gothic"/>
                <a:cs typeface="Century Gothic"/>
              </a:rPr>
              <a:t>scales</a:t>
            </a:r>
            <a:r>
              <a:rPr dirty="0" sz="1800" spc="6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3A546C"/>
                </a:solidFill>
                <a:latin typeface="Century Gothic"/>
                <a:cs typeface="Century Gothic"/>
              </a:rPr>
              <a:t>by</a:t>
            </a:r>
            <a:r>
              <a:rPr dirty="0" sz="1800" spc="5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3A546C"/>
                </a:solidFill>
                <a:latin typeface="Century Gothic"/>
                <a:cs typeface="Century Gothic"/>
              </a:rPr>
              <a:t>European</a:t>
            </a:r>
            <a:r>
              <a:rPr dirty="0" sz="1800" spc="7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80">
                <a:solidFill>
                  <a:srgbClr val="3A546C"/>
                </a:solidFill>
                <a:latin typeface="Century Gothic"/>
                <a:cs typeface="Century Gothic"/>
              </a:rPr>
              <a:t>suppliers</a:t>
            </a:r>
            <a:r>
              <a:rPr dirty="0" sz="1800" spc="8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50">
                <a:solidFill>
                  <a:srgbClr val="3A546C"/>
                </a:solidFill>
                <a:latin typeface="Century Gothic"/>
                <a:cs typeface="Century Gothic"/>
              </a:rPr>
              <a:t>such </a:t>
            </a:r>
            <a:r>
              <a:rPr dirty="0" sz="1800">
                <a:solidFill>
                  <a:srgbClr val="3A546C"/>
                </a:solidFill>
                <a:latin typeface="Century Gothic"/>
                <a:cs typeface="Century Gothic"/>
              </a:rPr>
              <a:t>as</a:t>
            </a:r>
            <a:r>
              <a:rPr dirty="0" sz="1800" spc="6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3A546C"/>
                </a:solidFill>
                <a:latin typeface="Century Gothic"/>
                <a:cs typeface="Century Gothic"/>
              </a:rPr>
              <a:t>Bosch,</a:t>
            </a:r>
            <a:r>
              <a:rPr dirty="0" sz="1800" spc="9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-10">
                <a:solidFill>
                  <a:srgbClr val="3A546C"/>
                </a:solidFill>
                <a:latin typeface="Century Gothic"/>
                <a:cs typeface="Century Gothic"/>
              </a:rPr>
              <a:t>Valeo, </a:t>
            </a:r>
            <a:r>
              <a:rPr dirty="0" sz="1800">
                <a:solidFill>
                  <a:srgbClr val="3A546C"/>
                </a:solidFill>
                <a:latin typeface="Century Gothic"/>
                <a:cs typeface="Century Gothic"/>
              </a:rPr>
              <a:t>Continental</a:t>
            </a:r>
            <a:r>
              <a:rPr dirty="0" sz="1800" spc="6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-10">
                <a:solidFill>
                  <a:srgbClr val="3A546C"/>
                </a:solidFill>
                <a:latin typeface="Century Gothic"/>
                <a:cs typeface="Century Gothic"/>
              </a:rPr>
              <a:t>and</a:t>
            </a:r>
            <a:r>
              <a:rPr dirty="0" sz="1800" spc="9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260">
                <a:solidFill>
                  <a:srgbClr val="3A546C"/>
                </a:solidFill>
                <a:latin typeface="Century Gothic"/>
                <a:cs typeface="Century Gothic"/>
              </a:rPr>
              <a:t>ZF</a:t>
            </a:r>
            <a:endParaRPr sz="18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dirty="0" sz="1800" spc="240" b="1">
                <a:solidFill>
                  <a:srgbClr val="3A546C"/>
                </a:solidFill>
                <a:latin typeface="Calibri"/>
                <a:cs typeface="Calibri"/>
              </a:rPr>
              <a:t>Car</a:t>
            </a:r>
            <a:r>
              <a:rPr dirty="0" sz="1800" spc="10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800" spc="155" b="1">
                <a:solidFill>
                  <a:srgbClr val="3A546C"/>
                </a:solidFill>
                <a:latin typeface="Calibri"/>
                <a:cs typeface="Calibri"/>
              </a:rPr>
              <a:t>interior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3A546C"/>
                </a:solidFill>
                <a:latin typeface="Century Gothic"/>
                <a:cs typeface="Century Gothic"/>
              </a:rPr>
              <a:t>Seats,</a:t>
            </a:r>
            <a:r>
              <a:rPr dirty="0" sz="1800" spc="4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-10">
                <a:solidFill>
                  <a:srgbClr val="3A546C"/>
                </a:solidFill>
                <a:latin typeface="Century Gothic"/>
                <a:cs typeface="Century Gothic"/>
              </a:rPr>
              <a:t>dashboard,</a:t>
            </a:r>
            <a:r>
              <a:rPr dirty="0" sz="1800" spc="3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3A546C"/>
                </a:solidFill>
                <a:latin typeface="Century Gothic"/>
                <a:cs typeface="Century Gothic"/>
              </a:rPr>
              <a:t>floor</a:t>
            </a:r>
            <a:r>
              <a:rPr dirty="0" sz="1800" spc="6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-10">
                <a:solidFill>
                  <a:srgbClr val="3A546C"/>
                </a:solidFill>
                <a:latin typeface="Century Gothic"/>
                <a:cs typeface="Century Gothic"/>
              </a:rPr>
              <a:t>and</a:t>
            </a:r>
            <a:r>
              <a:rPr dirty="0" sz="1800" spc="4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3A546C"/>
                </a:solidFill>
                <a:latin typeface="Century Gothic"/>
                <a:cs typeface="Century Gothic"/>
              </a:rPr>
              <a:t>roof</a:t>
            </a:r>
            <a:r>
              <a:rPr dirty="0" sz="1800" spc="4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-10">
                <a:solidFill>
                  <a:srgbClr val="3A546C"/>
                </a:solidFill>
                <a:latin typeface="Century Gothic"/>
                <a:cs typeface="Century Gothic"/>
              </a:rPr>
              <a:t>need</a:t>
            </a:r>
            <a:r>
              <a:rPr dirty="0" sz="1800" spc="3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-180">
                <a:solidFill>
                  <a:srgbClr val="3A546C"/>
                </a:solidFill>
                <a:latin typeface="Century Gothic"/>
                <a:cs typeface="Century Gothic"/>
              </a:rPr>
              <a:t>a</a:t>
            </a:r>
            <a:r>
              <a:rPr dirty="0" sz="1800" spc="5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60">
                <a:solidFill>
                  <a:srgbClr val="3A546C"/>
                </a:solidFill>
                <a:latin typeface="Century Gothic"/>
                <a:cs typeface="Century Gothic"/>
              </a:rPr>
              <a:t>lot </a:t>
            </a:r>
            <a:r>
              <a:rPr dirty="0" sz="1800">
                <a:solidFill>
                  <a:srgbClr val="3A546C"/>
                </a:solidFill>
                <a:latin typeface="Century Gothic"/>
                <a:cs typeface="Century Gothic"/>
              </a:rPr>
              <a:t>of</a:t>
            </a:r>
            <a:r>
              <a:rPr dirty="0" sz="1800" spc="4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3A546C"/>
                </a:solidFill>
                <a:latin typeface="Century Gothic"/>
                <a:cs typeface="Century Gothic"/>
              </a:rPr>
              <a:t>different</a:t>
            </a:r>
            <a:r>
              <a:rPr dirty="0" sz="1800" spc="5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-10">
                <a:solidFill>
                  <a:srgbClr val="3A546C"/>
                </a:solidFill>
                <a:latin typeface="Century Gothic"/>
                <a:cs typeface="Century Gothic"/>
              </a:rPr>
              <a:t>materials,</a:t>
            </a:r>
            <a:endParaRPr sz="1800">
              <a:latin typeface="Century Gothic"/>
              <a:cs typeface="Century Gothic"/>
            </a:endParaRPr>
          </a:p>
          <a:p>
            <a:pPr marL="299085">
              <a:lnSpc>
                <a:spcPct val="100000"/>
              </a:lnSpc>
            </a:pPr>
            <a:r>
              <a:rPr dirty="0" sz="1800" spc="-10">
                <a:solidFill>
                  <a:srgbClr val="3A546C"/>
                </a:solidFill>
                <a:latin typeface="Century Gothic"/>
                <a:cs typeface="Century Gothic"/>
              </a:rPr>
              <a:t>molds…</a:t>
            </a:r>
            <a:endParaRPr sz="1800">
              <a:latin typeface="Century Gothic"/>
              <a:cs typeface="Century Gothic"/>
            </a:endParaRPr>
          </a:p>
          <a:p>
            <a:pPr marL="299085" marR="5080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3A546C"/>
                </a:solidFill>
                <a:latin typeface="Century Gothic"/>
                <a:cs typeface="Century Gothic"/>
              </a:rPr>
              <a:t>Faurecia/Lear</a:t>
            </a:r>
            <a:r>
              <a:rPr dirty="0" sz="1800" spc="-2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85">
                <a:solidFill>
                  <a:srgbClr val="3A546C"/>
                </a:solidFill>
                <a:latin typeface="Century Gothic"/>
                <a:cs typeface="Century Gothic"/>
              </a:rPr>
              <a:t>interior</a:t>
            </a:r>
            <a:r>
              <a:rPr dirty="0" sz="1800" spc="-3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-45">
                <a:solidFill>
                  <a:srgbClr val="3A546C"/>
                </a:solidFill>
                <a:latin typeface="Century Gothic"/>
                <a:cs typeface="Century Gothic"/>
              </a:rPr>
              <a:t>have </a:t>
            </a:r>
            <a:r>
              <a:rPr dirty="0" sz="1800" spc="-180">
                <a:solidFill>
                  <a:srgbClr val="3A546C"/>
                </a:solidFill>
                <a:latin typeface="Century Gothic"/>
                <a:cs typeface="Century Gothic"/>
              </a:rPr>
              <a:t>a</a:t>
            </a:r>
            <a:r>
              <a:rPr dirty="0" sz="1800" spc="-2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3A546C"/>
                </a:solidFill>
                <a:latin typeface="Century Gothic"/>
                <a:cs typeface="Century Gothic"/>
              </a:rPr>
              <a:t>good</a:t>
            </a:r>
            <a:r>
              <a:rPr dirty="0" sz="1800" spc="-2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75">
                <a:solidFill>
                  <a:srgbClr val="3A546C"/>
                </a:solidFill>
                <a:latin typeface="Century Gothic"/>
                <a:cs typeface="Century Gothic"/>
              </a:rPr>
              <a:t>solution</a:t>
            </a:r>
            <a:r>
              <a:rPr dirty="0" sz="1800" spc="-4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60">
                <a:solidFill>
                  <a:srgbClr val="3A546C"/>
                </a:solidFill>
                <a:latin typeface="Century Gothic"/>
                <a:cs typeface="Century Gothic"/>
              </a:rPr>
              <a:t>for</a:t>
            </a:r>
            <a:r>
              <a:rPr dirty="0" sz="1800" spc="-2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75">
                <a:solidFill>
                  <a:srgbClr val="3A546C"/>
                </a:solidFill>
                <a:latin typeface="Century Gothic"/>
                <a:cs typeface="Century Gothic"/>
              </a:rPr>
              <a:t>our</a:t>
            </a:r>
            <a:r>
              <a:rPr dirty="0" sz="1800" spc="-2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3A546C"/>
                </a:solidFill>
                <a:latin typeface="Century Gothic"/>
                <a:cs typeface="Century Gothic"/>
              </a:rPr>
              <a:t>product,</a:t>
            </a:r>
            <a:r>
              <a:rPr dirty="0" sz="1800" spc="-2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85">
                <a:solidFill>
                  <a:srgbClr val="3A546C"/>
                </a:solidFill>
                <a:latin typeface="Century Gothic"/>
                <a:cs typeface="Century Gothic"/>
              </a:rPr>
              <a:t>with </a:t>
            </a:r>
            <a:r>
              <a:rPr dirty="0" sz="1800" spc="50">
                <a:solidFill>
                  <a:srgbClr val="3A546C"/>
                </a:solidFill>
                <a:latin typeface="Century Gothic"/>
                <a:cs typeface="Century Gothic"/>
              </a:rPr>
              <a:t>low</a:t>
            </a:r>
            <a:r>
              <a:rPr dirty="0" sz="1800" spc="1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3A546C"/>
                </a:solidFill>
                <a:latin typeface="Century Gothic"/>
                <a:cs typeface="Century Gothic"/>
              </a:rPr>
              <a:t>prices</a:t>
            </a:r>
            <a:r>
              <a:rPr dirty="0" sz="1800" spc="3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60">
                <a:solidFill>
                  <a:srgbClr val="3A546C"/>
                </a:solidFill>
                <a:latin typeface="Century Gothic"/>
                <a:cs typeface="Century Gothic"/>
              </a:rPr>
              <a:t>for</a:t>
            </a:r>
            <a:r>
              <a:rPr dirty="0" sz="1800" spc="1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-180">
                <a:solidFill>
                  <a:srgbClr val="3A546C"/>
                </a:solidFill>
                <a:latin typeface="Century Gothic"/>
                <a:cs typeface="Century Gothic"/>
              </a:rPr>
              <a:t>a</a:t>
            </a:r>
            <a:r>
              <a:rPr dirty="0" sz="1800" spc="1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3A546C"/>
                </a:solidFill>
                <a:latin typeface="Century Gothic"/>
                <a:cs typeface="Century Gothic"/>
              </a:rPr>
              <a:t>great</a:t>
            </a:r>
            <a:r>
              <a:rPr dirty="0" sz="1800" spc="1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50">
                <a:solidFill>
                  <a:srgbClr val="3A546C"/>
                </a:solidFill>
                <a:latin typeface="Century Gothic"/>
                <a:cs typeface="Century Gothic"/>
              </a:rPr>
              <a:t>amount</a:t>
            </a:r>
            <a:r>
              <a:rPr dirty="0" sz="1800" spc="-2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3A546C"/>
                </a:solidFill>
                <a:latin typeface="Century Gothic"/>
                <a:cs typeface="Century Gothic"/>
              </a:rPr>
              <a:t>of</a:t>
            </a:r>
            <a:r>
              <a:rPr dirty="0" sz="1800" spc="2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114">
                <a:solidFill>
                  <a:srgbClr val="3A546C"/>
                </a:solidFill>
                <a:latin typeface="Century Gothic"/>
                <a:cs typeface="Century Gothic"/>
              </a:rPr>
              <a:t>units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1257026" y="3947286"/>
            <a:ext cx="845819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150" b="1">
                <a:solidFill>
                  <a:srgbClr val="3A546C"/>
                </a:solidFill>
                <a:latin typeface="Calibri"/>
                <a:cs typeface="Calibri"/>
              </a:rPr>
              <a:t>~</a:t>
            </a:r>
            <a:r>
              <a:rPr dirty="0" sz="1600" spc="4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600" spc="130" b="1">
                <a:solidFill>
                  <a:srgbClr val="3A546C"/>
                </a:solidFill>
                <a:latin typeface="Calibri"/>
                <a:cs typeface="Calibri"/>
              </a:rPr>
              <a:t>3</a:t>
            </a:r>
            <a:r>
              <a:rPr dirty="0" sz="1600" spc="3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3A546C"/>
                </a:solidFill>
                <a:latin typeface="Calibri"/>
                <a:cs typeface="Calibri"/>
              </a:rPr>
              <a:t>118</a:t>
            </a:r>
            <a:r>
              <a:rPr dirty="0" sz="1600" spc="4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600" spc="-50" b="1">
                <a:solidFill>
                  <a:srgbClr val="3A546C"/>
                </a:solidFill>
                <a:latin typeface="Arial"/>
                <a:cs typeface="Arial"/>
              </a:rPr>
              <a:t>€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10915142" y="2487802"/>
            <a:ext cx="291465" cy="3202305"/>
          </a:xfrm>
          <a:custGeom>
            <a:avLst/>
            <a:gdLst/>
            <a:ahLst/>
            <a:cxnLst/>
            <a:rect l="l" t="t" r="r" b="b"/>
            <a:pathLst>
              <a:path w="291465" h="3202304">
                <a:moveTo>
                  <a:pt x="0" y="0"/>
                </a:moveTo>
                <a:lnTo>
                  <a:pt x="56655" y="1914"/>
                </a:lnTo>
                <a:lnTo>
                  <a:pt x="102917" y="7127"/>
                </a:lnTo>
                <a:lnTo>
                  <a:pt x="134106" y="14841"/>
                </a:lnTo>
                <a:lnTo>
                  <a:pt x="145541" y="24257"/>
                </a:lnTo>
                <a:lnTo>
                  <a:pt x="145541" y="1576578"/>
                </a:lnTo>
                <a:lnTo>
                  <a:pt x="156977" y="1586067"/>
                </a:lnTo>
                <a:lnTo>
                  <a:pt x="188166" y="1593818"/>
                </a:lnTo>
                <a:lnTo>
                  <a:pt x="234428" y="1599045"/>
                </a:lnTo>
                <a:lnTo>
                  <a:pt x="291083" y="1600962"/>
                </a:lnTo>
                <a:lnTo>
                  <a:pt x="234428" y="1602859"/>
                </a:lnTo>
                <a:lnTo>
                  <a:pt x="188166" y="1608042"/>
                </a:lnTo>
                <a:lnTo>
                  <a:pt x="156977" y="1615749"/>
                </a:lnTo>
                <a:lnTo>
                  <a:pt x="145541" y="1625219"/>
                </a:lnTo>
                <a:lnTo>
                  <a:pt x="145541" y="3177501"/>
                </a:lnTo>
                <a:lnTo>
                  <a:pt x="134106" y="3186951"/>
                </a:lnTo>
                <a:lnTo>
                  <a:pt x="102917" y="3194665"/>
                </a:lnTo>
                <a:lnTo>
                  <a:pt x="56655" y="3199865"/>
                </a:lnTo>
                <a:lnTo>
                  <a:pt x="0" y="3201771"/>
                </a:lnTo>
              </a:path>
            </a:pathLst>
          </a:custGeom>
          <a:ln w="38100">
            <a:solidFill>
              <a:srgbClr val="5FC2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703884" y="3183763"/>
            <a:ext cx="1731010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5C33"/>
                </a:solidFill>
                <a:latin typeface="Calibri"/>
                <a:cs typeface="Calibri"/>
              </a:rPr>
              <a:t>WHY</a:t>
            </a:r>
            <a:r>
              <a:rPr dirty="0" sz="1800" spc="-25" b="1">
                <a:solidFill>
                  <a:srgbClr val="FF5C33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FF5C33"/>
                </a:solidFill>
                <a:latin typeface="Calibri"/>
                <a:cs typeface="Calibri"/>
              </a:rPr>
              <a:t>SUPPLIERS </a:t>
            </a:r>
            <a:r>
              <a:rPr dirty="0" sz="1800" b="1">
                <a:solidFill>
                  <a:srgbClr val="FF5C33"/>
                </a:solidFill>
                <a:latin typeface="Calibri"/>
                <a:cs typeface="Calibri"/>
              </a:rPr>
              <a:t>WILL</a:t>
            </a:r>
            <a:r>
              <a:rPr dirty="0" sz="1800" spc="-45" b="1">
                <a:solidFill>
                  <a:srgbClr val="FF5C33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5C33"/>
                </a:solidFill>
                <a:latin typeface="Calibri"/>
                <a:cs typeface="Calibri"/>
              </a:rPr>
              <a:t>WORK</a:t>
            </a:r>
            <a:r>
              <a:rPr dirty="0" sz="1800" spc="-20" b="1">
                <a:solidFill>
                  <a:srgbClr val="FF5C33"/>
                </a:solidFill>
                <a:latin typeface="Calibri"/>
                <a:cs typeface="Calibri"/>
              </a:rPr>
              <a:t> WITH </a:t>
            </a:r>
            <a:r>
              <a:rPr dirty="0" sz="1800" spc="-25" b="1">
                <a:solidFill>
                  <a:srgbClr val="FF5C33"/>
                </a:solidFill>
                <a:latin typeface="Calibri"/>
                <a:cs typeface="Calibri"/>
              </a:rPr>
              <a:t>US: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1438635" y="6364721"/>
            <a:ext cx="249554" cy="269240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1600" spc="-125" b="1">
                <a:solidFill>
                  <a:srgbClr val="FF5C33"/>
                </a:solidFill>
                <a:latin typeface="Tahoma"/>
                <a:cs typeface="Tahoma"/>
              </a:rPr>
              <a:t>26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22668" y="4106100"/>
            <a:ext cx="1914525" cy="2062480"/>
          </a:xfrm>
          <a:prstGeom prst="rect">
            <a:avLst/>
          </a:prstGeom>
          <a:ln w="28575">
            <a:solidFill>
              <a:srgbClr val="FF5C33"/>
            </a:solidFill>
          </a:ln>
        </p:spPr>
        <p:txBody>
          <a:bodyPr wrap="square" lIns="0" tIns="33655" rIns="0" bIns="0" rtlCol="0" vert="horz">
            <a:spAutoFit/>
          </a:bodyPr>
          <a:lstStyle/>
          <a:p>
            <a:pPr marL="393065" indent="-286385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393065" algn="l"/>
              </a:tabLst>
            </a:pPr>
            <a:r>
              <a:rPr dirty="0" sz="1600" spc="-10">
                <a:solidFill>
                  <a:srgbClr val="1F124D"/>
                </a:solidFill>
                <a:latin typeface="Calibri"/>
                <a:cs typeface="Calibri"/>
              </a:rPr>
              <a:t>Customer</a:t>
            </a:r>
            <a:endParaRPr sz="1600">
              <a:latin typeface="Calibri"/>
              <a:cs typeface="Calibri"/>
            </a:endParaRPr>
          </a:p>
          <a:p>
            <a:pPr marL="393065">
              <a:lnSpc>
                <a:spcPct val="100000"/>
              </a:lnSpc>
            </a:pPr>
            <a:r>
              <a:rPr dirty="0" sz="1600" spc="-10">
                <a:solidFill>
                  <a:srgbClr val="1F124D"/>
                </a:solidFill>
                <a:latin typeface="Calibri"/>
                <a:cs typeface="Calibri"/>
              </a:rPr>
              <a:t>diversification</a:t>
            </a:r>
            <a:endParaRPr sz="1600">
              <a:latin typeface="Calibri"/>
              <a:cs typeface="Calibri"/>
            </a:endParaRPr>
          </a:p>
          <a:p>
            <a:pPr marL="393065" marR="273050" indent="-287020">
              <a:lnSpc>
                <a:spcPct val="100000"/>
              </a:lnSpc>
              <a:buFont typeface="Arial"/>
              <a:buChar char="•"/>
              <a:tabLst>
                <a:tab pos="393065" algn="l"/>
              </a:tabLst>
            </a:pPr>
            <a:r>
              <a:rPr dirty="0" sz="1600" spc="-10">
                <a:solidFill>
                  <a:srgbClr val="1F124D"/>
                </a:solidFill>
                <a:latin typeface="Calibri"/>
                <a:cs typeface="Calibri"/>
              </a:rPr>
              <a:t>Innovation</a:t>
            </a:r>
            <a:r>
              <a:rPr dirty="0" sz="1600" spc="-25">
                <a:solidFill>
                  <a:srgbClr val="1F124D"/>
                </a:solidFill>
                <a:latin typeface="Calibri"/>
                <a:cs typeface="Calibri"/>
              </a:rPr>
              <a:t> and </a:t>
            </a:r>
            <a:r>
              <a:rPr dirty="0" sz="1600" spc="-10">
                <a:solidFill>
                  <a:srgbClr val="1F124D"/>
                </a:solidFill>
                <a:latin typeface="Calibri"/>
                <a:cs typeface="Calibri"/>
              </a:rPr>
              <a:t>development</a:t>
            </a:r>
            <a:endParaRPr sz="1600">
              <a:latin typeface="Calibri"/>
              <a:cs typeface="Calibri"/>
            </a:endParaRPr>
          </a:p>
          <a:p>
            <a:pPr marL="393065" marR="533400" indent="-287020">
              <a:lnSpc>
                <a:spcPct val="100000"/>
              </a:lnSpc>
              <a:buFont typeface="Arial"/>
              <a:buChar char="•"/>
              <a:tabLst>
                <a:tab pos="393065" algn="l"/>
              </a:tabLst>
            </a:pPr>
            <a:r>
              <a:rPr dirty="0" sz="1600" spc="-10">
                <a:solidFill>
                  <a:srgbClr val="1F124D"/>
                </a:solidFill>
                <a:latin typeface="Calibri"/>
                <a:cs typeface="Calibri"/>
              </a:rPr>
              <a:t>Long-</a:t>
            </a:r>
            <a:r>
              <a:rPr dirty="0" sz="1600" spc="-20">
                <a:solidFill>
                  <a:srgbClr val="1F124D"/>
                </a:solidFill>
                <a:latin typeface="Calibri"/>
                <a:cs typeface="Calibri"/>
              </a:rPr>
              <a:t>term </a:t>
            </a:r>
            <a:r>
              <a:rPr dirty="0" sz="1600" spc="-10">
                <a:solidFill>
                  <a:srgbClr val="1F124D"/>
                </a:solidFill>
                <a:latin typeface="Calibri"/>
                <a:cs typeface="Calibri"/>
              </a:rPr>
              <a:t>relationship</a:t>
            </a:r>
            <a:endParaRPr sz="1600">
              <a:latin typeface="Calibri"/>
              <a:cs typeface="Calibri"/>
            </a:endParaRPr>
          </a:p>
          <a:p>
            <a:pPr marL="393065" marR="311785" indent="-287020">
              <a:lnSpc>
                <a:spcPct val="100000"/>
              </a:lnSpc>
              <a:buFont typeface="Arial"/>
              <a:buChar char="•"/>
              <a:tabLst>
                <a:tab pos="393065" algn="l"/>
              </a:tabLst>
            </a:pPr>
            <a:r>
              <a:rPr dirty="0" sz="1600" spc="-10">
                <a:solidFill>
                  <a:srgbClr val="1F124D"/>
                </a:solidFill>
                <a:latin typeface="Calibri"/>
                <a:cs typeface="Calibri"/>
              </a:rPr>
              <a:t>Economic considerations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3641" y="1076934"/>
            <a:ext cx="8691245" cy="521474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dirty="0" spc="340"/>
              <a:t>02</a:t>
            </a:r>
            <a:r>
              <a:rPr dirty="0" spc="5"/>
              <a:t> </a:t>
            </a:r>
            <a:r>
              <a:rPr dirty="0"/>
              <a:t>-</a:t>
            </a:r>
            <a:r>
              <a:rPr dirty="0" spc="20"/>
              <a:t> </a:t>
            </a:r>
            <a:r>
              <a:rPr dirty="0" spc="335"/>
              <a:t>External</a:t>
            </a:r>
            <a:r>
              <a:rPr dirty="0" spc="5"/>
              <a:t> </a:t>
            </a:r>
            <a:r>
              <a:rPr dirty="0" spc="275"/>
              <a:t>Outbound</a:t>
            </a:r>
            <a:r>
              <a:rPr dirty="0" spc="20"/>
              <a:t> </a:t>
            </a:r>
            <a:r>
              <a:rPr dirty="0" spc="445"/>
              <a:t>Flows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479425" y="836167"/>
            <a:ext cx="11623675" cy="4286250"/>
            <a:chOff x="479425" y="836167"/>
            <a:chExt cx="11623675" cy="4286250"/>
          </a:xfrm>
        </p:grpSpPr>
        <p:sp>
          <p:nvSpPr>
            <p:cNvPr id="5" name="object 5" descr=""/>
            <p:cNvSpPr/>
            <p:nvPr/>
          </p:nvSpPr>
          <p:spPr>
            <a:xfrm>
              <a:off x="10068928" y="4027436"/>
              <a:ext cx="308610" cy="66040"/>
            </a:xfrm>
            <a:custGeom>
              <a:avLst/>
              <a:gdLst/>
              <a:ahLst/>
              <a:cxnLst/>
              <a:rect l="l" t="t" r="r" b="b"/>
              <a:pathLst>
                <a:path w="308609" h="66039">
                  <a:moveTo>
                    <a:pt x="308000" y="44018"/>
                  </a:moveTo>
                  <a:lnTo>
                    <a:pt x="0" y="44018"/>
                  </a:lnTo>
                  <a:lnTo>
                    <a:pt x="0" y="66027"/>
                  </a:lnTo>
                  <a:lnTo>
                    <a:pt x="308000" y="66027"/>
                  </a:lnTo>
                  <a:lnTo>
                    <a:pt x="308000" y="44018"/>
                  </a:lnTo>
                  <a:close/>
                </a:path>
                <a:path w="308609" h="66039">
                  <a:moveTo>
                    <a:pt x="308000" y="0"/>
                  </a:moveTo>
                  <a:lnTo>
                    <a:pt x="0" y="0"/>
                  </a:lnTo>
                  <a:lnTo>
                    <a:pt x="0" y="22009"/>
                  </a:lnTo>
                  <a:lnTo>
                    <a:pt x="308000" y="22009"/>
                  </a:lnTo>
                  <a:lnTo>
                    <a:pt x="308000" y="0"/>
                  </a:lnTo>
                  <a:close/>
                </a:path>
              </a:pathLst>
            </a:custGeom>
            <a:solidFill>
              <a:srgbClr val="1F124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68935" y="4137486"/>
              <a:ext cx="236502" cy="143079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6358369" y="3212426"/>
              <a:ext cx="4074160" cy="1068705"/>
            </a:xfrm>
            <a:custGeom>
              <a:avLst/>
              <a:gdLst/>
              <a:ahLst/>
              <a:cxnLst/>
              <a:rect l="l" t="t" r="r" b="b"/>
              <a:pathLst>
                <a:path w="4074159" h="1068704">
                  <a:moveTo>
                    <a:pt x="364744" y="210121"/>
                  </a:moveTo>
                  <a:lnTo>
                    <a:pt x="55270" y="210121"/>
                  </a:lnTo>
                  <a:lnTo>
                    <a:pt x="55270" y="221183"/>
                  </a:lnTo>
                  <a:lnTo>
                    <a:pt x="364744" y="221183"/>
                  </a:lnTo>
                  <a:lnTo>
                    <a:pt x="364744" y="210121"/>
                  </a:lnTo>
                  <a:close/>
                </a:path>
                <a:path w="4074159" h="1068704">
                  <a:moveTo>
                    <a:pt x="364744" y="182473"/>
                  </a:moveTo>
                  <a:lnTo>
                    <a:pt x="55270" y="182473"/>
                  </a:lnTo>
                  <a:lnTo>
                    <a:pt x="55270" y="193535"/>
                  </a:lnTo>
                  <a:lnTo>
                    <a:pt x="364744" y="193535"/>
                  </a:lnTo>
                  <a:lnTo>
                    <a:pt x="364744" y="182473"/>
                  </a:lnTo>
                  <a:close/>
                </a:path>
                <a:path w="4074159" h="1068704">
                  <a:moveTo>
                    <a:pt x="364744" y="154825"/>
                  </a:moveTo>
                  <a:lnTo>
                    <a:pt x="55270" y="154825"/>
                  </a:lnTo>
                  <a:lnTo>
                    <a:pt x="55270" y="165887"/>
                  </a:lnTo>
                  <a:lnTo>
                    <a:pt x="364744" y="165887"/>
                  </a:lnTo>
                  <a:lnTo>
                    <a:pt x="364744" y="154825"/>
                  </a:lnTo>
                  <a:close/>
                </a:path>
                <a:path w="4074159" h="1068704">
                  <a:moveTo>
                    <a:pt x="420014" y="86258"/>
                  </a:moveTo>
                  <a:lnTo>
                    <a:pt x="408952" y="81724"/>
                  </a:lnTo>
                  <a:lnTo>
                    <a:pt x="408952" y="93662"/>
                  </a:lnTo>
                  <a:lnTo>
                    <a:pt x="408952" y="403783"/>
                  </a:lnTo>
                  <a:lnTo>
                    <a:pt x="392379" y="403783"/>
                  </a:lnTo>
                  <a:lnTo>
                    <a:pt x="392379" y="138290"/>
                  </a:lnTo>
                  <a:lnTo>
                    <a:pt x="392379" y="127241"/>
                  </a:lnTo>
                  <a:lnTo>
                    <a:pt x="27635" y="127241"/>
                  </a:lnTo>
                  <a:lnTo>
                    <a:pt x="27635" y="403783"/>
                  </a:lnTo>
                  <a:lnTo>
                    <a:pt x="11061" y="403783"/>
                  </a:lnTo>
                  <a:lnTo>
                    <a:pt x="11061" y="93662"/>
                  </a:lnTo>
                  <a:lnTo>
                    <a:pt x="210007" y="11976"/>
                  </a:lnTo>
                  <a:lnTo>
                    <a:pt x="408952" y="93662"/>
                  </a:lnTo>
                  <a:lnTo>
                    <a:pt x="408952" y="81724"/>
                  </a:lnTo>
                  <a:lnTo>
                    <a:pt x="239153" y="11976"/>
                  </a:lnTo>
                  <a:lnTo>
                    <a:pt x="210007" y="0"/>
                  </a:lnTo>
                  <a:lnTo>
                    <a:pt x="0" y="86258"/>
                  </a:lnTo>
                  <a:lnTo>
                    <a:pt x="0" y="414845"/>
                  </a:lnTo>
                  <a:lnTo>
                    <a:pt x="38684" y="414845"/>
                  </a:lnTo>
                  <a:lnTo>
                    <a:pt x="38684" y="403783"/>
                  </a:lnTo>
                  <a:lnTo>
                    <a:pt x="38684" y="138290"/>
                  </a:lnTo>
                  <a:lnTo>
                    <a:pt x="381330" y="138290"/>
                  </a:lnTo>
                  <a:lnTo>
                    <a:pt x="381330" y="414845"/>
                  </a:lnTo>
                  <a:lnTo>
                    <a:pt x="420014" y="414845"/>
                  </a:lnTo>
                  <a:lnTo>
                    <a:pt x="420014" y="403783"/>
                  </a:lnTo>
                  <a:lnTo>
                    <a:pt x="420014" y="86258"/>
                  </a:lnTo>
                  <a:close/>
                </a:path>
                <a:path w="4074159" h="1068704">
                  <a:moveTo>
                    <a:pt x="3611359" y="820508"/>
                  </a:moveTo>
                  <a:lnTo>
                    <a:pt x="3567366" y="843343"/>
                  </a:lnTo>
                  <a:lnTo>
                    <a:pt x="3567366" y="958088"/>
                  </a:lnTo>
                  <a:lnTo>
                    <a:pt x="3567366" y="1007618"/>
                  </a:lnTo>
                  <a:lnTo>
                    <a:pt x="3501364" y="1007618"/>
                  </a:lnTo>
                  <a:lnTo>
                    <a:pt x="3501364" y="958088"/>
                  </a:lnTo>
                  <a:lnTo>
                    <a:pt x="3567366" y="958088"/>
                  </a:lnTo>
                  <a:lnTo>
                    <a:pt x="3567366" y="843343"/>
                  </a:lnTo>
                  <a:lnTo>
                    <a:pt x="3484435" y="886358"/>
                  </a:lnTo>
                  <a:lnTo>
                    <a:pt x="3484435" y="1007618"/>
                  </a:lnTo>
                  <a:lnTo>
                    <a:pt x="3281362" y="1007605"/>
                  </a:lnTo>
                  <a:lnTo>
                    <a:pt x="3281362" y="958088"/>
                  </a:lnTo>
                  <a:lnTo>
                    <a:pt x="3347364" y="958088"/>
                  </a:lnTo>
                  <a:lnTo>
                    <a:pt x="3347364" y="1007605"/>
                  </a:lnTo>
                  <a:lnTo>
                    <a:pt x="3391357" y="1007605"/>
                  </a:lnTo>
                  <a:lnTo>
                    <a:pt x="3391357" y="958088"/>
                  </a:lnTo>
                  <a:lnTo>
                    <a:pt x="3457359" y="958088"/>
                  </a:lnTo>
                  <a:lnTo>
                    <a:pt x="3457359" y="1007605"/>
                  </a:lnTo>
                  <a:lnTo>
                    <a:pt x="3484435" y="1007618"/>
                  </a:lnTo>
                  <a:lnTo>
                    <a:pt x="3484435" y="886358"/>
                  </a:lnTo>
                  <a:lnTo>
                    <a:pt x="3462858" y="897547"/>
                  </a:lnTo>
                  <a:lnTo>
                    <a:pt x="3462858" y="820508"/>
                  </a:lnTo>
                  <a:lnTo>
                    <a:pt x="3314357" y="897547"/>
                  </a:lnTo>
                  <a:lnTo>
                    <a:pt x="3297859" y="671918"/>
                  </a:lnTo>
                  <a:lnTo>
                    <a:pt x="3253854" y="671918"/>
                  </a:lnTo>
                  <a:lnTo>
                    <a:pt x="3237357" y="897547"/>
                  </a:lnTo>
                  <a:lnTo>
                    <a:pt x="3237357" y="1046137"/>
                  </a:lnTo>
                  <a:lnTo>
                    <a:pt x="3611359" y="1046137"/>
                  </a:lnTo>
                  <a:lnTo>
                    <a:pt x="3611359" y="1007618"/>
                  </a:lnTo>
                  <a:lnTo>
                    <a:pt x="3611359" y="958088"/>
                  </a:lnTo>
                  <a:lnTo>
                    <a:pt x="3611359" y="897547"/>
                  </a:lnTo>
                  <a:lnTo>
                    <a:pt x="3611359" y="820508"/>
                  </a:lnTo>
                  <a:close/>
                </a:path>
                <a:path w="4074159" h="1068704">
                  <a:moveTo>
                    <a:pt x="4073563" y="741210"/>
                  </a:moveTo>
                  <a:lnTo>
                    <a:pt x="3864559" y="655408"/>
                  </a:lnTo>
                  <a:lnTo>
                    <a:pt x="3655555" y="741210"/>
                  </a:lnTo>
                  <a:lnTo>
                    <a:pt x="3655555" y="1068146"/>
                  </a:lnTo>
                  <a:lnTo>
                    <a:pt x="3688562" y="1068146"/>
                  </a:lnTo>
                  <a:lnTo>
                    <a:pt x="3688562" y="792988"/>
                  </a:lnTo>
                  <a:lnTo>
                    <a:pt x="4040568" y="792988"/>
                  </a:lnTo>
                  <a:lnTo>
                    <a:pt x="4040568" y="1068146"/>
                  </a:lnTo>
                  <a:lnTo>
                    <a:pt x="4073563" y="1068146"/>
                  </a:lnTo>
                  <a:lnTo>
                    <a:pt x="4073563" y="741210"/>
                  </a:lnTo>
                  <a:close/>
                </a:path>
              </a:pathLst>
            </a:custGeom>
            <a:solidFill>
              <a:srgbClr val="1F124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96539" y="3472307"/>
              <a:ext cx="226583" cy="1548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2550274" y="4706962"/>
              <a:ext cx="420370" cy="415290"/>
            </a:xfrm>
            <a:custGeom>
              <a:avLst/>
              <a:gdLst/>
              <a:ahLst/>
              <a:cxnLst/>
              <a:rect l="l" t="t" r="r" b="b"/>
              <a:pathLst>
                <a:path w="420369" h="415289">
                  <a:moveTo>
                    <a:pt x="364744" y="210121"/>
                  </a:moveTo>
                  <a:lnTo>
                    <a:pt x="55270" y="210121"/>
                  </a:lnTo>
                  <a:lnTo>
                    <a:pt x="55270" y="221183"/>
                  </a:lnTo>
                  <a:lnTo>
                    <a:pt x="364744" y="221183"/>
                  </a:lnTo>
                  <a:lnTo>
                    <a:pt x="364744" y="210121"/>
                  </a:lnTo>
                  <a:close/>
                </a:path>
                <a:path w="420369" h="415289">
                  <a:moveTo>
                    <a:pt x="364744" y="182473"/>
                  </a:moveTo>
                  <a:lnTo>
                    <a:pt x="55270" y="182473"/>
                  </a:lnTo>
                  <a:lnTo>
                    <a:pt x="55270" y="193535"/>
                  </a:lnTo>
                  <a:lnTo>
                    <a:pt x="364744" y="193535"/>
                  </a:lnTo>
                  <a:lnTo>
                    <a:pt x="364744" y="182473"/>
                  </a:lnTo>
                  <a:close/>
                </a:path>
                <a:path w="420369" h="415289">
                  <a:moveTo>
                    <a:pt x="364744" y="154825"/>
                  </a:moveTo>
                  <a:lnTo>
                    <a:pt x="55270" y="154825"/>
                  </a:lnTo>
                  <a:lnTo>
                    <a:pt x="55270" y="165887"/>
                  </a:lnTo>
                  <a:lnTo>
                    <a:pt x="364744" y="165887"/>
                  </a:lnTo>
                  <a:lnTo>
                    <a:pt x="364744" y="154825"/>
                  </a:lnTo>
                  <a:close/>
                </a:path>
                <a:path w="420369" h="415289">
                  <a:moveTo>
                    <a:pt x="420014" y="86258"/>
                  </a:moveTo>
                  <a:lnTo>
                    <a:pt x="408952" y="81724"/>
                  </a:lnTo>
                  <a:lnTo>
                    <a:pt x="408952" y="93662"/>
                  </a:lnTo>
                  <a:lnTo>
                    <a:pt x="408952" y="403783"/>
                  </a:lnTo>
                  <a:lnTo>
                    <a:pt x="392379" y="403783"/>
                  </a:lnTo>
                  <a:lnTo>
                    <a:pt x="392379" y="138290"/>
                  </a:lnTo>
                  <a:lnTo>
                    <a:pt x="392379" y="127241"/>
                  </a:lnTo>
                  <a:lnTo>
                    <a:pt x="27635" y="127241"/>
                  </a:lnTo>
                  <a:lnTo>
                    <a:pt x="27635" y="403783"/>
                  </a:lnTo>
                  <a:lnTo>
                    <a:pt x="11061" y="403783"/>
                  </a:lnTo>
                  <a:lnTo>
                    <a:pt x="11061" y="93662"/>
                  </a:lnTo>
                  <a:lnTo>
                    <a:pt x="210007" y="11976"/>
                  </a:lnTo>
                  <a:lnTo>
                    <a:pt x="408952" y="93662"/>
                  </a:lnTo>
                  <a:lnTo>
                    <a:pt x="408952" y="81724"/>
                  </a:lnTo>
                  <a:lnTo>
                    <a:pt x="239153" y="11976"/>
                  </a:lnTo>
                  <a:lnTo>
                    <a:pt x="210007" y="0"/>
                  </a:lnTo>
                  <a:lnTo>
                    <a:pt x="0" y="86258"/>
                  </a:lnTo>
                  <a:lnTo>
                    <a:pt x="0" y="414845"/>
                  </a:lnTo>
                  <a:lnTo>
                    <a:pt x="38684" y="414845"/>
                  </a:lnTo>
                  <a:lnTo>
                    <a:pt x="38684" y="403783"/>
                  </a:lnTo>
                  <a:lnTo>
                    <a:pt x="38684" y="138290"/>
                  </a:lnTo>
                  <a:lnTo>
                    <a:pt x="381330" y="138290"/>
                  </a:lnTo>
                  <a:lnTo>
                    <a:pt x="381330" y="414845"/>
                  </a:lnTo>
                  <a:lnTo>
                    <a:pt x="420014" y="414845"/>
                  </a:lnTo>
                  <a:lnTo>
                    <a:pt x="420014" y="403783"/>
                  </a:lnTo>
                  <a:lnTo>
                    <a:pt x="420014" y="86258"/>
                  </a:lnTo>
                  <a:close/>
                </a:path>
              </a:pathLst>
            </a:custGeom>
            <a:solidFill>
              <a:srgbClr val="1F124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88444" y="4966843"/>
              <a:ext cx="226583" cy="154824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4612754" y="2808947"/>
              <a:ext cx="420370" cy="415290"/>
            </a:xfrm>
            <a:custGeom>
              <a:avLst/>
              <a:gdLst/>
              <a:ahLst/>
              <a:cxnLst/>
              <a:rect l="l" t="t" r="r" b="b"/>
              <a:pathLst>
                <a:path w="420370" h="415289">
                  <a:moveTo>
                    <a:pt x="364744" y="210121"/>
                  </a:moveTo>
                  <a:lnTo>
                    <a:pt x="55270" y="210121"/>
                  </a:lnTo>
                  <a:lnTo>
                    <a:pt x="55270" y="221183"/>
                  </a:lnTo>
                  <a:lnTo>
                    <a:pt x="364744" y="221183"/>
                  </a:lnTo>
                  <a:lnTo>
                    <a:pt x="364744" y="210121"/>
                  </a:lnTo>
                  <a:close/>
                </a:path>
                <a:path w="420370" h="415289">
                  <a:moveTo>
                    <a:pt x="364744" y="182473"/>
                  </a:moveTo>
                  <a:lnTo>
                    <a:pt x="55270" y="182473"/>
                  </a:lnTo>
                  <a:lnTo>
                    <a:pt x="55270" y="193535"/>
                  </a:lnTo>
                  <a:lnTo>
                    <a:pt x="364744" y="193535"/>
                  </a:lnTo>
                  <a:lnTo>
                    <a:pt x="364744" y="182473"/>
                  </a:lnTo>
                  <a:close/>
                </a:path>
                <a:path w="420370" h="415289">
                  <a:moveTo>
                    <a:pt x="364744" y="154825"/>
                  </a:moveTo>
                  <a:lnTo>
                    <a:pt x="55270" y="154825"/>
                  </a:lnTo>
                  <a:lnTo>
                    <a:pt x="55270" y="165887"/>
                  </a:lnTo>
                  <a:lnTo>
                    <a:pt x="364744" y="165887"/>
                  </a:lnTo>
                  <a:lnTo>
                    <a:pt x="364744" y="154825"/>
                  </a:lnTo>
                  <a:close/>
                </a:path>
                <a:path w="420370" h="415289">
                  <a:moveTo>
                    <a:pt x="420014" y="86258"/>
                  </a:moveTo>
                  <a:lnTo>
                    <a:pt x="408952" y="81724"/>
                  </a:lnTo>
                  <a:lnTo>
                    <a:pt x="408952" y="93662"/>
                  </a:lnTo>
                  <a:lnTo>
                    <a:pt x="408952" y="403783"/>
                  </a:lnTo>
                  <a:lnTo>
                    <a:pt x="392379" y="403783"/>
                  </a:lnTo>
                  <a:lnTo>
                    <a:pt x="392379" y="138290"/>
                  </a:lnTo>
                  <a:lnTo>
                    <a:pt x="392379" y="127241"/>
                  </a:lnTo>
                  <a:lnTo>
                    <a:pt x="27635" y="127241"/>
                  </a:lnTo>
                  <a:lnTo>
                    <a:pt x="27635" y="403783"/>
                  </a:lnTo>
                  <a:lnTo>
                    <a:pt x="11061" y="403783"/>
                  </a:lnTo>
                  <a:lnTo>
                    <a:pt x="11061" y="93662"/>
                  </a:lnTo>
                  <a:lnTo>
                    <a:pt x="210007" y="11976"/>
                  </a:lnTo>
                  <a:lnTo>
                    <a:pt x="408952" y="93662"/>
                  </a:lnTo>
                  <a:lnTo>
                    <a:pt x="408952" y="81724"/>
                  </a:lnTo>
                  <a:lnTo>
                    <a:pt x="239153" y="11976"/>
                  </a:lnTo>
                  <a:lnTo>
                    <a:pt x="210007" y="0"/>
                  </a:lnTo>
                  <a:lnTo>
                    <a:pt x="0" y="86258"/>
                  </a:lnTo>
                  <a:lnTo>
                    <a:pt x="0" y="414845"/>
                  </a:lnTo>
                  <a:lnTo>
                    <a:pt x="38684" y="414845"/>
                  </a:lnTo>
                  <a:lnTo>
                    <a:pt x="38684" y="403783"/>
                  </a:lnTo>
                  <a:lnTo>
                    <a:pt x="38684" y="138290"/>
                  </a:lnTo>
                  <a:lnTo>
                    <a:pt x="381330" y="138290"/>
                  </a:lnTo>
                  <a:lnTo>
                    <a:pt x="381330" y="414845"/>
                  </a:lnTo>
                  <a:lnTo>
                    <a:pt x="420014" y="414845"/>
                  </a:lnTo>
                  <a:lnTo>
                    <a:pt x="420014" y="403783"/>
                  </a:lnTo>
                  <a:lnTo>
                    <a:pt x="420014" y="86258"/>
                  </a:lnTo>
                  <a:close/>
                </a:path>
              </a:pathLst>
            </a:custGeom>
            <a:solidFill>
              <a:srgbClr val="1F124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0923" y="3068828"/>
              <a:ext cx="226583" cy="154824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86798" y="836167"/>
              <a:ext cx="2915920" cy="1594103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485775" y="1024635"/>
              <a:ext cx="4185920" cy="1309370"/>
            </a:xfrm>
            <a:custGeom>
              <a:avLst/>
              <a:gdLst/>
              <a:ahLst/>
              <a:cxnLst/>
              <a:rect l="l" t="t" r="r" b="b"/>
              <a:pathLst>
                <a:path w="4185920" h="1309370">
                  <a:moveTo>
                    <a:pt x="4185920" y="0"/>
                  </a:moveTo>
                  <a:lnTo>
                    <a:pt x="0" y="0"/>
                  </a:lnTo>
                  <a:lnTo>
                    <a:pt x="0" y="1309115"/>
                  </a:lnTo>
                  <a:lnTo>
                    <a:pt x="4185920" y="1309115"/>
                  </a:lnTo>
                  <a:lnTo>
                    <a:pt x="41859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85775" y="1024635"/>
              <a:ext cx="4185920" cy="1309370"/>
            </a:xfrm>
            <a:custGeom>
              <a:avLst/>
              <a:gdLst/>
              <a:ahLst/>
              <a:cxnLst/>
              <a:rect l="l" t="t" r="r" b="b"/>
              <a:pathLst>
                <a:path w="4185920" h="1309370">
                  <a:moveTo>
                    <a:pt x="0" y="1309115"/>
                  </a:moveTo>
                  <a:lnTo>
                    <a:pt x="4185920" y="1309115"/>
                  </a:lnTo>
                  <a:lnTo>
                    <a:pt x="4185920" y="0"/>
                  </a:lnTo>
                  <a:lnTo>
                    <a:pt x="0" y="0"/>
                  </a:lnTo>
                  <a:lnTo>
                    <a:pt x="0" y="1309115"/>
                  </a:lnTo>
                  <a:close/>
                </a:path>
              </a:pathLst>
            </a:custGeom>
            <a:ln w="12700">
              <a:solidFill>
                <a:srgbClr val="5FC2B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1193901" y="1189735"/>
            <a:ext cx="5594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1F124D"/>
                </a:solidFill>
                <a:latin typeface="Calibri"/>
                <a:cs typeface="Calibri"/>
              </a:rPr>
              <a:t>Route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193901" y="1738376"/>
            <a:ext cx="6972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1F124D"/>
                </a:solidFill>
                <a:latin typeface="Calibri"/>
                <a:cs typeface="Calibri"/>
              </a:rPr>
              <a:t>Factory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588644" y="1088694"/>
            <a:ext cx="10656570" cy="5339080"/>
            <a:chOff x="588644" y="1088694"/>
            <a:chExt cx="10656570" cy="5339080"/>
          </a:xfrm>
        </p:grpSpPr>
        <p:sp>
          <p:nvSpPr>
            <p:cNvPr id="19" name="object 19" descr=""/>
            <p:cNvSpPr/>
            <p:nvPr/>
          </p:nvSpPr>
          <p:spPr>
            <a:xfrm>
              <a:off x="607694" y="1332611"/>
              <a:ext cx="406400" cy="0"/>
            </a:xfrm>
            <a:custGeom>
              <a:avLst/>
              <a:gdLst/>
              <a:ahLst/>
              <a:cxnLst/>
              <a:rect l="l" t="t" r="r" b="b"/>
              <a:pathLst>
                <a:path w="406400" h="0">
                  <a:moveTo>
                    <a:pt x="0" y="0"/>
                  </a:moveTo>
                  <a:lnTo>
                    <a:pt x="406399" y="0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49058" y="1248295"/>
              <a:ext cx="1896110" cy="840105"/>
            </a:xfrm>
            <a:custGeom>
              <a:avLst/>
              <a:gdLst/>
              <a:ahLst/>
              <a:cxnLst/>
              <a:rect l="l" t="t" r="r" b="b"/>
              <a:pathLst>
                <a:path w="1896110" h="840105">
                  <a:moveTo>
                    <a:pt x="374002" y="614464"/>
                  </a:moveTo>
                  <a:lnTo>
                    <a:pt x="330009" y="637298"/>
                  </a:lnTo>
                  <a:lnTo>
                    <a:pt x="330009" y="752043"/>
                  </a:lnTo>
                  <a:lnTo>
                    <a:pt x="330009" y="801573"/>
                  </a:lnTo>
                  <a:lnTo>
                    <a:pt x="264007" y="801573"/>
                  </a:lnTo>
                  <a:lnTo>
                    <a:pt x="264007" y="752043"/>
                  </a:lnTo>
                  <a:lnTo>
                    <a:pt x="330009" y="752043"/>
                  </a:lnTo>
                  <a:lnTo>
                    <a:pt x="330009" y="637298"/>
                  </a:lnTo>
                  <a:lnTo>
                    <a:pt x="225501" y="691502"/>
                  </a:lnTo>
                  <a:lnTo>
                    <a:pt x="225501" y="614464"/>
                  </a:lnTo>
                  <a:lnTo>
                    <a:pt x="220002" y="617321"/>
                  </a:lnTo>
                  <a:lnTo>
                    <a:pt x="220002" y="752043"/>
                  </a:lnTo>
                  <a:lnTo>
                    <a:pt x="220002" y="801573"/>
                  </a:lnTo>
                  <a:lnTo>
                    <a:pt x="154000" y="801573"/>
                  </a:lnTo>
                  <a:lnTo>
                    <a:pt x="154000" y="752043"/>
                  </a:lnTo>
                  <a:lnTo>
                    <a:pt x="220002" y="752043"/>
                  </a:lnTo>
                  <a:lnTo>
                    <a:pt x="220002" y="617321"/>
                  </a:lnTo>
                  <a:lnTo>
                    <a:pt x="110007" y="674382"/>
                  </a:lnTo>
                  <a:lnTo>
                    <a:pt x="110007" y="752043"/>
                  </a:lnTo>
                  <a:lnTo>
                    <a:pt x="110007" y="801573"/>
                  </a:lnTo>
                  <a:lnTo>
                    <a:pt x="44005" y="801560"/>
                  </a:lnTo>
                  <a:lnTo>
                    <a:pt x="44005" y="752043"/>
                  </a:lnTo>
                  <a:lnTo>
                    <a:pt x="110007" y="752043"/>
                  </a:lnTo>
                  <a:lnTo>
                    <a:pt x="110007" y="674382"/>
                  </a:lnTo>
                  <a:lnTo>
                    <a:pt x="77000" y="691502"/>
                  </a:lnTo>
                  <a:lnTo>
                    <a:pt x="60502" y="465874"/>
                  </a:lnTo>
                  <a:lnTo>
                    <a:pt x="16510" y="465874"/>
                  </a:lnTo>
                  <a:lnTo>
                    <a:pt x="0" y="691502"/>
                  </a:lnTo>
                  <a:lnTo>
                    <a:pt x="0" y="840092"/>
                  </a:lnTo>
                  <a:lnTo>
                    <a:pt x="374002" y="840092"/>
                  </a:lnTo>
                  <a:lnTo>
                    <a:pt x="374002" y="801573"/>
                  </a:lnTo>
                  <a:lnTo>
                    <a:pt x="374002" y="752043"/>
                  </a:lnTo>
                  <a:lnTo>
                    <a:pt x="374002" y="691502"/>
                  </a:lnTo>
                  <a:lnTo>
                    <a:pt x="374002" y="614464"/>
                  </a:lnTo>
                  <a:close/>
                </a:path>
                <a:path w="1896110" h="840105">
                  <a:moveTo>
                    <a:pt x="1895906" y="44018"/>
                  </a:moveTo>
                  <a:lnTo>
                    <a:pt x="1587906" y="44018"/>
                  </a:lnTo>
                  <a:lnTo>
                    <a:pt x="1587906" y="66027"/>
                  </a:lnTo>
                  <a:lnTo>
                    <a:pt x="1895906" y="66027"/>
                  </a:lnTo>
                  <a:lnTo>
                    <a:pt x="1895906" y="44018"/>
                  </a:lnTo>
                  <a:close/>
                </a:path>
                <a:path w="1896110" h="840105">
                  <a:moveTo>
                    <a:pt x="1895906" y="0"/>
                  </a:moveTo>
                  <a:lnTo>
                    <a:pt x="1587906" y="0"/>
                  </a:lnTo>
                  <a:lnTo>
                    <a:pt x="1587906" y="22009"/>
                  </a:lnTo>
                  <a:lnTo>
                    <a:pt x="1895906" y="22009"/>
                  </a:lnTo>
                  <a:lnTo>
                    <a:pt x="1895906" y="0"/>
                  </a:lnTo>
                  <a:close/>
                </a:path>
              </a:pathLst>
            </a:custGeom>
            <a:solidFill>
              <a:srgbClr val="1F124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36972" y="1358345"/>
              <a:ext cx="236502" cy="143080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2181961" y="1088694"/>
              <a:ext cx="422275" cy="1068705"/>
            </a:xfrm>
            <a:custGeom>
              <a:avLst/>
              <a:gdLst/>
              <a:ahLst/>
              <a:cxnLst/>
              <a:rect l="l" t="t" r="r" b="b"/>
              <a:pathLst>
                <a:path w="422275" h="1068705">
                  <a:moveTo>
                    <a:pt x="366788" y="863828"/>
                  </a:moveTo>
                  <a:lnTo>
                    <a:pt x="57315" y="863828"/>
                  </a:lnTo>
                  <a:lnTo>
                    <a:pt x="57315" y="874890"/>
                  </a:lnTo>
                  <a:lnTo>
                    <a:pt x="366788" y="874890"/>
                  </a:lnTo>
                  <a:lnTo>
                    <a:pt x="366788" y="863828"/>
                  </a:lnTo>
                  <a:close/>
                </a:path>
                <a:path w="422275" h="1068705">
                  <a:moveTo>
                    <a:pt x="366788" y="836180"/>
                  </a:moveTo>
                  <a:lnTo>
                    <a:pt x="57315" y="836180"/>
                  </a:lnTo>
                  <a:lnTo>
                    <a:pt x="57315" y="847242"/>
                  </a:lnTo>
                  <a:lnTo>
                    <a:pt x="366788" y="847242"/>
                  </a:lnTo>
                  <a:lnTo>
                    <a:pt x="366788" y="836180"/>
                  </a:lnTo>
                  <a:close/>
                </a:path>
                <a:path w="422275" h="1068705">
                  <a:moveTo>
                    <a:pt x="366788" y="808532"/>
                  </a:moveTo>
                  <a:lnTo>
                    <a:pt x="57315" y="808532"/>
                  </a:lnTo>
                  <a:lnTo>
                    <a:pt x="57315" y="819594"/>
                  </a:lnTo>
                  <a:lnTo>
                    <a:pt x="366788" y="819594"/>
                  </a:lnTo>
                  <a:lnTo>
                    <a:pt x="366788" y="808532"/>
                  </a:lnTo>
                  <a:close/>
                </a:path>
                <a:path w="422275" h="1068705">
                  <a:moveTo>
                    <a:pt x="418007" y="85801"/>
                  </a:moveTo>
                  <a:lnTo>
                    <a:pt x="209003" y="0"/>
                  </a:lnTo>
                  <a:lnTo>
                    <a:pt x="0" y="85801"/>
                  </a:lnTo>
                  <a:lnTo>
                    <a:pt x="0" y="412737"/>
                  </a:lnTo>
                  <a:lnTo>
                    <a:pt x="33007" y="412737"/>
                  </a:lnTo>
                  <a:lnTo>
                    <a:pt x="33007" y="137579"/>
                  </a:lnTo>
                  <a:lnTo>
                    <a:pt x="385013" y="137579"/>
                  </a:lnTo>
                  <a:lnTo>
                    <a:pt x="385013" y="412737"/>
                  </a:lnTo>
                  <a:lnTo>
                    <a:pt x="418007" y="412737"/>
                  </a:lnTo>
                  <a:lnTo>
                    <a:pt x="418007" y="85801"/>
                  </a:lnTo>
                  <a:close/>
                </a:path>
                <a:path w="422275" h="1068705">
                  <a:moveTo>
                    <a:pt x="422059" y="739965"/>
                  </a:moveTo>
                  <a:lnTo>
                    <a:pt x="410997" y="735431"/>
                  </a:lnTo>
                  <a:lnTo>
                    <a:pt x="410997" y="747369"/>
                  </a:lnTo>
                  <a:lnTo>
                    <a:pt x="410997" y="1057490"/>
                  </a:lnTo>
                  <a:lnTo>
                    <a:pt x="394423" y="1057490"/>
                  </a:lnTo>
                  <a:lnTo>
                    <a:pt x="394423" y="791997"/>
                  </a:lnTo>
                  <a:lnTo>
                    <a:pt x="394423" y="780948"/>
                  </a:lnTo>
                  <a:lnTo>
                    <a:pt x="29679" y="780948"/>
                  </a:lnTo>
                  <a:lnTo>
                    <a:pt x="29679" y="1057490"/>
                  </a:lnTo>
                  <a:lnTo>
                    <a:pt x="13106" y="1057490"/>
                  </a:lnTo>
                  <a:lnTo>
                    <a:pt x="13106" y="747369"/>
                  </a:lnTo>
                  <a:lnTo>
                    <a:pt x="212051" y="665683"/>
                  </a:lnTo>
                  <a:lnTo>
                    <a:pt x="410997" y="747369"/>
                  </a:lnTo>
                  <a:lnTo>
                    <a:pt x="410997" y="735431"/>
                  </a:lnTo>
                  <a:lnTo>
                    <a:pt x="241198" y="665683"/>
                  </a:lnTo>
                  <a:lnTo>
                    <a:pt x="212051" y="653707"/>
                  </a:lnTo>
                  <a:lnTo>
                    <a:pt x="2044" y="739965"/>
                  </a:lnTo>
                  <a:lnTo>
                    <a:pt x="2044" y="1068552"/>
                  </a:lnTo>
                  <a:lnTo>
                    <a:pt x="40728" y="1068552"/>
                  </a:lnTo>
                  <a:lnTo>
                    <a:pt x="40728" y="1057490"/>
                  </a:lnTo>
                  <a:lnTo>
                    <a:pt x="40728" y="791997"/>
                  </a:lnTo>
                  <a:lnTo>
                    <a:pt x="383374" y="791997"/>
                  </a:lnTo>
                  <a:lnTo>
                    <a:pt x="383374" y="1068552"/>
                  </a:lnTo>
                  <a:lnTo>
                    <a:pt x="422059" y="1068552"/>
                  </a:lnTo>
                  <a:lnTo>
                    <a:pt x="422059" y="1057490"/>
                  </a:lnTo>
                  <a:lnTo>
                    <a:pt x="422059" y="739965"/>
                  </a:lnTo>
                  <a:close/>
                </a:path>
              </a:pathLst>
            </a:custGeom>
            <a:solidFill>
              <a:srgbClr val="1F124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22175" y="2002282"/>
              <a:ext cx="226583" cy="154824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7598410" y="5772823"/>
              <a:ext cx="3646804" cy="654685"/>
            </a:xfrm>
            <a:custGeom>
              <a:avLst/>
              <a:gdLst/>
              <a:ahLst/>
              <a:cxnLst/>
              <a:rect l="l" t="t" r="r" b="b"/>
              <a:pathLst>
                <a:path w="3646804" h="654685">
                  <a:moveTo>
                    <a:pt x="3646297" y="0"/>
                  </a:moveTo>
                  <a:lnTo>
                    <a:pt x="0" y="0"/>
                  </a:lnTo>
                  <a:lnTo>
                    <a:pt x="0" y="654545"/>
                  </a:lnTo>
                  <a:lnTo>
                    <a:pt x="3646297" y="654545"/>
                  </a:lnTo>
                  <a:lnTo>
                    <a:pt x="36462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2750820" y="1151077"/>
            <a:ext cx="146240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1F124D"/>
                </a:solidFill>
                <a:latin typeface="Calibri"/>
                <a:cs typeface="Calibri"/>
              </a:rPr>
              <a:t>Storage</a:t>
            </a:r>
            <a:r>
              <a:rPr dirty="0" sz="1800" spc="-40">
                <a:solidFill>
                  <a:srgbClr val="1F124D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1F124D"/>
                </a:solidFill>
                <a:latin typeface="Calibri"/>
                <a:cs typeface="Calibri"/>
              </a:rPr>
              <a:t>parking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2750820" y="1700276"/>
            <a:ext cx="1628139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1F124D"/>
                </a:solidFill>
                <a:latin typeface="Calibri"/>
                <a:cs typeface="Calibri"/>
              </a:rPr>
              <a:t>Logistics</a:t>
            </a:r>
            <a:r>
              <a:rPr dirty="0" sz="1800" spc="-95">
                <a:solidFill>
                  <a:srgbClr val="1F124D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1F124D"/>
                </a:solidFill>
                <a:latin typeface="Calibri"/>
                <a:cs typeface="Calibri"/>
              </a:rPr>
              <a:t>partners storage</a:t>
            </a:r>
            <a:r>
              <a:rPr dirty="0" sz="1800" spc="-55">
                <a:solidFill>
                  <a:srgbClr val="1F124D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1F124D"/>
                </a:solidFill>
                <a:latin typeface="Calibri"/>
                <a:cs typeface="Calibri"/>
              </a:rPr>
              <a:t>parking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7598409" y="5772823"/>
            <a:ext cx="3646804" cy="654685"/>
          </a:xfrm>
          <a:prstGeom prst="rect">
            <a:avLst/>
          </a:prstGeom>
          <a:ln w="12700">
            <a:solidFill>
              <a:srgbClr val="5FC2B9"/>
            </a:solidFill>
          </a:ln>
        </p:spPr>
        <p:txBody>
          <a:bodyPr wrap="square" lIns="0" tIns="40005" rIns="0" bIns="0" rtlCol="0" vert="horz">
            <a:spAutoFit/>
          </a:bodyPr>
          <a:lstStyle/>
          <a:p>
            <a:pPr marL="278130">
              <a:lnSpc>
                <a:spcPct val="100000"/>
              </a:lnSpc>
              <a:spcBef>
                <a:spcPts val="315"/>
              </a:spcBef>
            </a:pPr>
            <a:r>
              <a:rPr dirty="0" sz="1800" spc="-10">
                <a:solidFill>
                  <a:srgbClr val="1F124D"/>
                </a:solidFill>
                <a:latin typeface="Calibri"/>
                <a:cs typeface="Calibri"/>
              </a:rPr>
              <a:t>Transport</a:t>
            </a:r>
            <a:r>
              <a:rPr dirty="0" sz="1800" spc="-60">
                <a:solidFill>
                  <a:srgbClr val="1F124D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1F124D"/>
                </a:solidFill>
                <a:latin typeface="Calibri"/>
                <a:cs typeface="Calibri"/>
              </a:rPr>
              <a:t>&amp;</a:t>
            </a:r>
            <a:r>
              <a:rPr dirty="0" sz="1800" spc="-70">
                <a:solidFill>
                  <a:srgbClr val="1F124D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1F124D"/>
                </a:solidFill>
                <a:latin typeface="Calibri"/>
                <a:cs typeface="Calibri"/>
              </a:rPr>
              <a:t>logistics</a:t>
            </a:r>
            <a:r>
              <a:rPr dirty="0" sz="1800" spc="-40">
                <a:solidFill>
                  <a:srgbClr val="1F124D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1F124D"/>
                </a:solidFill>
                <a:latin typeface="Calibri"/>
                <a:cs typeface="Calibri"/>
              </a:rPr>
              <a:t>partner</a:t>
            </a:r>
            <a:r>
              <a:rPr dirty="0" sz="1800" spc="-45">
                <a:solidFill>
                  <a:srgbClr val="1F124D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1F124D"/>
                </a:solidFill>
                <a:latin typeface="Calibri"/>
                <a:cs typeface="Calibri"/>
              </a:rPr>
              <a:t>costs</a:t>
            </a:r>
            <a:endParaRPr sz="1800">
              <a:latin typeface="Calibri"/>
              <a:cs typeface="Calibri"/>
            </a:endParaRPr>
          </a:p>
          <a:p>
            <a:pPr marL="278130">
              <a:lnSpc>
                <a:spcPct val="100000"/>
              </a:lnSpc>
              <a:spcBef>
                <a:spcPts val="25"/>
              </a:spcBef>
            </a:pPr>
            <a:r>
              <a:rPr dirty="0" sz="1800">
                <a:solidFill>
                  <a:srgbClr val="1F124D"/>
                </a:solidFill>
                <a:latin typeface="Wingdings"/>
                <a:cs typeface="Wingdings"/>
              </a:rPr>
              <a:t></a:t>
            </a:r>
            <a:r>
              <a:rPr dirty="0" sz="1800" spc="-55">
                <a:solidFill>
                  <a:srgbClr val="1F124D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1F124D"/>
                </a:solidFill>
                <a:latin typeface="Calibri"/>
                <a:cs typeface="Calibri"/>
              </a:rPr>
              <a:t>1050 </a:t>
            </a:r>
            <a:r>
              <a:rPr dirty="0" sz="1800" b="1">
                <a:solidFill>
                  <a:srgbClr val="1F124D"/>
                </a:solidFill>
                <a:latin typeface="Times New Roman"/>
                <a:cs typeface="Times New Roman"/>
              </a:rPr>
              <a:t>€</a:t>
            </a:r>
            <a:r>
              <a:rPr dirty="0" sz="1800" spc="-25" b="1">
                <a:solidFill>
                  <a:srgbClr val="1F124D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1F124D"/>
                </a:solidFill>
                <a:latin typeface="Times New Roman"/>
                <a:cs typeface="Times New Roman"/>
              </a:rPr>
              <a:t>/</a:t>
            </a:r>
            <a:r>
              <a:rPr dirty="0" sz="1800" spc="-20" b="1">
                <a:solidFill>
                  <a:srgbClr val="1F124D"/>
                </a:solidFill>
                <a:latin typeface="Times New Roman"/>
                <a:cs typeface="Times New Roman"/>
              </a:rPr>
              <a:t> </a:t>
            </a:r>
            <a:r>
              <a:rPr dirty="0" sz="1800" spc="-10" b="1">
                <a:solidFill>
                  <a:srgbClr val="1F124D"/>
                </a:solidFill>
                <a:latin typeface="Times New Roman"/>
                <a:cs typeface="Times New Roman"/>
              </a:rPr>
              <a:t>vehicles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9459848" y="2393060"/>
            <a:ext cx="22720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1F124D"/>
                </a:solidFill>
                <a:latin typeface="Calibri"/>
                <a:cs typeface="Calibri"/>
              </a:rPr>
              <a:t>railway</a:t>
            </a:r>
            <a:r>
              <a:rPr dirty="0" sz="1800" spc="-65">
                <a:solidFill>
                  <a:srgbClr val="1F124D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1F124D"/>
                </a:solidFill>
                <a:latin typeface="Calibri"/>
                <a:cs typeface="Calibri"/>
              </a:rPr>
              <a:t>freight</a:t>
            </a:r>
            <a:r>
              <a:rPr dirty="0" sz="1800" spc="-70">
                <a:solidFill>
                  <a:srgbClr val="1F124D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1F124D"/>
                </a:solidFill>
                <a:latin typeface="Calibri"/>
                <a:cs typeface="Calibri"/>
              </a:rPr>
              <a:t>transport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1345311" y="2824492"/>
            <a:ext cx="6627495" cy="2343785"/>
            <a:chOff x="1345311" y="2824492"/>
            <a:chExt cx="6627495" cy="2343785"/>
          </a:xfrm>
        </p:grpSpPr>
        <p:pic>
          <p:nvPicPr>
            <p:cNvPr id="30" name="object 3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68570" y="2824492"/>
              <a:ext cx="538721" cy="456298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03339" y="3280752"/>
              <a:ext cx="1068882" cy="364528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5311" y="4803482"/>
              <a:ext cx="1068882" cy="364528"/>
            </a:xfrm>
            <a:prstGeom prst="rect">
              <a:avLst/>
            </a:prstGeom>
          </p:spPr>
        </p:pic>
      </p:grpSp>
      <p:sp>
        <p:nvSpPr>
          <p:cNvPr id="33" name="object 33" descr=""/>
          <p:cNvSpPr txBox="1"/>
          <p:nvPr/>
        </p:nvSpPr>
        <p:spPr>
          <a:xfrm>
            <a:off x="11443207" y="6364721"/>
            <a:ext cx="245110" cy="269240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1600" spc="-135" b="1">
                <a:solidFill>
                  <a:srgbClr val="FF5C33"/>
                </a:solidFill>
                <a:latin typeface="Tahoma"/>
                <a:cs typeface="Tahoma"/>
              </a:rPr>
              <a:t>33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dirty="0" spc="459">
                <a:solidFill>
                  <a:srgbClr val="3A546C"/>
                </a:solidFill>
              </a:rPr>
              <a:t>The</a:t>
            </a:r>
            <a:r>
              <a:rPr dirty="0" spc="55">
                <a:solidFill>
                  <a:srgbClr val="3A546C"/>
                </a:solidFill>
              </a:rPr>
              <a:t> </a:t>
            </a:r>
            <a:r>
              <a:rPr dirty="0" spc="300">
                <a:solidFill>
                  <a:srgbClr val="3A546C"/>
                </a:solidFill>
              </a:rPr>
              <a:t>Team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87645" y="4121949"/>
            <a:ext cx="1768855" cy="1737626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5287645" y="3749243"/>
            <a:ext cx="1769110" cy="372745"/>
          </a:xfrm>
          <a:prstGeom prst="rect">
            <a:avLst/>
          </a:prstGeom>
          <a:solidFill>
            <a:srgbClr val="5FC2B9">
              <a:alpha val="39999"/>
            </a:srgbClr>
          </a:solidFill>
        </p:spPr>
        <p:txBody>
          <a:bodyPr wrap="square" lIns="0" tIns="68580" rIns="0" bIns="0" rtlCol="0" vert="horz">
            <a:spAutoFit/>
          </a:bodyPr>
          <a:lstStyle/>
          <a:p>
            <a:pPr marL="373380">
              <a:lnSpc>
                <a:spcPct val="100000"/>
              </a:lnSpc>
              <a:spcBef>
                <a:spcPts val="540"/>
              </a:spcBef>
            </a:pPr>
            <a:r>
              <a:rPr dirty="0" sz="1400" b="1">
                <a:solidFill>
                  <a:srgbClr val="5FC2B9"/>
                </a:solidFill>
                <a:latin typeface="Calibri"/>
                <a:cs typeface="Calibri"/>
              </a:rPr>
              <a:t>Julien</a:t>
            </a:r>
            <a:r>
              <a:rPr dirty="0" sz="1400" spc="-40" b="1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400" spc="-10" b="1">
                <a:solidFill>
                  <a:srgbClr val="5FC2B9"/>
                </a:solidFill>
                <a:latin typeface="Calibri"/>
                <a:cs typeface="Calibri"/>
              </a:rPr>
              <a:t>Jeantils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522467" y="5947664"/>
            <a:ext cx="130111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5FC2B9"/>
                </a:solidFill>
                <a:latin typeface="Calibri"/>
                <a:cs typeface="Calibri"/>
              </a:rPr>
              <a:t>TECHNICAL</a:t>
            </a:r>
            <a:r>
              <a:rPr dirty="0" sz="1100" spc="-3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5FC2B9"/>
                </a:solidFill>
                <a:latin typeface="Calibri"/>
                <a:cs typeface="Calibri"/>
              </a:rPr>
              <a:t>MANAGER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256910" y="1133551"/>
            <a:ext cx="1769110" cy="372745"/>
          </a:xfrm>
          <a:prstGeom prst="rect">
            <a:avLst/>
          </a:prstGeom>
          <a:solidFill>
            <a:srgbClr val="5FC2B9">
              <a:alpha val="39999"/>
            </a:srgbClr>
          </a:solidFill>
        </p:spPr>
        <p:txBody>
          <a:bodyPr wrap="square" lIns="0" tIns="67945" rIns="0" bIns="0" rtlCol="0" vert="horz">
            <a:spAutoFit/>
          </a:bodyPr>
          <a:lstStyle/>
          <a:p>
            <a:pPr marL="431800">
              <a:lnSpc>
                <a:spcPct val="100000"/>
              </a:lnSpc>
              <a:spcBef>
                <a:spcPts val="535"/>
              </a:spcBef>
            </a:pPr>
            <a:r>
              <a:rPr dirty="0" sz="1400" b="1">
                <a:solidFill>
                  <a:srgbClr val="5FC2B9"/>
                </a:solidFill>
                <a:latin typeface="Calibri"/>
                <a:cs typeface="Calibri"/>
              </a:rPr>
              <a:t>Paul</a:t>
            </a:r>
            <a:r>
              <a:rPr dirty="0" sz="1400" spc="-55" b="1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400" spc="-10" b="1">
                <a:solidFill>
                  <a:srgbClr val="5FC2B9"/>
                </a:solidFill>
                <a:latin typeface="Calibri"/>
                <a:cs typeface="Calibri"/>
              </a:rPr>
              <a:t>Cronier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610605" y="3331590"/>
            <a:ext cx="106299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solidFill>
                  <a:srgbClr val="5FC2B9"/>
                </a:solidFill>
                <a:latin typeface="Calibri"/>
                <a:cs typeface="Calibri"/>
              </a:rPr>
              <a:t>HEAD</a:t>
            </a:r>
            <a:r>
              <a:rPr dirty="0" sz="1100" spc="-15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5FC2B9"/>
                </a:solidFill>
                <a:latin typeface="Calibri"/>
                <a:cs typeface="Calibri"/>
              </a:rPr>
              <a:t>OF</a:t>
            </a:r>
            <a:r>
              <a:rPr dirty="0" sz="1100" spc="-2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5FC2B9"/>
                </a:solidFill>
                <a:latin typeface="Calibri"/>
                <a:cs typeface="Calibri"/>
              </a:rPr>
              <a:t>QUALITY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33056" y="1506219"/>
            <a:ext cx="1768855" cy="1743837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7433056" y="1133551"/>
            <a:ext cx="1769110" cy="372745"/>
          </a:xfrm>
          <a:prstGeom prst="rect">
            <a:avLst/>
          </a:prstGeom>
          <a:solidFill>
            <a:srgbClr val="5FC2B9">
              <a:alpha val="39999"/>
            </a:srgbClr>
          </a:solidFill>
        </p:spPr>
        <p:txBody>
          <a:bodyPr wrap="square" lIns="0" tIns="0" rIns="0" bIns="0" rtlCol="0" vert="horz">
            <a:spAutoFit/>
          </a:bodyPr>
          <a:lstStyle/>
          <a:p>
            <a:pPr marL="544830">
              <a:lnSpc>
                <a:spcPts val="1375"/>
              </a:lnSpc>
            </a:pPr>
            <a:r>
              <a:rPr dirty="0" sz="1400" spc="-10" b="1">
                <a:solidFill>
                  <a:srgbClr val="5FC2B9"/>
                </a:solidFill>
                <a:latin typeface="Calibri"/>
                <a:cs typeface="Calibri"/>
              </a:rPr>
              <a:t>Nessrine</a:t>
            </a:r>
            <a:endParaRPr sz="1400">
              <a:latin typeface="Calibri"/>
              <a:cs typeface="Calibri"/>
            </a:endParaRPr>
          </a:p>
          <a:p>
            <a:pPr marL="469900">
              <a:lnSpc>
                <a:spcPts val="1560"/>
              </a:lnSpc>
            </a:pPr>
            <a:r>
              <a:rPr dirty="0" sz="1400" spc="-10" b="1">
                <a:solidFill>
                  <a:srgbClr val="5FC2B9"/>
                </a:solidFill>
                <a:latin typeface="Calibri"/>
                <a:cs typeface="Calibri"/>
              </a:rPr>
              <a:t>Ali-Moussa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982204" y="3331590"/>
            <a:ext cx="67119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10">
                <a:solidFill>
                  <a:srgbClr val="5FC2B9"/>
                </a:solidFill>
                <a:latin typeface="Calibri"/>
                <a:cs typeface="Calibri"/>
              </a:rPr>
              <a:t>SECRETARY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09328" y="1506219"/>
            <a:ext cx="1768855" cy="1743837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9609328" y="1133551"/>
            <a:ext cx="1769110" cy="372745"/>
          </a:xfrm>
          <a:prstGeom prst="rect">
            <a:avLst/>
          </a:prstGeom>
          <a:solidFill>
            <a:srgbClr val="5FC2B9">
              <a:alpha val="39999"/>
            </a:srgbClr>
          </a:solidFill>
        </p:spPr>
        <p:txBody>
          <a:bodyPr wrap="square" lIns="0" tIns="67945" rIns="0" bIns="0" rtlCol="0" vert="horz">
            <a:spAutoFit/>
          </a:bodyPr>
          <a:lstStyle/>
          <a:p>
            <a:pPr marL="298450">
              <a:lnSpc>
                <a:spcPct val="100000"/>
              </a:lnSpc>
              <a:spcBef>
                <a:spcPts val="535"/>
              </a:spcBef>
            </a:pPr>
            <a:r>
              <a:rPr dirty="0" sz="1400" spc="-10" b="1">
                <a:solidFill>
                  <a:srgbClr val="5FC2B9"/>
                </a:solidFill>
                <a:latin typeface="Calibri"/>
                <a:cs typeface="Calibri"/>
              </a:rPr>
              <a:t>Gustav</a:t>
            </a:r>
            <a:r>
              <a:rPr dirty="0" sz="1400" spc="-35" b="1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400" spc="-10" b="1">
                <a:solidFill>
                  <a:srgbClr val="5FC2B9"/>
                </a:solidFill>
                <a:latin typeface="Calibri"/>
                <a:cs typeface="Calibri"/>
              </a:rPr>
              <a:t>Karlsson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0158730" y="3331590"/>
            <a:ext cx="67119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10">
                <a:solidFill>
                  <a:srgbClr val="5FC2B9"/>
                </a:solidFill>
                <a:latin typeface="Calibri"/>
                <a:cs typeface="Calibri"/>
              </a:rPr>
              <a:t>SECRETARY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5388" y="2877311"/>
            <a:ext cx="1768856" cy="1743837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645502" y="2504643"/>
            <a:ext cx="1769110" cy="372745"/>
          </a:xfrm>
          <a:prstGeom prst="rect">
            <a:avLst/>
          </a:prstGeom>
          <a:solidFill>
            <a:srgbClr val="5FC2B9">
              <a:alpha val="39999"/>
            </a:srgbClr>
          </a:solidFill>
        </p:spPr>
        <p:txBody>
          <a:bodyPr wrap="square" lIns="0" tIns="68580" rIns="0" bIns="0" rtlCol="0" vert="horz">
            <a:spAutoFit/>
          </a:bodyPr>
          <a:lstStyle/>
          <a:p>
            <a:pPr marL="283210">
              <a:lnSpc>
                <a:spcPct val="100000"/>
              </a:lnSpc>
              <a:spcBef>
                <a:spcPts val="540"/>
              </a:spcBef>
            </a:pPr>
            <a:r>
              <a:rPr dirty="0" sz="1400" spc="-10" b="1">
                <a:solidFill>
                  <a:srgbClr val="5FC2B9"/>
                </a:solidFill>
                <a:latin typeface="Calibri"/>
                <a:cs typeface="Calibri"/>
              </a:rPr>
              <a:t>Charlotte</a:t>
            </a:r>
            <a:r>
              <a:rPr dirty="0" sz="1400" spc="-15" b="1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400" spc="-10" b="1">
                <a:solidFill>
                  <a:srgbClr val="5FC2B9"/>
                </a:solidFill>
                <a:latin typeface="Calibri"/>
                <a:cs typeface="Calibri"/>
              </a:rPr>
              <a:t>Pahler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951382" y="4702809"/>
            <a:ext cx="11576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5FC2B9"/>
                </a:solidFill>
                <a:latin typeface="Calibri"/>
                <a:cs typeface="Calibri"/>
              </a:rPr>
              <a:t>PROJECT</a:t>
            </a:r>
            <a:r>
              <a:rPr dirty="0" sz="1100" spc="-45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5FC2B9"/>
                </a:solidFill>
                <a:latin typeface="Calibri"/>
                <a:cs typeface="Calibri"/>
              </a:rPr>
              <a:t>MANAGER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80511" y="4121924"/>
            <a:ext cx="1768856" cy="1743837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3080511" y="3749243"/>
            <a:ext cx="1769110" cy="372745"/>
          </a:xfrm>
          <a:prstGeom prst="rect">
            <a:avLst/>
          </a:prstGeom>
          <a:solidFill>
            <a:srgbClr val="5FC2B9">
              <a:alpha val="39999"/>
            </a:srgbClr>
          </a:solidFill>
        </p:spPr>
        <p:txBody>
          <a:bodyPr wrap="square" lIns="0" tIns="6858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40"/>
              </a:spcBef>
            </a:pPr>
            <a:r>
              <a:rPr dirty="0" sz="1400" b="1">
                <a:solidFill>
                  <a:srgbClr val="5FC2B9"/>
                </a:solidFill>
                <a:latin typeface="Calibri"/>
                <a:cs typeface="Calibri"/>
              </a:rPr>
              <a:t>Na</a:t>
            </a:r>
            <a:r>
              <a:rPr dirty="0" sz="1400" spc="-15" b="1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400" spc="-25" b="1">
                <a:solidFill>
                  <a:srgbClr val="5FC2B9"/>
                </a:solidFill>
                <a:latin typeface="Calibri"/>
                <a:cs typeface="Calibri"/>
              </a:rPr>
              <a:t>Li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3319653" y="5947664"/>
            <a:ext cx="129032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5FC2B9"/>
                </a:solidFill>
                <a:latin typeface="Calibri"/>
                <a:cs typeface="Calibri"/>
              </a:rPr>
              <a:t>DESIGN</a:t>
            </a:r>
            <a:r>
              <a:rPr dirty="0" sz="1100" spc="-35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5FC2B9"/>
                </a:solidFill>
                <a:latin typeface="Calibri"/>
                <a:cs typeface="Calibri"/>
              </a:rPr>
              <a:t>DEPARTMENT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0" name="object 2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433056" y="4121924"/>
            <a:ext cx="1768855" cy="1743837"/>
          </a:xfrm>
          <a:prstGeom prst="rect">
            <a:avLst/>
          </a:prstGeom>
        </p:spPr>
      </p:pic>
      <p:sp>
        <p:nvSpPr>
          <p:cNvPr id="21" name="object 21" descr=""/>
          <p:cNvSpPr txBox="1"/>
          <p:nvPr/>
        </p:nvSpPr>
        <p:spPr>
          <a:xfrm>
            <a:off x="7433056" y="3749243"/>
            <a:ext cx="1769110" cy="372745"/>
          </a:xfrm>
          <a:prstGeom prst="rect">
            <a:avLst/>
          </a:prstGeom>
          <a:solidFill>
            <a:srgbClr val="5FC2B9">
              <a:alpha val="39999"/>
            </a:srgbClr>
          </a:solidFill>
        </p:spPr>
        <p:txBody>
          <a:bodyPr wrap="square" lIns="0" tIns="68580" rIns="0" bIns="0" rtlCol="0" vert="horz">
            <a:spAutoFit/>
          </a:bodyPr>
          <a:lstStyle/>
          <a:p>
            <a:pPr marL="391160">
              <a:lnSpc>
                <a:spcPct val="100000"/>
              </a:lnSpc>
              <a:spcBef>
                <a:spcPts val="540"/>
              </a:spcBef>
            </a:pPr>
            <a:r>
              <a:rPr dirty="0" sz="1400" b="1">
                <a:solidFill>
                  <a:srgbClr val="5FC2B9"/>
                </a:solidFill>
                <a:latin typeface="Calibri"/>
                <a:cs typeface="Calibri"/>
              </a:rPr>
              <a:t>Simon</a:t>
            </a:r>
            <a:r>
              <a:rPr dirty="0" sz="1400" spc="-30" b="1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400" spc="-10" b="1">
                <a:solidFill>
                  <a:srgbClr val="5FC2B9"/>
                </a:solidFill>
                <a:latin typeface="Calibri"/>
                <a:cs typeface="Calibri"/>
              </a:rPr>
              <a:t>Atcher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7642352" y="5947664"/>
            <a:ext cx="135191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5FC2B9"/>
                </a:solidFill>
                <a:latin typeface="Calibri"/>
                <a:cs typeface="Calibri"/>
              </a:rPr>
              <a:t>QUALITY</a:t>
            </a:r>
            <a:r>
              <a:rPr dirty="0" sz="1100" spc="-5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5FC2B9"/>
                </a:solidFill>
                <a:latin typeface="Calibri"/>
                <a:cs typeface="Calibri"/>
              </a:rPr>
              <a:t>DEPARTMENT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3" name="object 23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609328" y="4121924"/>
            <a:ext cx="1768855" cy="1743837"/>
          </a:xfrm>
          <a:prstGeom prst="rect">
            <a:avLst/>
          </a:prstGeom>
        </p:spPr>
      </p:pic>
      <p:sp>
        <p:nvSpPr>
          <p:cNvPr id="24" name="object 24" descr=""/>
          <p:cNvSpPr txBox="1"/>
          <p:nvPr/>
        </p:nvSpPr>
        <p:spPr>
          <a:xfrm>
            <a:off x="9609328" y="3749243"/>
            <a:ext cx="1769110" cy="372745"/>
          </a:xfrm>
          <a:prstGeom prst="rect">
            <a:avLst/>
          </a:prstGeom>
          <a:solidFill>
            <a:srgbClr val="5FC2B9">
              <a:alpha val="39999"/>
            </a:srgbClr>
          </a:solidFill>
        </p:spPr>
        <p:txBody>
          <a:bodyPr wrap="square" lIns="0" tIns="68580" rIns="0" bIns="0" rtlCol="0" vert="horz">
            <a:spAutoFit/>
          </a:bodyPr>
          <a:lstStyle/>
          <a:p>
            <a:pPr marL="366395">
              <a:lnSpc>
                <a:spcPct val="100000"/>
              </a:lnSpc>
              <a:spcBef>
                <a:spcPts val="540"/>
              </a:spcBef>
            </a:pPr>
            <a:r>
              <a:rPr dirty="0" sz="1400" b="1">
                <a:solidFill>
                  <a:srgbClr val="5FC2B9"/>
                </a:solidFill>
                <a:latin typeface="Calibri"/>
                <a:cs typeface="Calibri"/>
              </a:rPr>
              <a:t>Axel</a:t>
            </a:r>
            <a:r>
              <a:rPr dirty="0" sz="1400" spc="-55" b="1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400" spc="-10" b="1">
                <a:solidFill>
                  <a:srgbClr val="5FC2B9"/>
                </a:solidFill>
                <a:latin typeface="Calibri"/>
                <a:cs typeface="Calibri"/>
              </a:rPr>
              <a:t>Fourcade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9818878" y="5947664"/>
            <a:ext cx="135191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5FC2B9"/>
                </a:solidFill>
                <a:latin typeface="Calibri"/>
                <a:cs typeface="Calibri"/>
              </a:rPr>
              <a:t>QUALITY</a:t>
            </a:r>
            <a:r>
              <a:rPr dirty="0" sz="1100" spc="-5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5FC2B9"/>
                </a:solidFill>
                <a:latin typeface="Calibri"/>
                <a:cs typeface="Calibri"/>
              </a:rPr>
              <a:t>DEPARTMENT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6" name="object 26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154807" y="1506219"/>
            <a:ext cx="1768856" cy="1743837"/>
          </a:xfrm>
          <a:prstGeom prst="rect">
            <a:avLst/>
          </a:prstGeom>
        </p:spPr>
      </p:pic>
      <p:sp>
        <p:nvSpPr>
          <p:cNvPr id="27" name="object 27" descr=""/>
          <p:cNvSpPr txBox="1"/>
          <p:nvPr/>
        </p:nvSpPr>
        <p:spPr>
          <a:xfrm>
            <a:off x="3154807" y="1133551"/>
            <a:ext cx="1769110" cy="372745"/>
          </a:xfrm>
          <a:prstGeom prst="rect">
            <a:avLst/>
          </a:prstGeom>
          <a:solidFill>
            <a:srgbClr val="5FC2B9">
              <a:alpha val="39999"/>
            </a:srgbClr>
          </a:solidFill>
        </p:spPr>
        <p:txBody>
          <a:bodyPr wrap="square" lIns="0" tIns="67945" rIns="0" bIns="0" rtlCol="0" vert="horz">
            <a:spAutoFit/>
          </a:bodyPr>
          <a:lstStyle/>
          <a:p>
            <a:pPr marL="434340">
              <a:lnSpc>
                <a:spcPct val="100000"/>
              </a:lnSpc>
              <a:spcBef>
                <a:spcPts val="535"/>
              </a:spcBef>
            </a:pPr>
            <a:r>
              <a:rPr dirty="0" sz="1400" b="1">
                <a:solidFill>
                  <a:srgbClr val="5FC2B9"/>
                </a:solidFill>
                <a:latin typeface="Calibri"/>
                <a:cs typeface="Calibri"/>
              </a:rPr>
              <a:t>Nimish</a:t>
            </a:r>
            <a:r>
              <a:rPr dirty="0" sz="1400" spc="-30" b="1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400" spc="-20" b="1">
                <a:solidFill>
                  <a:srgbClr val="5FC2B9"/>
                </a:solidFill>
                <a:latin typeface="Calibri"/>
                <a:cs typeface="Calibri"/>
              </a:rPr>
              <a:t>Vyas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3529710" y="3331590"/>
            <a:ext cx="101854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solidFill>
                  <a:srgbClr val="5FC2B9"/>
                </a:solidFill>
                <a:latin typeface="Calibri"/>
                <a:cs typeface="Calibri"/>
              </a:rPr>
              <a:t>TECHNICAL</a:t>
            </a:r>
            <a:r>
              <a:rPr dirty="0" sz="1100" spc="-3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100" spc="-20">
                <a:solidFill>
                  <a:srgbClr val="5FC2B9"/>
                </a:solidFill>
                <a:latin typeface="Calibri"/>
                <a:cs typeface="Calibri"/>
              </a:rPr>
              <a:t>HEAD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9" name="object 29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256784" y="1501139"/>
            <a:ext cx="1768856" cy="1768855"/>
          </a:xfrm>
          <a:prstGeom prst="rect">
            <a:avLst/>
          </a:prstGeom>
        </p:spPr>
      </p:pic>
      <p:sp>
        <p:nvSpPr>
          <p:cNvPr id="30" name="object 3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231775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dirty="0" spc="-50"/>
              <a:t>2</a:t>
            </a:fld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60451" y="3629405"/>
            <a:ext cx="634047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dirty="0" baseline="-7407" sz="9000" spc="705" b="1">
                <a:solidFill>
                  <a:srgbClr val="FF5C33"/>
                </a:solidFill>
                <a:latin typeface="Century Gothic"/>
                <a:cs typeface="Century Gothic"/>
              </a:rPr>
              <a:t>03</a:t>
            </a:r>
            <a:r>
              <a:rPr dirty="0" baseline="-7407" sz="9000" spc="-727" b="1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3200" spc="204" b="1">
                <a:solidFill>
                  <a:srgbClr val="FF5C33"/>
                </a:solidFill>
                <a:latin typeface="Century Gothic"/>
                <a:cs typeface="Century Gothic"/>
              </a:rPr>
              <a:t>Product-</a:t>
            </a:r>
            <a:r>
              <a:rPr dirty="0" sz="3200" spc="155" b="1">
                <a:solidFill>
                  <a:srgbClr val="FF5C33"/>
                </a:solidFill>
                <a:latin typeface="Century Gothic"/>
                <a:cs typeface="Century Gothic"/>
              </a:rPr>
              <a:t>process</a:t>
            </a:r>
            <a:r>
              <a:rPr dirty="0" sz="3200" spc="10" b="1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3200" spc="170" b="1">
                <a:solidFill>
                  <a:srgbClr val="FF5C33"/>
                </a:solidFill>
                <a:latin typeface="Century Gothic"/>
                <a:cs typeface="Century Gothic"/>
              </a:rPr>
              <a:t>design</a:t>
            </a:r>
            <a:endParaRPr sz="3200">
              <a:latin typeface="Century Gothic"/>
              <a:cs typeface="Century Gothic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73151" y="4650172"/>
            <a:ext cx="3622675" cy="1354455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dirty="0" sz="2400" spc="365" b="1">
                <a:solidFill>
                  <a:srgbClr val="3A546C"/>
                </a:solidFill>
                <a:latin typeface="Calibri"/>
                <a:cs typeface="Calibri"/>
              </a:rPr>
              <a:t>UPSTREAM</a:t>
            </a:r>
            <a:r>
              <a:rPr dirty="0" sz="2400" spc="10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2400" spc="320" b="1">
                <a:solidFill>
                  <a:srgbClr val="3A546C"/>
                </a:solidFill>
                <a:latin typeface="Calibri"/>
                <a:cs typeface="Calibri"/>
              </a:rPr>
              <a:t>LOGISTICS</a:t>
            </a:r>
            <a:endParaRPr sz="2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17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400" spc="160">
                <a:solidFill>
                  <a:srgbClr val="3A546C"/>
                </a:solidFill>
                <a:latin typeface="Century Gothic"/>
                <a:cs typeface="Century Gothic"/>
              </a:rPr>
              <a:t>SITE</a:t>
            </a:r>
            <a:r>
              <a:rPr dirty="0" sz="1400" spc="-3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90">
                <a:solidFill>
                  <a:srgbClr val="3A546C"/>
                </a:solidFill>
                <a:latin typeface="Century Gothic"/>
                <a:cs typeface="Century Gothic"/>
              </a:rPr>
              <a:t>FLOOR</a:t>
            </a:r>
            <a:r>
              <a:rPr dirty="0" sz="1400" spc="-3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85">
                <a:solidFill>
                  <a:srgbClr val="3A546C"/>
                </a:solidFill>
                <a:latin typeface="Century Gothic"/>
                <a:cs typeface="Century Gothic"/>
              </a:rPr>
              <a:t>PLAN</a:t>
            </a:r>
            <a:endParaRPr sz="1400">
              <a:latin typeface="Century Gothic"/>
              <a:cs typeface="Century Gothic"/>
            </a:endParaRPr>
          </a:p>
          <a:p>
            <a:pPr marL="299085" indent="-286385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400" spc="70">
                <a:solidFill>
                  <a:srgbClr val="3A546C"/>
                </a:solidFill>
                <a:latin typeface="Century Gothic"/>
                <a:cs typeface="Century Gothic"/>
              </a:rPr>
              <a:t>STORAGE</a:t>
            </a:r>
            <a:r>
              <a:rPr dirty="0" sz="1400" spc="-3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-130">
                <a:solidFill>
                  <a:srgbClr val="3A546C"/>
                </a:solidFill>
                <a:latin typeface="Century Gothic"/>
                <a:cs typeface="Century Gothic"/>
              </a:rPr>
              <a:t>&amp;</a:t>
            </a:r>
            <a:r>
              <a:rPr dirty="0" sz="1400" spc="-2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125">
                <a:solidFill>
                  <a:srgbClr val="3A546C"/>
                </a:solidFill>
                <a:latin typeface="Century Gothic"/>
                <a:cs typeface="Century Gothic"/>
              </a:rPr>
              <a:t>WHAREHOUSE</a:t>
            </a:r>
            <a:endParaRPr sz="1400">
              <a:latin typeface="Century Gothic"/>
              <a:cs typeface="Century Gothic"/>
            </a:endParaRPr>
          </a:p>
          <a:p>
            <a:pPr marL="299085" indent="-286385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400" spc="130">
                <a:solidFill>
                  <a:srgbClr val="3A546C"/>
                </a:solidFill>
                <a:latin typeface="Century Gothic"/>
                <a:cs typeface="Century Gothic"/>
              </a:rPr>
              <a:t>DETAILED</a:t>
            </a:r>
            <a:r>
              <a:rPr dirty="0" sz="1400" spc="-3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90">
                <a:solidFill>
                  <a:srgbClr val="3A546C"/>
                </a:solidFill>
                <a:latin typeface="Century Gothic"/>
                <a:cs typeface="Century Gothic"/>
              </a:rPr>
              <a:t>FLOOR</a:t>
            </a:r>
            <a:r>
              <a:rPr dirty="0" sz="1400" spc="-2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105">
                <a:solidFill>
                  <a:srgbClr val="3A546C"/>
                </a:solidFill>
                <a:latin typeface="Century Gothic"/>
                <a:cs typeface="Century Gothic"/>
              </a:rPr>
              <a:t>PLAN</a:t>
            </a:r>
            <a:r>
              <a:rPr dirty="0" sz="1400" spc="-5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80">
                <a:solidFill>
                  <a:srgbClr val="3A546C"/>
                </a:solidFill>
                <a:latin typeface="Century Gothic"/>
                <a:cs typeface="Century Gothic"/>
              </a:rPr>
              <a:t>OF</a:t>
            </a:r>
            <a:r>
              <a:rPr dirty="0" sz="1400" spc="-3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185">
                <a:solidFill>
                  <a:srgbClr val="3A546C"/>
                </a:solidFill>
                <a:latin typeface="Century Gothic"/>
                <a:cs typeface="Century Gothic"/>
              </a:rPr>
              <a:t>THE</a:t>
            </a:r>
            <a:r>
              <a:rPr dirty="0" sz="1400" spc="-3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140">
                <a:solidFill>
                  <a:srgbClr val="3A546C"/>
                </a:solidFill>
                <a:latin typeface="Century Gothic"/>
                <a:cs typeface="Century Gothic"/>
              </a:rPr>
              <a:t>SITE</a:t>
            </a:r>
            <a:endParaRPr sz="1400">
              <a:latin typeface="Century Gothic"/>
              <a:cs typeface="Century Gothic"/>
            </a:endParaRPr>
          </a:p>
          <a:p>
            <a:pPr marL="299085" indent="-286385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400" spc="100">
                <a:solidFill>
                  <a:srgbClr val="3A546C"/>
                </a:solidFill>
                <a:latin typeface="Century Gothic"/>
                <a:cs typeface="Century Gothic"/>
              </a:rPr>
              <a:t>RESOURCES</a:t>
            </a:r>
            <a:endParaRPr sz="1400">
              <a:latin typeface="Century Gothic"/>
              <a:cs typeface="Century Gothic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3100" y="-3"/>
            <a:ext cx="5168900" cy="685800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dirty="0" spc="365"/>
              <a:t>03</a:t>
            </a:r>
            <a:r>
              <a:rPr dirty="0" spc="35"/>
              <a:t> </a:t>
            </a:r>
            <a:r>
              <a:rPr dirty="0"/>
              <a:t>–</a:t>
            </a:r>
            <a:r>
              <a:rPr dirty="0" spc="55"/>
              <a:t> </a:t>
            </a:r>
            <a:r>
              <a:rPr dirty="0" spc="254"/>
              <a:t>Storage</a:t>
            </a:r>
            <a:r>
              <a:rPr dirty="0" spc="20"/>
              <a:t> </a:t>
            </a:r>
            <a:r>
              <a:rPr dirty="0" spc="295"/>
              <a:t>&amp;</a:t>
            </a:r>
            <a:r>
              <a:rPr dirty="0" spc="60"/>
              <a:t> </a:t>
            </a:r>
            <a:r>
              <a:rPr dirty="0" spc="335"/>
              <a:t>Warehouse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451094" y="1516507"/>
            <a:ext cx="6452870" cy="4526280"/>
            <a:chOff x="451094" y="1516507"/>
            <a:chExt cx="6452870" cy="452628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1094" y="1519419"/>
              <a:ext cx="5675395" cy="322632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5775" y="1516507"/>
              <a:ext cx="5610225" cy="316001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11196" y="4264152"/>
              <a:ext cx="4192524" cy="1778508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2737358" y="4289933"/>
              <a:ext cx="4090670" cy="1677035"/>
            </a:xfrm>
            <a:custGeom>
              <a:avLst/>
              <a:gdLst/>
              <a:ahLst/>
              <a:cxnLst/>
              <a:rect l="l" t="t" r="r" b="b"/>
              <a:pathLst>
                <a:path w="4090670" h="1677035">
                  <a:moveTo>
                    <a:pt x="3811016" y="0"/>
                  </a:moveTo>
                  <a:lnTo>
                    <a:pt x="279527" y="0"/>
                  </a:lnTo>
                  <a:lnTo>
                    <a:pt x="234173" y="3657"/>
                  </a:lnTo>
                  <a:lnTo>
                    <a:pt x="191154" y="14245"/>
                  </a:lnTo>
                  <a:lnTo>
                    <a:pt x="151044" y="31190"/>
                  </a:lnTo>
                  <a:lnTo>
                    <a:pt x="114418" y="53917"/>
                  </a:lnTo>
                  <a:lnTo>
                    <a:pt x="81851" y="81851"/>
                  </a:lnTo>
                  <a:lnTo>
                    <a:pt x="53917" y="114418"/>
                  </a:lnTo>
                  <a:lnTo>
                    <a:pt x="31190" y="151044"/>
                  </a:lnTo>
                  <a:lnTo>
                    <a:pt x="14245" y="191154"/>
                  </a:lnTo>
                  <a:lnTo>
                    <a:pt x="3657" y="234173"/>
                  </a:lnTo>
                  <a:lnTo>
                    <a:pt x="0" y="279527"/>
                  </a:lnTo>
                  <a:lnTo>
                    <a:pt x="0" y="1397444"/>
                  </a:lnTo>
                  <a:lnTo>
                    <a:pt x="3657" y="1442778"/>
                  </a:lnTo>
                  <a:lnTo>
                    <a:pt x="14245" y="1485783"/>
                  </a:lnTo>
                  <a:lnTo>
                    <a:pt x="31190" y="1525885"/>
                  </a:lnTo>
                  <a:lnTo>
                    <a:pt x="53917" y="1562506"/>
                  </a:lnTo>
                  <a:lnTo>
                    <a:pt x="81851" y="1595072"/>
                  </a:lnTo>
                  <a:lnTo>
                    <a:pt x="114418" y="1623007"/>
                  </a:lnTo>
                  <a:lnTo>
                    <a:pt x="151044" y="1645737"/>
                  </a:lnTo>
                  <a:lnTo>
                    <a:pt x="191154" y="1662684"/>
                  </a:lnTo>
                  <a:lnTo>
                    <a:pt x="234173" y="1673275"/>
                  </a:lnTo>
                  <a:lnTo>
                    <a:pt x="279527" y="1676933"/>
                  </a:lnTo>
                  <a:lnTo>
                    <a:pt x="3811016" y="1676933"/>
                  </a:lnTo>
                  <a:lnTo>
                    <a:pt x="3856369" y="1673275"/>
                  </a:lnTo>
                  <a:lnTo>
                    <a:pt x="3899388" y="1662684"/>
                  </a:lnTo>
                  <a:lnTo>
                    <a:pt x="3939498" y="1645737"/>
                  </a:lnTo>
                  <a:lnTo>
                    <a:pt x="3976124" y="1623007"/>
                  </a:lnTo>
                  <a:lnTo>
                    <a:pt x="4008691" y="1595072"/>
                  </a:lnTo>
                  <a:lnTo>
                    <a:pt x="4036625" y="1562506"/>
                  </a:lnTo>
                  <a:lnTo>
                    <a:pt x="4059352" y="1525885"/>
                  </a:lnTo>
                  <a:lnTo>
                    <a:pt x="4076297" y="1485783"/>
                  </a:lnTo>
                  <a:lnTo>
                    <a:pt x="4086885" y="1442778"/>
                  </a:lnTo>
                  <a:lnTo>
                    <a:pt x="4090543" y="1397444"/>
                  </a:lnTo>
                  <a:lnTo>
                    <a:pt x="4090543" y="279527"/>
                  </a:lnTo>
                  <a:lnTo>
                    <a:pt x="4086885" y="234173"/>
                  </a:lnTo>
                  <a:lnTo>
                    <a:pt x="4076297" y="191154"/>
                  </a:lnTo>
                  <a:lnTo>
                    <a:pt x="4059352" y="151044"/>
                  </a:lnTo>
                  <a:lnTo>
                    <a:pt x="4036625" y="114418"/>
                  </a:lnTo>
                  <a:lnTo>
                    <a:pt x="4008691" y="81851"/>
                  </a:lnTo>
                  <a:lnTo>
                    <a:pt x="3976124" y="53917"/>
                  </a:lnTo>
                  <a:lnTo>
                    <a:pt x="3939498" y="31190"/>
                  </a:lnTo>
                  <a:lnTo>
                    <a:pt x="3899388" y="14245"/>
                  </a:lnTo>
                  <a:lnTo>
                    <a:pt x="3856369" y="3657"/>
                  </a:lnTo>
                  <a:lnTo>
                    <a:pt x="3811016" y="0"/>
                  </a:lnTo>
                  <a:close/>
                </a:path>
              </a:pathLst>
            </a:custGeom>
            <a:solidFill>
              <a:srgbClr val="BEE7E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2941701" y="4457827"/>
            <a:ext cx="3426460" cy="1306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400">
                <a:latin typeface="Calibri"/>
                <a:cs typeface="Calibri"/>
              </a:rPr>
              <a:t>Partly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in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warehouse,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partly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in</a:t>
            </a:r>
            <a:r>
              <a:rPr dirty="0" sz="1400" spc="-5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production</a:t>
            </a:r>
            <a:endParaRPr sz="1400">
              <a:latin typeface="Calibri"/>
              <a:cs typeface="Calibri"/>
            </a:endParaRPr>
          </a:p>
          <a:p>
            <a:pPr marL="299085" marR="135890" indent="-287020">
              <a:lnSpc>
                <a:spcPts val="1670"/>
              </a:lnSpc>
              <a:spcBef>
                <a:spcPts val="8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400">
                <a:latin typeface="Calibri"/>
                <a:cs typeface="Calibri"/>
              </a:rPr>
              <a:t>Shelving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system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Wingdings"/>
                <a:cs typeface="Wingdings"/>
              </a:rPr>
              <a:t></a:t>
            </a:r>
            <a:r>
              <a:rPr dirty="0" sz="1400" spc="-70">
                <a:latin typeface="Times New Roman"/>
                <a:cs typeface="Times New Roman"/>
              </a:rPr>
              <a:t> </a:t>
            </a:r>
            <a:r>
              <a:rPr dirty="0" sz="1400" spc="-45">
                <a:latin typeface="Calibri"/>
                <a:cs typeface="Calibri"/>
              </a:rPr>
              <a:t>Take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advantage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of</a:t>
            </a:r>
            <a:r>
              <a:rPr dirty="0" sz="1400" spc="-25">
                <a:latin typeface="Calibri"/>
                <a:cs typeface="Calibri"/>
              </a:rPr>
              <a:t> the </a:t>
            </a:r>
            <a:r>
              <a:rPr dirty="0" sz="1400" spc="-10">
                <a:latin typeface="Calibri"/>
                <a:cs typeface="Calibri"/>
              </a:rPr>
              <a:t>height</a:t>
            </a:r>
            <a:endParaRPr sz="1400">
              <a:latin typeface="Calibri"/>
              <a:cs typeface="Calibri"/>
            </a:endParaRPr>
          </a:p>
          <a:p>
            <a:pPr marL="299085" indent="-286385">
              <a:lnSpc>
                <a:spcPts val="1625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400">
                <a:latin typeface="Calibri"/>
                <a:cs typeface="Calibri"/>
              </a:rPr>
              <a:t>ABC-</a:t>
            </a:r>
            <a:r>
              <a:rPr dirty="0" sz="1400" spc="-10">
                <a:latin typeface="Calibri"/>
                <a:cs typeface="Calibri"/>
              </a:rPr>
              <a:t>classification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&amp;</a:t>
            </a:r>
            <a:r>
              <a:rPr dirty="0" sz="1400" spc="-1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EOQ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for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ordering</a:t>
            </a:r>
            <a:r>
              <a:rPr dirty="0" sz="1400" spc="-20">
                <a:latin typeface="Calibri"/>
                <a:cs typeface="Calibri"/>
              </a:rPr>
              <a:t> point</a:t>
            </a:r>
            <a:endParaRPr sz="1400">
              <a:latin typeface="Calibri"/>
              <a:cs typeface="Calibri"/>
            </a:endParaRPr>
          </a:p>
          <a:p>
            <a:pPr marL="299085" marR="235585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400">
                <a:latin typeface="Calibri"/>
                <a:cs typeface="Calibri"/>
              </a:rPr>
              <a:t>Electronic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marking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system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&amp;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warehouse management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system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51115" y="1071752"/>
            <a:ext cx="3970782" cy="4910089"/>
          </a:xfrm>
          <a:prstGeom prst="rect">
            <a:avLst/>
          </a:prstGeom>
        </p:spPr>
      </p:pic>
      <p:grpSp>
        <p:nvGrpSpPr>
          <p:cNvPr id="10" name="object 10" descr=""/>
          <p:cNvGrpSpPr/>
          <p:nvPr/>
        </p:nvGrpSpPr>
        <p:grpSpPr>
          <a:xfrm>
            <a:off x="2316829" y="5399544"/>
            <a:ext cx="768985" cy="799465"/>
            <a:chOff x="2316829" y="5399544"/>
            <a:chExt cx="768985" cy="799465"/>
          </a:xfrm>
        </p:grpSpPr>
        <p:sp>
          <p:nvSpPr>
            <p:cNvPr id="11" name="object 11" descr=""/>
            <p:cNvSpPr/>
            <p:nvPr/>
          </p:nvSpPr>
          <p:spPr>
            <a:xfrm>
              <a:off x="2617837" y="5610324"/>
              <a:ext cx="461645" cy="421005"/>
            </a:xfrm>
            <a:custGeom>
              <a:avLst/>
              <a:gdLst/>
              <a:ahLst/>
              <a:cxnLst/>
              <a:rect l="l" t="t" r="r" b="b"/>
              <a:pathLst>
                <a:path w="461644" h="421004">
                  <a:moveTo>
                    <a:pt x="346453" y="0"/>
                  </a:moveTo>
                  <a:lnTo>
                    <a:pt x="0" y="143623"/>
                  </a:lnTo>
                  <a:lnTo>
                    <a:pt x="114809" y="420903"/>
                  </a:lnTo>
                  <a:lnTo>
                    <a:pt x="182503" y="392839"/>
                  </a:lnTo>
                  <a:lnTo>
                    <a:pt x="126396" y="392839"/>
                  </a:lnTo>
                  <a:lnTo>
                    <a:pt x="28003" y="155172"/>
                  </a:lnTo>
                  <a:lnTo>
                    <a:pt x="334848" y="28010"/>
                  </a:lnTo>
                  <a:lnTo>
                    <a:pt x="358050" y="28010"/>
                  </a:lnTo>
                  <a:lnTo>
                    <a:pt x="346453" y="0"/>
                  </a:lnTo>
                  <a:close/>
                </a:path>
                <a:path w="461644" h="421004">
                  <a:moveTo>
                    <a:pt x="358050" y="28010"/>
                  </a:moveTo>
                  <a:lnTo>
                    <a:pt x="334848" y="28010"/>
                  </a:lnTo>
                  <a:lnTo>
                    <a:pt x="433223" y="265677"/>
                  </a:lnTo>
                  <a:lnTo>
                    <a:pt x="126396" y="392839"/>
                  </a:lnTo>
                  <a:lnTo>
                    <a:pt x="182503" y="392839"/>
                  </a:lnTo>
                  <a:lnTo>
                    <a:pt x="461253" y="277279"/>
                  </a:lnTo>
                  <a:lnTo>
                    <a:pt x="358050" y="280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617837" y="5610324"/>
              <a:ext cx="461645" cy="421005"/>
            </a:xfrm>
            <a:custGeom>
              <a:avLst/>
              <a:gdLst/>
              <a:ahLst/>
              <a:cxnLst/>
              <a:rect l="l" t="t" r="r" b="b"/>
              <a:pathLst>
                <a:path w="461644" h="421004">
                  <a:moveTo>
                    <a:pt x="461253" y="277279"/>
                  </a:moveTo>
                  <a:lnTo>
                    <a:pt x="346453" y="0"/>
                  </a:lnTo>
                  <a:lnTo>
                    <a:pt x="0" y="143623"/>
                  </a:lnTo>
                  <a:lnTo>
                    <a:pt x="114809" y="420903"/>
                  </a:lnTo>
                  <a:lnTo>
                    <a:pt x="461253" y="277279"/>
                  </a:lnTo>
                  <a:close/>
                </a:path>
                <a:path w="461644" h="421004">
                  <a:moveTo>
                    <a:pt x="334848" y="28010"/>
                  </a:moveTo>
                  <a:lnTo>
                    <a:pt x="433223" y="265677"/>
                  </a:lnTo>
                  <a:lnTo>
                    <a:pt x="126396" y="392839"/>
                  </a:lnTo>
                  <a:lnTo>
                    <a:pt x="28003" y="155172"/>
                  </a:lnTo>
                  <a:lnTo>
                    <a:pt x="334848" y="28010"/>
                  </a:lnTo>
                  <a:close/>
                </a:path>
              </a:pathLst>
            </a:custGeom>
            <a:ln w="12501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729182" y="5957406"/>
              <a:ext cx="292735" cy="140970"/>
            </a:xfrm>
            <a:custGeom>
              <a:avLst/>
              <a:gdLst/>
              <a:ahLst/>
              <a:cxnLst/>
              <a:rect l="l" t="t" r="r" b="b"/>
              <a:pathLst>
                <a:path w="292735" h="140970">
                  <a:moveTo>
                    <a:pt x="284241" y="0"/>
                  </a:moveTo>
                  <a:lnTo>
                    <a:pt x="3668" y="116158"/>
                  </a:lnTo>
                  <a:lnTo>
                    <a:pt x="3124" y="124482"/>
                  </a:lnTo>
                  <a:lnTo>
                    <a:pt x="1901" y="132744"/>
                  </a:lnTo>
                  <a:lnTo>
                    <a:pt x="0" y="140872"/>
                  </a:lnTo>
                  <a:lnTo>
                    <a:pt x="292445" y="19810"/>
                  </a:lnTo>
                  <a:lnTo>
                    <a:pt x="28424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2729182" y="5957406"/>
              <a:ext cx="292735" cy="140970"/>
            </a:xfrm>
            <a:custGeom>
              <a:avLst/>
              <a:gdLst/>
              <a:ahLst/>
              <a:cxnLst/>
              <a:rect l="l" t="t" r="r" b="b"/>
              <a:pathLst>
                <a:path w="292735" h="140970">
                  <a:moveTo>
                    <a:pt x="3668" y="116158"/>
                  </a:moveTo>
                  <a:lnTo>
                    <a:pt x="3124" y="124482"/>
                  </a:lnTo>
                  <a:lnTo>
                    <a:pt x="1901" y="132744"/>
                  </a:lnTo>
                  <a:lnTo>
                    <a:pt x="0" y="140872"/>
                  </a:lnTo>
                  <a:lnTo>
                    <a:pt x="292445" y="19810"/>
                  </a:lnTo>
                  <a:lnTo>
                    <a:pt x="284241" y="0"/>
                  </a:lnTo>
                  <a:lnTo>
                    <a:pt x="3668" y="116158"/>
                  </a:lnTo>
                  <a:close/>
                </a:path>
              </a:pathLst>
            </a:custGeom>
            <a:ln w="12503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323079" y="5405794"/>
              <a:ext cx="325120" cy="523240"/>
            </a:xfrm>
            <a:custGeom>
              <a:avLst/>
              <a:gdLst/>
              <a:ahLst/>
              <a:cxnLst/>
              <a:rect l="l" t="t" r="r" b="b"/>
              <a:pathLst>
                <a:path w="325119" h="523239">
                  <a:moveTo>
                    <a:pt x="104114" y="0"/>
                  </a:moveTo>
                  <a:lnTo>
                    <a:pt x="84386" y="8342"/>
                  </a:lnTo>
                  <a:lnTo>
                    <a:pt x="115782" y="82726"/>
                  </a:lnTo>
                  <a:lnTo>
                    <a:pt x="2678" y="129788"/>
                  </a:lnTo>
                  <a:lnTo>
                    <a:pt x="0" y="136022"/>
                  </a:lnTo>
                  <a:lnTo>
                    <a:pt x="4383" y="147017"/>
                  </a:lnTo>
                  <a:lnTo>
                    <a:pt x="10614" y="149697"/>
                  </a:lnTo>
                  <a:lnTo>
                    <a:pt x="124110" y="102474"/>
                  </a:lnTo>
                  <a:lnTo>
                    <a:pt x="297248" y="512731"/>
                  </a:lnTo>
                  <a:lnTo>
                    <a:pt x="318025" y="519682"/>
                  </a:lnTo>
                  <a:lnTo>
                    <a:pt x="324698" y="522672"/>
                  </a:lnTo>
                  <a:lnTo>
                    <a:pt x="1041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2323079" y="5405794"/>
              <a:ext cx="325120" cy="523240"/>
            </a:xfrm>
            <a:custGeom>
              <a:avLst/>
              <a:gdLst/>
              <a:ahLst/>
              <a:cxnLst/>
              <a:rect l="l" t="t" r="r" b="b"/>
              <a:pathLst>
                <a:path w="325119" h="523239">
                  <a:moveTo>
                    <a:pt x="297248" y="512731"/>
                  </a:moveTo>
                  <a:lnTo>
                    <a:pt x="304288" y="514706"/>
                  </a:lnTo>
                  <a:lnTo>
                    <a:pt x="311218" y="517025"/>
                  </a:lnTo>
                  <a:lnTo>
                    <a:pt x="318025" y="519682"/>
                  </a:lnTo>
                  <a:lnTo>
                    <a:pt x="324698" y="522672"/>
                  </a:lnTo>
                  <a:lnTo>
                    <a:pt x="104114" y="0"/>
                  </a:lnTo>
                  <a:lnTo>
                    <a:pt x="84386" y="8342"/>
                  </a:lnTo>
                  <a:lnTo>
                    <a:pt x="115782" y="82726"/>
                  </a:lnTo>
                  <a:lnTo>
                    <a:pt x="8177" y="127591"/>
                  </a:lnTo>
                  <a:lnTo>
                    <a:pt x="2678" y="129788"/>
                  </a:lnTo>
                  <a:lnTo>
                    <a:pt x="0" y="136022"/>
                  </a:lnTo>
                  <a:lnTo>
                    <a:pt x="2196" y="141515"/>
                  </a:lnTo>
                  <a:lnTo>
                    <a:pt x="4383" y="147017"/>
                  </a:lnTo>
                  <a:lnTo>
                    <a:pt x="10614" y="149697"/>
                  </a:lnTo>
                  <a:lnTo>
                    <a:pt x="16113" y="147500"/>
                  </a:lnTo>
                  <a:lnTo>
                    <a:pt x="16309" y="147419"/>
                  </a:lnTo>
                  <a:lnTo>
                    <a:pt x="124110" y="102474"/>
                  </a:lnTo>
                  <a:lnTo>
                    <a:pt x="297248" y="512731"/>
                  </a:lnTo>
                  <a:close/>
                </a:path>
              </a:pathLst>
            </a:custGeom>
            <a:ln w="12499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454831" y="5935157"/>
              <a:ext cx="257175" cy="257810"/>
            </a:xfrm>
            <a:custGeom>
              <a:avLst/>
              <a:gdLst/>
              <a:ahLst/>
              <a:cxnLst/>
              <a:rect l="l" t="t" r="r" b="b"/>
              <a:pathLst>
                <a:path w="257175" h="257810">
                  <a:moveTo>
                    <a:pt x="128547" y="0"/>
                  </a:moveTo>
                  <a:lnTo>
                    <a:pt x="78317" y="10146"/>
                  </a:lnTo>
                  <a:lnTo>
                    <a:pt x="78452" y="10146"/>
                  </a:lnTo>
                  <a:lnTo>
                    <a:pt x="37621" y="37714"/>
                  </a:lnTo>
                  <a:lnTo>
                    <a:pt x="10096" y="78580"/>
                  </a:lnTo>
                  <a:lnTo>
                    <a:pt x="0" y="128618"/>
                  </a:lnTo>
                  <a:lnTo>
                    <a:pt x="10101" y="178682"/>
                  </a:lnTo>
                  <a:lnTo>
                    <a:pt x="37650" y="219565"/>
                  </a:lnTo>
                  <a:lnTo>
                    <a:pt x="78510" y="247129"/>
                  </a:lnTo>
                  <a:lnTo>
                    <a:pt x="128547" y="257236"/>
                  </a:lnTo>
                  <a:lnTo>
                    <a:pt x="178584" y="247129"/>
                  </a:lnTo>
                  <a:lnTo>
                    <a:pt x="195378" y="235800"/>
                  </a:lnTo>
                  <a:lnTo>
                    <a:pt x="128547" y="235800"/>
                  </a:lnTo>
                  <a:lnTo>
                    <a:pt x="86852" y="227378"/>
                  </a:lnTo>
                  <a:lnTo>
                    <a:pt x="52801" y="204409"/>
                  </a:lnTo>
                  <a:lnTo>
                    <a:pt x="29843" y="170340"/>
                  </a:lnTo>
                  <a:lnTo>
                    <a:pt x="21424" y="128618"/>
                  </a:lnTo>
                  <a:lnTo>
                    <a:pt x="29843" y="86899"/>
                  </a:lnTo>
                  <a:lnTo>
                    <a:pt x="52801" y="52830"/>
                  </a:lnTo>
                  <a:lnTo>
                    <a:pt x="86852" y="29859"/>
                  </a:lnTo>
                  <a:lnTo>
                    <a:pt x="128547" y="21436"/>
                  </a:lnTo>
                  <a:lnTo>
                    <a:pt x="195284" y="21436"/>
                  </a:lnTo>
                  <a:lnTo>
                    <a:pt x="178558" y="10146"/>
                  </a:lnTo>
                  <a:lnTo>
                    <a:pt x="128547" y="0"/>
                  </a:lnTo>
                  <a:close/>
                </a:path>
                <a:path w="257175" h="257810">
                  <a:moveTo>
                    <a:pt x="195284" y="21436"/>
                  </a:moveTo>
                  <a:lnTo>
                    <a:pt x="128547" y="21436"/>
                  </a:lnTo>
                  <a:lnTo>
                    <a:pt x="170243" y="29859"/>
                  </a:lnTo>
                  <a:lnTo>
                    <a:pt x="204293" y="52830"/>
                  </a:lnTo>
                  <a:lnTo>
                    <a:pt x="227251" y="86899"/>
                  </a:lnTo>
                  <a:lnTo>
                    <a:pt x="235670" y="128618"/>
                  </a:lnTo>
                  <a:lnTo>
                    <a:pt x="227205" y="170340"/>
                  </a:lnTo>
                  <a:lnTo>
                    <a:pt x="204205" y="204409"/>
                  </a:lnTo>
                  <a:lnTo>
                    <a:pt x="170068" y="227378"/>
                  </a:lnTo>
                  <a:lnTo>
                    <a:pt x="128547" y="235800"/>
                  </a:lnTo>
                  <a:lnTo>
                    <a:pt x="195378" y="235800"/>
                  </a:lnTo>
                  <a:lnTo>
                    <a:pt x="219444" y="219565"/>
                  </a:lnTo>
                  <a:lnTo>
                    <a:pt x="246993" y="178682"/>
                  </a:lnTo>
                  <a:lnTo>
                    <a:pt x="257095" y="128618"/>
                  </a:lnTo>
                  <a:lnTo>
                    <a:pt x="246954" y="78580"/>
                  </a:lnTo>
                  <a:lnTo>
                    <a:pt x="219401" y="37714"/>
                  </a:lnTo>
                  <a:lnTo>
                    <a:pt x="195284" y="214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2454831" y="5935157"/>
              <a:ext cx="257175" cy="257810"/>
            </a:xfrm>
            <a:custGeom>
              <a:avLst/>
              <a:gdLst/>
              <a:ahLst/>
              <a:cxnLst/>
              <a:rect l="l" t="t" r="r" b="b"/>
              <a:pathLst>
                <a:path w="257175" h="257810">
                  <a:moveTo>
                    <a:pt x="128547" y="0"/>
                  </a:moveTo>
                  <a:lnTo>
                    <a:pt x="78510" y="10107"/>
                  </a:lnTo>
                  <a:lnTo>
                    <a:pt x="37650" y="37671"/>
                  </a:lnTo>
                  <a:lnTo>
                    <a:pt x="10101" y="78553"/>
                  </a:lnTo>
                  <a:lnTo>
                    <a:pt x="0" y="128618"/>
                  </a:lnTo>
                  <a:lnTo>
                    <a:pt x="10101" y="178682"/>
                  </a:lnTo>
                  <a:lnTo>
                    <a:pt x="37650" y="219565"/>
                  </a:lnTo>
                  <a:lnTo>
                    <a:pt x="78510" y="247129"/>
                  </a:lnTo>
                  <a:lnTo>
                    <a:pt x="128547" y="257236"/>
                  </a:lnTo>
                  <a:lnTo>
                    <a:pt x="178584" y="247129"/>
                  </a:lnTo>
                  <a:lnTo>
                    <a:pt x="219444" y="219565"/>
                  </a:lnTo>
                  <a:lnTo>
                    <a:pt x="246993" y="178682"/>
                  </a:lnTo>
                  <a:lnTo>
                    <a:pt x="257095" y="128618"/>
                  </a:lnTo>
                  <a:lnTo>
                    <a:pt x="246954" y="78580"/>
                  </a:lnTo>
                  <a:lnTo>
                    <a:pt x="219401" y="37714"/>
                  </a:lnTo>
                  <a:lnTo>
                    <a:pt x="178558" y="10146"/>
                  </a:lnTo>
                  <a:lnTo>
                    <a:pt x="128547" y="0"/>
                  </a:lnTo>
                  <a:close/>
                </a:path>
              </a:pathLst>
            </a:custGeom>
            <a:ln w="12501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70005" y="5950343"/>
              <a:ext cx="226747" cy="226864"/>
            </a:xfrm>
            <a:prstGeom prst="rect">
              <a:avLst/>
            </a:prstGeom>
          </p:spPr>
        </p:pic>
      </p:grpSp>
      <p:sp>
        <p:nvSpPr>
          <p:cNvPr id="20" name="object 20" descr=""/>
          <p:cNvSpPr txBox="1"/>
          <p:nvPr/>
        </p:nvSpPr>
        <p:spPr>
          <a:xfrm>
            <a:off x="485343" y="1041272"/>
            <a:ext cx="39255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285" b="1">
                <a:solidFill>
                  <a:srgbClr val="5FC2B9"/>
                </a:solidFill>
                <a:latin typeface="Calibri"/>
                <a:cs typeface="Calibri"/>
              </a:rPr>
              <a:t>PARTS</a:t>
            </a:r>
            <a:r>
              <a:rPr dirty="0" sz="1800" spc="90" b="1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 spc="295" b="1">
                <a:solidFill>
                  <a:srgbClr val="5FC2B9"/>
                </a:solidFill>
                <a:latin typeface="Calibri"/>
                <a:cs typeface="Calibri"/>
              </a:rPr>
              <a:t>AND</a:t>
            </a:r>
            <a:r>
              <a:rPr dirty="0" sz="1800" spc="105" b="1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 spc="300" b="1">
                <a:solidFill>
                  <a:srgbClr val="5FC2B9"/>
                </a:solidFill>
                <a:latin typeface="Calibri"/>
                <a:cs typeface="Calibri"/>
              </a:rPr>
              <a:t>PRODUCT</a:t>
            </a:r>
            <a:r>
              <a:rPr dirty="0" sz="1800" spc="114" b="1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 spc="270" b="1">
                <a:solidFill>
                  <a:srgbClr val="5FC2B9"/>
                </a:solidFill>
                <a:latin typeface="Calibri"/>
                <a:cs typeface="Calibri"/>
              </a:rPr>
              <a:t>STORAGE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1432540" y="6364721"/>
            <a:ext cx="256540" cy="269240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1600" spc="-90" b="1">
                <a:solidFill>
                  <a:srgbClr val="FF5C33"/>
                </a:solidFill>
                <a:latin typeface="Tahoma"/>
                <a:cs typeface="Tahoma"/>
              </a:rPr>
              <a:t>43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3151" y="159512"/>
            <a:ext cx="7343140" cy="1300480"/>
          </a:xfrm>
          <a:prstGeom prst="rect"/>
        </p:spPr>
        <p:txBody>
          <a:bodyPr wrap="square" lIns="0" tIns="88900" rIns="0" bIns="0" rtlCol="0" vert="horz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0"/>
              </a:spcBef>
            </a:pPr>
            <a:r>
              <a:rPr dirty="0" spc="365"/>
              <a:t>03</a:t>
            </a:r>
            <a:r>
              <a:rPr dirty="0" spc="40"/>
              <a:t> </a:t>
            </a:r>
            <a:r>
              <a:rPr dirty="0"/>
              <a:t>–</a:t>
            </a:r>
            <a:r>
              <a:rPr dirty="0" spc="55"/>
              <a:t> </a:t>
            </a:r>
            <a:r>
              <a:rPr dirty="0" spc="220"/>
              <a:t>Detailed</a:t>
            </a:r>
            <a:r>
              <a:rPr dirty="0" spc="25"/>
              <a:t> </a:t>
            </a:r>
            <a:r>
              <a:rPr dirty="0" spc="315"/>
              <a:t>floor</a:t>
            </a:r>
            <a:r>
              <a:rPr dirty="0" spc="30"/>
              <a:t> </a:t>
            </a:r>
            <a:r>
              <a:rPr dirty="0" spc="320"/>
              <a:t>of</a:t>
            </a:r>
            <a:r>
              <a:rPr dirty="0" spc="50"/>
              <a:t> </a:t>
            </a:r>
            <a:r>
              <a:rPr dirty="0" spc="335"/>
              <a:t>the </a:t>
            </a:r>
            <a:r>
              <a:rPr dirty="0" spc="254"/>
              <a:t>production</a:t>
            </a:r>
            <a:r>
              <a:rPr dirty="0" spc="25"/>
              <a:t> </a:t>
            </a:r>
            <a:r>
              <a:rPr dirty="0" spc="350"/>
              <a:t>workshop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5083" y="1575244"/>
            <a:ext cx="8343444" cy="4335457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564591" y="2119630"/>
            <a:ext cx="3312795" cy="38080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sng" sz="2000">
                <a:solidFill>
                  <a:srgbClr val="465A71"/>
                </a:solidFill>
                <a:uFill>
                  <a:solidFill>
                    <a:srgbClr val="465A71"/>
                  </a:solidFill>
                </a:uFill>
                <a:latin typeface="Century Gothic"/>
                <a:cs typeface="Century Gothic"/>
              </a:rPr>
              <a:t>Overall</a:t>
            </a:r>
            <a:r>
              <a:rPr dirty="0" u="sng" sz="2000" spc="15">
                <a:solidFill>
                  <a:srgbClr val="465A71"/>
                </a:solidFill>
                <a:uFill>
                  <a:solidFill>
                    <a:srgbClr val="465A71"/>
                  </a:solidFill>
                </a:uFill>
                <a:latin typeface="Century Gothic"/>
                <a:cs typeface="Century Gothic"/>
              </a:rPr>
              <a:t> </a:t>
            </a:r>
            <a:r>
              <a:rPr dirty="0" u="sng" sz="2000" spc="40">
                <a:solidFill>
                  <a:srgbClr val="465A71"/>
                </a:solidFill>
                <a:uFill>
                  <a:solidFill>
                    <a:srgbClr val="465A71"/>
                  </a:solidFill>
                </a:uFill>
                <a:latin typeface="Century Gothic"/>
                <a:cs typeface="Century Gothic"/>
              </a:rPr>
              <a:t>strategy</a:t>
            </a:r>
            <a:endParaRPr sz="2000">
              <a:latin typeface="Century Gothic"/>
              <a:cs typeface="Century Gothic"/>
            </a:endParaRPr>
          </a:p>
          <a:p>
            <a:pPr marL="299085" indent="-286385">
              <a:lnSpc>
                <a:spcPct val="100000"/>
              </a:lnSpc>
              <a:spcBef>
                <a:spcPts val="241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Chassis,</a:t>
            </a:r>
            <a:r>
              <a:rPr dirty="0" sz="1600" spc="114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doors,</a:t>
            </a:r>
            <a:r>
              <a:rPr dirty="0" sz="1600" spc="120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 spc="95">
                <a:solidFill>
                  <a:srgbClr val="465A71"/>
                </a:solidFill>
                <a:latin typeface="Century Gothic"/>
                <a:cs typeface="Century Gothic"/>
              </a:rPr>
              <a:t>rims,</a:t>
            </a:r>
            <a:r>
              <a:rPr dirty="0" sz="1600" spc="90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 spc="60">
                <a:solidFill>
                  <a:srgbClr val="465A71"/>
                </a:solidFill>
                <a:latin typeface="Century Gothic"/>
                <a:cs typeface="Century Gothic"/>
              </a:rPr>
              <a:t>bumpers</a:t>
            </a:r>
            <a:endParaRPr sz="1600">
              <a:latin typeface="Century Gothic"/>
              <a:cs typeface="Century Gothic"/>
            </a:endParaRPr>
          </a:p>
          <a:p>
            <a:pPr marL="299085">
              <a:lnSpc>
                <a:spcPct val="100000"/>
              </a:lnSpc>
            </a:pPr>
            <a:r>
              <a:rPr dirty="0" sz="1600" spc="-155">
                <a:solidFill>
                  <a:srgbClr val="465A71"/>
                </a:solidFill>
                <a:latin typeface="Century Gothic"/>
                <a:cs typeface="Century Gothic"/>
              </a:rPr>
              <a:t>&amp;</a:t>
            </a:r>
            <a:r>
              <a:rPr dirty="0" sz="1600" spc="-10">
                <a:solidFill>
                  <a:srgbClr val="465A71"/>
                </a:solidFill>
                <a:latin typeface="Century Gothic"/>
                <a:cs typeface="Century Gothic"/>
              </a:rPr>
              <a:t> fenders</a:t>
            </a:r>
            <a:endParaRPr sz="1600">
              <a:latin typeface="Century Gothic"/>
              <a:cs typeface="Century Gothic"/>
            </a:endParaRPr>
          </a:p>
          <a:p>
            <a:pPr algn="just" marL="299085" marR="194945" indent="-287020">
              <a:lnSpc>
                <a:spcPct val="99700"/>
              </a:lnSpc>
              <a:spcBef>
                <a:spcPts val="1939"/>
              </a:spcBef>
              <a:buFont typeface="Arial"/>
              <a:buChar char="•"/>
              <a:tabLst>
                <a:tab pos="299085" algn="l"/>
                <a:tab pos="300355" algn="l"/>
              </a:tabLst>
            </a:pPr>
            <a:r>
              <a:rPr dirty="0" sz="1600">
                <a:solidFill>
                  <a:srgbClr val="465A71"/>
                </a:solidFill>
                <a:latin typeface="Calibri"/>
                <a:cs typeface="Calibri"/>
              </a:rPr>
              <a:t>	</a:t>
            </a:r>
            <a:r>
              <a:rPr dirty="0" sz="1600" spc="225" b="1">
                <a:solidFill>
                  <a:srgbClr val="465A71"/>
                </a:solidFill>
                <a:latin typeface="Calibri"/>
                <a:cs typeface="Calibri"/>
              </a:rPr>
              <a:t>Lean</a:t>
            </a:r>
            <a:r>
              <a:rPr dirty="0" sz="1600" spc="85" b="1">
                <a:solidFill>
                  <a:srgbClr val="465A71"/>
                </a:solidFill>
                <a:latin typeface="Calibri"/>
                <a:cs typeface="Calibri"/>
              </a:rPr>
              <a:t> </a:t>
            </a:r>
            <a:r>
              <a:rPr dirty="0" sz="1600" spc="190" b="1">
                <a:solidFill>
                  <a:srgbClr val="465A71"/>
                </a:solidFill>
                <a:latin typeface="Calibri"/>
                <a:cs typeface="Calibri"/>
              </a:rPr>
              <a:t>production</a:t>
            </a:r>
            <a:r>
              <a:rPr dirty="0" sz="1600" spc="135" b="1">
                <a:solidFill>
                  <a:srgbClr val="465A71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65A71"/>
                </a:solidFill>
                <a:latin typeface="Wingdings"/>
                <a:cs typeface="Wingdings"/>
              </a:rPr>
              <a:t></a:t>
            </a:r>
            <a:r>
              <a:rPr dirty="0" sz="1600" spc="20">
                <a:solidFill>
                  <a:srgbClr val="465A71"/>
                </a:solidFill>
                <a:latin typeface="Times New Roman"/>
                <a:cs typeface="Times New Roman"/>
              </a:rPr>
              <a:t> </a:t>
            </a:r>
            <a:r>
              <a:rPr dirty="0" sz="1600" spc="-10">
                <a:solidFill>
                  <a:srgbClr val="465A71"/>
                </a:solidFill>
                <a:latin typeface="Century Gothic"/>
                <a:cs typeface="Century Gothic"/>
              </a:rPr>
              <a:t>reduce </a:t>
            </a: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inventory,</a:t>
            </a:r>
            <a:r>
              <a:rPr dirty="0" sz="1600" spc="135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lower</a:t>
            </a:r>
            <a:r>
              <a:rPr dirty="0" sz="1600" spc="114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 spc="-20">
                <a:solidFill>
                  <a:srgbClr val="465A71"/>
                </a:solidFill>
                <a:latin typeface="Century Gothic"/>
                <a:cs typeface="Century Gothic"/>
              </a:rPr>
              <a:t>capital</a:t>
            </a:r>
            <a:r>
              <a:rPr dirty="0" sz="1600" spc="135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 spc="-20">
                <a:solidFill>
                  <a:srgbClr val="465A71"/>
                </a:solidFill>
                <a:latin typeface="Century Gothic"/>
                <a:cs typeface="Century Gothic"/>
              </a:rPr>
              <a:t>tied </a:t>
            </a: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up</a:t>
            </a:r>
            <a:r>
              <a:rPr dirty="0" sz="1600" spc="-15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 spc="-155">
                <a:solidFill>
                  <a:srgbClr val="465A71"/>
                </a:solidFill>
                <a:latin typeface="Century Gothic"/>
                <a:cs typeface="Century Gothic"/>
              </a:rPr>
              <a:t>&amp;</a:t>
            </a:r>
            <a:r>
              <a:rPr dirty="0" sz="1600" spc="-10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reduce</a:t>
            </a:r>
            <a:r>
              <a:rPr dirty="0" sz="1600" spc="-15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 spc="-10">
                <a:solidFill>
                  <a:srgbClr val="465A71"/>
                </a:solidFill>
                <a:latin typeface="Century Gothic"/>
                <a:cs typeface="Century Gothic"/>
              </a:rPr>
              <a:t>waste</a:t>
            </a:r>
            <a:endParaRPr sz="1600">
              <a:latin typeface="Century Gothic"/>
              <a:cs typeface="Century Gothic"/>
            </a:endParaRPr>
          </a:p>
          <a:p>
            <a:pPr marL="299085" indent="-286385">
              <a:lnSpc>
                <a:spcPct val="100000"/>
              </a:lnSpc>
              <a:spcBef>
                <a:spcPts val="192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 spc="70">
                <a:solidFill>
                  <a:srgbClr val="465A71"/>
                </a:solidFill>
                <a:latin typeface="Century Gothic"/>
                <a:cs typeface="Century Gothic"/>
              </a:rPr>
              <a:t>Strive</a:t>
            </a:r>
            <a:r>
              <a:rPr dirty="0" sz="1600" spc="30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for</a:t>
            </a:r>
            <a:r>
              <a:rPr dirty="0" sz="1600" spc="45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 spc="150" b="1">
                <a:solidFill>
                  <a:srgbClr val="465A71"/>
                </a:solidFill>
                <a:latin typeface="Calibri"/>
                <a:cs typeface="Calibri"/>
              </a:rPr>
              <a:t>flexible</a:t>
            </a:r>
            <a:r>
              <a:rPr dirty="0" sz="1600" spc="170" b="1">
                <a:solidFill>
                  <a:srgbClr val="465A71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465A71"/>
                </a:solidFill>
                <a:latin typeface="Century Gothic"/>
                <a:cs typeface="Century Gothic"/>
              </a:rPr>
              <a:t>and</a:t>
            </a:r>
            <a:endParaRPr sz="1600">
              <a:latin typeface="Century Gothic"/>
              <a:cs typeface="Century Gothic"/>
            </a:endParaRPr>
          </a:p>
          <a:p>
            <a:pPr marL="299085">
              <a:lnSpc>
                <a:spcPct val="100000"/>
              </a:lnSpc>
            </a:pPr>
            <a:r>
              <a:rPr dirty="0" sz="1600" spc="185" b="1">
                <a:solidFill>
                  <a:srgbClr val="465A71"/>
                </a:solidFill>
                <a:latin typeface="Calibri"/>
                <a:cs typeface="Calibri"/>
              </a:rPr>
              <a:t>disturbance-</a:t>
            </a:r>
            <a:r>
              <a:rPr dirty="0" sz="1600" spc="150" b="1">
                <a:solidFill>
                  <a:srgbClr val="465A71"/>
                </a:solidFill>
                <a:latin typeface="Calibri"/>
                <a:cs typeface="Calibri"/>
              </a:rPr>
              <a:t>free</a:t>
            </a:r>
            <a:r>
              <a:rPr dirty="0" sz="1600" spc="204" b="1">
                <a:solidFill>
                  <a:srgbClr val="465A71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465A71"/>
                </a:solidFill>
                <a:latin typeface="Century Gothic"/>
                <a:cs typeface="Century Gothic"/>
              </a:rPr>
              <a:t>production</a:t>
            </a:r>
            <a:endParaRPr sz="1600">
              <a:latin typeface="Century Gothic"/>
              <a:cs typeface="Century Gothic"/>
            </a:endParaRPr>
          </a:p>
          <a:p>
            <a:pPr marL="299085" indent="-286385">
              <a:lnSpc>
                <a:spcPct val="100000"/>
              </a:lnSpc>
              <a:spcBef>
                <a:spcPts val="192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2</a:t>
            </a:r>
            <a:r>
              <a:rPr dirty="0" sz="1600" spc="155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different</a:t>
            </a:r>
            <a:r>
              <a:rPr dirty="0" sz="1600" spc="180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 spc="45">
                <a:solidFill>
                  <a:srgbClr val="465A71"/>
                </a:solidFill>
                <a:latin typeface="Century Gothic"/>
                <a:cs typeface="Century Gothic"/>
              </a:rPr>
              <a:t>outflows</a:t>
            </a:r>
            <a:endParaRPr sz="1600">
              <a:latin typeface="Century Gothic"/>
              <a:cs typeface="Century Gothic"/>
            </a:endParaRPr>
          </a:p>
          <a:p>
            <a:pPr marL="299085" indent="-286385">
              <a:lnSpc>
                <a:spcPct val="100000"/>
              </a:lnSpc>
              <a:spcBef>
                <a:spcPts val="192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Waste</a:t>
            </a:r>
            <a:r>
              <a:rPr dirty="0" sz="1600" spc="229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 spc="35">
                <a:solidFill>
                  <a:srgbClr val="465A71"/>
                </a:solidFill>
                <a:latin typeface="Century Gothic"/>
                <a:cs typeface="Century Gothic"/>
              </a:rPr>
              <a:t>treatment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06680">
              <a:lnSpc>
                <a:spcPct val="100000"/>
              </a:lnSpc>
              <a:spcBef>
                <a:spcPts val="65"/>
              </a:spcBef>
            </a:pPr>
            <a:r>
              <a:rPr dirty="0" spc="-25"/>
              <a:t>48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dirty="0" spc="365"/>
              <a:t>03</a:t>
            </a:r>
            <a:r>
              <a:rPr dirty="0" spc="45"/>
              <a:t> </a:t>
            </a:r>
            <a:r>
              <a:rPr dirty="0"/>
              <a:t>–</a:t>
            </a:r>
            <a:r>
              <a:rPr dirty="0" spc="60"/>
              <a:t> </a:t>
            </a:r>
            <a:r>
              <a:rPr dirty="0" spc="320"/>
              <a:t>Production</a:t>
            </a:r>
            <a:r>
              <a:rPr dirty="0" spc="25"/>
              <a:t> </a:t>
            </a:r>
            <a:r>
              <a:rPr dirty="0" spc="350"/>
              <a:t>workshop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1339469" y="3323971"/>
            <a:ext cx="9377680" cy="0"/>
          </a:xfrm>
          <a:custGeom>
            <a:avLst/>
            <a:gdLst/>
            <a:ahLst/>
            <a:cxnLst/>
            <a:rect l="l" t="t" r="r" b="b"/>
            <a:pathLst>
              <a:path w="9377680" h="0">
                <a:moveTo>
                  <a:pt x="0" y="0"/>
                </a:moveTo>
                <a:lnTo>
                  <a:pt x="9377680" y="0"/>
                </a:lnTo>
              </a:path>
            </a:pathLst>
          </a:custGeom>
          <a:ln w="38100">
            <a:solidFill>
              <a:srgbClr val="5FC2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078991" y="2800604"/>
            <a:ext cx="62763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Calibri"/>
                <a:cs typeface="Calibri"/>
              </a:rPr>
              <a:t>Surface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finishing</a:t>
            </a:r>
            <a:r>
              <a:rPr dirty="0" sz="1600" spc="-6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|</a:t>
            </a:r>
            <a:r>
              <a:rPr dirty="0" sz="1600" spc="220">
                <a:latin typeface="Calibri"/>
                <a:cs typeface="Calibri"/>
              </a:rPr>
              <a:t> </a:t>
            </a:r>
            <a:r>
              <a:rPr dirty="0" baseline="-5208" sz="2400">
                <a:latin typeface="Calibri"/>
                <a:cs typeface="Calibri"/>
              </a:rPr>
              <a:t>CNC</a:t>
            </a:r>
            <a:r>
              <a:rPr dirty="0" baseline="-5208" sz="2400" spc="-44">
                <a:latin typeface="Calibri"/>
                <a:cs typeface="Calibri"/>
              </a:rPr>
              <a:t> </a:t>
            </a:r>
            <a:r>
              <a:rPr dirty="0" baseline="-5208" sz="2400" spc="-15">
                <a:latin typeface="Calibri"/>
                <a:cs typeface="Calibri"/>
              </a:rPr>
              <a:t>Automation</a:t>
            </a:r>
            <a:r>
              <a:rPr dirty="0" baseline="-5208" sz="2400" spc="-52">
                <a:latin typeface="Calibri"/>
                <a:cs typeface="Calibri"/>
              </a:rPr>
              <a:t> </a:t>
            </a:r>
            <a:r>
              <a:rPr dirty="0" baseline="-5208" sz="2400">
                <a:latin typeface="Calibri"/>
                <a:cs typeface="Calibri"/>
              </a:rPr>
              <a:t>Machine</a:t>
            </a:r>
            <a:r>
              <a:rPr dirty="0" baseline="-5208" sz="2400" spc="-67">
                <a:latin typeface="Calibri"/>
                <a:cs typeface="Calibri"/>
              </a:rPr>
              <a:t> </a:t>
            </a:r>
            <a:r>
              <a:rPr dirty="0" baseline="-5208" sz="2400">
                <a:latin typeface="Calibri"/>
                <a:cs typeface="Calibri"/>
              </a:rPr>
              <a:t>|</a:t>
            </a:r>
            <a:r>
              <a:rPr dirty="0" sz="1600">
                <a:latin typeface="Calibri"/>
                <a:cs typeface="Calibri"/>
              </a:rPr>
              <a:t>Melting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&amp;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Casting</a:t>
            </a:r>
            <a:r>
              <a:rPr dirty="0" sz="1600" spc="-6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machine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50">
                <a:latin typeface="Calibri"/>
                <a:cs typeface="Calibri"/>
              </a:rPr>
              <a:t>|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424166" y="2822193"/>
            <a:ext cx="30562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Calibri"/>
                <a:cs typeface="Calibri"/>
              </a:rPr>
              <a:t>Alloy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mixture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|</a:t>
            </a:r>
            <a:r>
              <a:rPr dirty="0" sz="1600" spc="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Raw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material</a:t>
            </a:r>
            <a:r>
              <a:rPr dirty="0" sz="1600" spc="-6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storage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1339469" y="3476371"/>
            <a:ext cx="9377680" cy="0"/>
          </a:xfrm>
          <a:custGeom>
            <a:avLst/>
            <a:gdLst/>
            <a:ahLst/>
            <a:cxnLst/>
            <a:rect l="l" t="t" r="r" b="b"/>
            <a:pathLst>
              <a:path w="9377680" h="0">
                <a:moveTo>
                  <a:pt x="0" y="0"/>
                </a:moveTo>
                <a:lnTo>
                  <a:pt x="9377680" y="0"/>
                </a:lnTo>
              </a:path>
            </a:pathLst>
          </a:custGeom>
          <a:ln w="38100">
            <a:solidFill>
              <a:srgbClr val="1DF12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339469" y="3663696"/>
            <a:ext cx="9403080" cy="0"/>
          </a:xfrm>
          <a:custGeom>
            <a:avLst/>
            <a:gdLst/>
            <a:ahLst/>
            <a:cxnLst/>
            <a:rect l="l" t="t" r="r" b="b"/>
            <a:pathLst>
              <a:path w="9403080" h="0">
                <a:moveTo>
                  <a:pt x="0" y="0"/>
                </a:moveTo>
                <a:lnTo>
                  <a:pt x="9403080" y="0"/>
                </a:lnTo>
              </a:path>
            </a:pathLst>
          </a:custGeom>
          <a:ln w="38100">
            <a:solidFill>
              <a:srgbClr val="E42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1323339" y="3842003"/>
            <a:ext cx="9377680" cy="15240"/>
          </a:xfrm>
          <a:custGeom>
            <a:avLst/>
            <a:gdLst/>
            <a:ahLst/>
            <a:cxnLst/>
            <a:rect l="l" t="t" r="r" b="b"/>
            <a:pathLst>
              <a:path w="9377680" h="15239">
                <a:moveTo>
                  <a:pt x="0" y="0"/>
                </a:moveTo>
                <a:lnTo>
                  <a:pt x="9377680" y="15240"/>
                </a:lnTo>
              </a:path>
            </a:pathLst>
          </a:custGeom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631037" y="1249121"/>
            <a:ext cx="10301605" cy="10648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sng" sz="2000" spc="70">
                <a:solidFill>
                  <a:srgbClr val="465A71"/>
                </a:solidFill>
                <a:uFill>
                  <a:solidFill>
                    <a:srgbClr val="465A71"/>
                  </a:solidFill>
                </a:uFill>
                <a:latin typeface="Century Gothic"/>
                <a:cs typeface="Century Gothic"/>
              </a:rPr>
              <a:t>Constraints</a:t>
            </a:r>
            <a:r>
              <a:rPr dirty="0" u="sng" sz="2000" spc="-100">
                <a:solidFill>
                  <a:srgbClr val="465A71"/>
                </a:solidFill>
                <a:uFill>
                  <a:solidFill>
                    <a:srgbClr val="465A71"/>
                  </a:solidFill>
                </a:uFill>
                <a:latin typeface="Century Gothic"/>
                <a:cs typeface="Century Gothic"/>
              </a:rPr>
              <a:t> </a:t>
            </a:r>
            <a:r>
              <a:rPr dirty="0" u="sng" sz="2000">
                <a:solidFill>
                  <a:srgbClr val="465A71"/>
                </a:solidFill>
                <a:uFill>
                  <a:solidFill>
                    <a:srgbClr val="465A71"/>
                  </a:solidFill>
                </a:uFill>
                <a:latin typeface="Century Gothic"/>
                <a:cs typeface="Century Gothic"/>
              </a:rPr>
              <a:t>and</a:t>
            </a:r>
            <a:r>
              <a:rPr dirty="0" u="sng" sz="2000" spc="-85">
                <a:solidFill>
                  <a:srgbClr val="465A71"/>
                </a:solidFill>
                <a:uFill>
                  <a:solidFill>
                    <a:srgbClr val="465A71"/>
                  </a:solidFill>
                </a:uFill>
                <a:latin typeface="Century Gothic"/>
                <a:cs typeface="Century Gothic"/>
              </a:rPr>
              <a:t> </a:t>
            </a:r>
            <a:r>
              <a:rPr dirty="0" u="sng" sz="2000" spc="65">
                <a:solidFill>
                  <a:srgbClr val="465A71"/>
                </a:solidFill>
                <a:uFill>
                  <a:solidFill>
                    <a:srgbClr val="465A71"/>
                  </a:solidFill>
                </a:uFill>
                <a:latin typeface="Century Gothic"/>
                <a:cs typeface="Century Gothic"/>
              </a:rPr>
              <a:t>synergies</a:t>
            </a:r>
            <a:endParaRPr sz="2000">
              <a:latin typeface="Century Gothic"/>
              <a:cs typeface="Century Gothic"/>
            </a:endParaRPr>
          </a:p>
          <a:p>
            <a:pPr marL="299085" marR="5080" indent="-28702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9085" algn="l"/>
                <a:tab pos="5985510" algn="l"/>
              </a:tabLst>
            </a:pP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Need</a:t>
            </a:r>
            <a:r>
              <a:rPr dirty="0" sz="1600" spc="35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of</a:t>
            </a:r>
            <a:r>
              <a:rPr dirty="0" sz="1600" spc="10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producing</a:t>
            </a:r>
            <a:r>
              <a:rPr dirty="0" sz="1600" spc="65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some</a:t>
            </a:r>
            <a:r>
              <a:rPr dirty="0" sz="1600" spc="35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 spc="50">
                <a:solidFill>
                  <a:srgbClr val="465A71"/>
                </a:solidFill>
                <a:latin typeface="Century Gothic"/>
                <a:cs typeface="Century Gothic"/>
              </a:rPr>
              <a:t>parts</a:t>
            </a:r>
            <a:r>
              <a:rPr dirty="0" sz="1600" spc="60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by</a:t>
            </a:r>
            <a:r>
              <a:rPr dirty="0" sz="1600" spc="25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 spc="-10">
                <a:solidFill>
                  <a:srgbClr val="465A71"/>
                </a:solidFill>
                <a:latin typeface="Century Gothic"/>
                <a:cs typeface="Century Gothic"/>
              </a:rPr>
              <a:t>ourselves</a:t>
            </a: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	</a:t>
            </a:r>
            <a:r>
              <a:rPr dirty="0" sz="1600" spc="100">
                <a:solidFill>
                  <a:srgbClr val="465A71"/>
                </a:solidFill>
                <a:latin typeface="Century Gothic"/>
                <a:cs typeface="Century Gothic"/>
              </a:rPr>
              <a:t>Rims,</a:t>
            </a:r>
            <a:r>
              <a:rPr dirty="0" sz="1600" spc="114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bodyparts</a:t>
            </a:r>
            <a:r>
              <a:rPr dirty="0" sz="1600" spc="145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(doors,</a:t>
            </a:r>
            <a:r>
              <a:rPr dirty="0" sz="1600" spc="130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bumpers,</a:t>
            </a:r>
            <a:r>
              <a:rPr dirty="0" sz="1600" spc="130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 spc="-10">
                <a:solidFill>
                  <a:srgbClr val="465A71"/>
                </a:solidFill>
                <a:latin typeface="Century Gothic"/>
                <a:cs typeface="Century Gothic"/>
              </a:rPr>
              <a:t>fenders) </a:t>
            </a: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and</a:t>
            </a:r>
            <a:r>
              <a:rPr dirty="0" sz="1600" spc="-75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 spc="40">
                <a:solidFill>
                  <a:srgbClr val="465A71"/>
                </a:solidFill>
                <a:latin typeface="Century Gothic"/>
                <a:cs typeface="Century Gothic"/>
              </a:rPr>
              <a:t>chassis</a:t>
            </a:r>
            <a:endParaRPr sz="1600">
              <a:latin typeface="Century Gothic"/>
              <a:cs typeface="Century Gothic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Since</a:t>
            </a:r>
            <a:r>
              <a:rPr dirty="0" sz="1600" spc="50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there</a:t>
            </a:r>
            <a:r>
              <a:rPr dirty="0" sz="1600" spc="70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are</a:t>
            </a:r>
            <a:r>
              <a:rPr dirty="0" sz="1600" spc="65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synergies,</a:t>
            </a:r>
            <a:r>
              <a:rPr dirty="0" sz="1600" spc="85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we</a:t>
            </a:r>
            <a:r>
              <a:rPr dirty="0" sz="1600" spc="50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 spc="-45">
                <a:solidFill>
                  <a:srgbClr val="465A71"/>
                </a:solidFill>
                <a:latin typeface="Century Gothic"/>
                <a:cs typeface="Century Gothic"/>
              </a:rPr>
              <a:t>can</a:t>
            </a:r>
            <a:r>
              <a:rPr dirty="0" sz="1600" spc="65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 spc="60">
                <a:solidFill>
                  <a:srgbClr val="465A71"/>
                </a:solidFill>
                <a:latin typeface="Century Gothic"/>
                <a:cs typeface="Century Gothic"/>
              </a:rPr>
              <a:t>optimize </a:t>
            </a: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the</a:t>
            </a:r>
            <a:r>
              <a:rPr dirty="0" sz="1600" spc="50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production</a:t>
            </a:r>
            <a:r>
              <a:rPr dirty="0" sz="1600" spc="90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process</a:t>
            </a:r>
            <a:r>
              <a:rPr dirty="0" sz="1600" spc="85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to</a:t>
            </a:r>
            <a:r>
              <a:rPr dirty="0" sz="1600" spc="55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 spc="-10">
                <a:solidFill>
                  <a:srgbClr val="465A71"/>
                </a:solidFill>
                <a:latin typeface="Century Gothic"/>
                <a:cs typeface="Century Gothic"/>
              </a:rPr>
              <a:t>save</a:t>
            </a:r>
            <a:r>
              <a:rPr dirty="0" sz="1600" spc="65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 spc="75">
                <a:solidFill>
                  <a:srgbClr val="465A71"/>
                </a:solidFill>
                <a:latin typeface="Century Gothic"/>
                <a:cs typeface="Century Gothic"/>
              </a:rPr>
              <a:t>time</a:t>
            </a:r>
            <a:r>
              <a:rPr dirty="0" sz="1600" spc="55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and</a:t>
            </a:r>
            <a:r>
              <a:rPr dirty="0" sz="1600" spc="80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 spc="-10">
                <a:solidFill>
                  <a:srgbClr val="465A71"/>
                </a:solidFill>
                <a:latin typeface="Century Gothic"/>
                <a:cs typeface="Century Gothic"/>
              </a:rPr>
              <a:t>money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5661659" y="1613153"/>
            <a:ext cx="714375" cy="201295"/>
          </a:xfrm>
          <a:custGeom>
            <a:avLst/>
            <a:gdLst/>
            <a:ahLst/>
            <a:cxnLst/>
            <a:rect l="l" t="t" r="r" b="b"/>
            <a:pathLst>
              <a:path w="714375" h="201294">
                <a:moveTo>
                  <a:pt x="613537" y="0"/>
                </a:moveTo>
                <a:lnTo>
                  <a:pt x="613537" y="50292"/>
                </a:lnTo>
                <a:lnTo>
                  <a:pt x="0" y="50292"/>
                </a:lnTo>
                <a:lnTo>
                  <a:pt x="0" y="150875"/>
                </a:lnTo>
                <a:lnTo>
                  <a:pt x="613537" y="150875"/>
                </a:lnTo>
                <a:lnTo>
                  <a:pt x="613537" y="201168"/>
                </a:lnTo>
                <a:lnTo>
                  <a:pt x="714120" y="100584"/>
                </a:lnTo>
                <a:lnTo>
                  <a:pt x="613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730097" y="3199003"/>
            <a:ext cx="447040" cy="72771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just" marL="12700" marR="5080">
              <a:lnSpc>
                <a:spcPct val="87300"/>
              </a:lnSpc>
              <a:spcBef>
                <a:spcPts val="280"/>
              </a:spcBef>
            </a:pPr>
            <a:r>
              <a:rPr dirty="0" sz="1200" i="1">
                <a:solidFill>
                  <a:srgbClr val="1D2A36"/>
                </a:solidFill>
                <a:latin typeface="Arial"/>
                <a:cs typeface="Arial"/>
              </a:rPr>
              <a:t>Duo</a:t>
            </a:r>
            <a:r>
              <a:rPr dirty="0" sz="1200" spc="-30" i="1">
                <a:solidFill>
                  <a:srgbClr val="1D2A36"/>
                </a:solidFill>
                <a:latin typeface="Arial"/>
                <a:cs typeface="Arial"/>
              </a:rPr>
              <a:t> </a:t>
            </a:r>
            <a:r>
              <a:rPr dirty="0" sz="1200" spc="-50" i="1">
                <a:solidFill>
                  <a:srgbClr val="1D2A36"/>
                </a:solidFill>
                <a:latin typeface="Arial"/>
                <a:cs typeface="Arial"/>
              </a:rPr>
              <a:t>S </a:t>
            </a:r>
            <a:r>
              <a:rPr dirty="0" sz="1200" i="1">
                <a:solidFill>
                  <a:srgbClr val="1D2A36"/>
                </a:solidFill>
                <a:latin typeface="Arial"/>
                <a:cs typeface="Arial"/>
              </a:rPr>
              <a:t>Duo</a:t>
            </a:r>
            <a:r>
              <a:rPr dirty="0" sz="1200" spc="-50" i="1">
                <a:solidFill>
                  <a:srgbClr val="1D2A36"/>
                </a:solidFill>
                <a:latin typeface="Arial"/>
                <a:cs typeface="Arial"/>
              </a:rPr>
              <a:t> Y </a:t>
            </a:r>
            <a:r>
              <a:rPr dirty="0" sz="1200" spc="-10" i="1">
                <a:solidFill>
                  <a:srgbClr val="1D2A36"/>
                </a:solidFill>
                <a:latin typeface="Arial"/>
                <a:cs typeface="Arial"/>
              </a:rPr>
              <a:t>Livro</a:t>
            </a:r>
            <a:endParaRPr sz="1200">
              <a:latin typeface="Arial"/>
              <a:cs typeface="Arial"/>
            </a:endParaRPr>
          </a:p>
          <a:p>
            <a:pPr marL="34290">
              <a:lnSpc>
                <a:spcPct val="100000"/>
              </a:lnSpc>
              <a:spcBef>
                <a:spcPts val="135"/>
              </a:spcBef>
            </a:pPr>
            <a:r>
              <a:rPr dirty="0" sz="1200" spc="-25" i="1">
                <a:solidFill>
                  <a:srgbClr val="1D2A36"/>
                </a:solidFill>
                <a:latin typeface="Arial"/>
                <a:cs typeface="Arial"/>
              </a:rPr>
              <a:t>Uno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0822685" y="3366642"/>
            <a:ext cx="486409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0" i="1">
                <a:solidFill>
                  <a:srgbClr val="1D2A36"/>
                </a:solidFill>
                <a:latin typeface="Arial"/>
                <a:cs typeface="Arial"/>
              </a:rPr>
              <a:t>Rims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0332846" y="5194172"/>
            <a:ext cx="96266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i="1">
                <a:solidFill>
                  <a:srgbClr val="1D2A36"/>
                </a:solidFill>
                <a:latin typeface="Arial"/>
                <a:cs typeface="Arial"/>
              </a:rPr>
              <a:t>Fenders</a:t>
            </a:r>
            <a:r>
              <a:rPr dirty="0" sz="1600" spc="-50" i="1">
                <a:solidFill>
                  <a:srgbClr val="1D2A36"/>
                </a:solidFill>
                <a:latin typeface="Arial"/>
                <a:cs typeface="Arial"/>
              </a:rPr>
              <a:t> &amp; </a:t>
            </a:r>
            <a:r>
              <a:rPr dirty="0" sz="1600" spc="-10" i="1">
                <a:solidFill>
                  <a:srgbClr val="1D2A36"/>
                </a:solidFill>
                <a:latin typeface="Arial"/>
                <a:cs typeface="Arial"/>
              </a:rPr>
              <a:t>Bumpers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23959" y="231940"/>
            <a:ext cx="2016759" cy="1131658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715772" y="4841875"/>
            <a:ext cx="9145905" cy="52768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12700" marR="8703310">
              <a:lnSpc>
                <a:spcPct val="73700"/>
              </a:lnSpc>
              <a:spcBef>
                <a:spcPts val="475"/>
              </a:spcBef>
            </a:pPr>
            <a:r>
              <a:rPr dirty="0" sz="1200" i="1">
                <a:solidFill>
                  <a:srgbClr val="1D2A36"/>
                </a:solidFill>
                <a:latin typeface="Arial"/>
                <a:cs typeface="Arial"/>
              </a:rPr>
              <a:t>Duo</a:t>
            </a:r>
            <a:r>
              <a:rPr dirty="0" sz="1200" spc="-30" i="1">
                <a:solidFill>
                  <a:srgbClr val="1D2A36"/>
                </a:solidFill>
                <a:latin typeface="Arial"/>
                <a:cs typeface="Arial"/>
              </a:rPr>
              <a:t> </a:t>
            </a:r>
            <a:r>
              <a:rPr dirty="0" sz="1200" spc="-50" i="1">
                <a:solidFill>
                  <a:srgbClr val="1D2A36"/>
                </a:solidFill>
                <a:latin typeface="Arial"/>
                <a:cs typeface="Arial"/>
              </a:rPr>
              <a:t>S </a:t>
            </a:r>
            <a:r>
              <a:rPr dirty="0" sz="1200" i="1">
                <a:solidFill>
                  <a:srgbClr val="1D2A36"/>
                </a:solidFill>
                <a:latin typeface="Arial"/>
                <a:cs typeface="Arial"/>
              </a:rPr>
              <a:t>Duo</a:t>
            </a:r>
            <a:r>
              <a:rPr dirty="0" sz="1200" spc="-50" i="1">
                <a:solidFill>
                  <a:srgbClr val="1D2A36"/>
                </a:solidFill>
                <a:latin typeface="Arial"/>
                <a:cs typeface="Arial"/>
              </a:rPr>
              <a:t> Y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  <a:tabLst>
                <a:tab pos="585470" algn="l"/>
                <a:tab pos="9132570" algn="l"/>
              </a:tabLst>
            </a:pPr>
            <a:r>
              <a:rPr dirty="0" sz="1200" spc="-10" i="1">
                <a:solidFill>
                  <a:srgbClr val="1D2A36"/>
                </a:solidFill>
                <a:latin typeface="Arial"/>
                <a:cs typeface="Arial"/>
              </a:rPr>
              <a:t>Livro</a:t>
            </a:r>
            <a:r>
              <a:rPr dirty="0" sz="1200" i="1">
                <a:solidFill>
                  <a:srgbClr val="1D2A36"/>
                </a:solidFill>
                <a:latin typeface="Arial"/>
                <a:cs typeface="Arial"/>
              </a:rPr>
              <a:t>	</a:t>
            </a:r>
            <a:r>
              <a:rPr dirty="0" u="heavy" sz="1200" i="1">
                <a:solidFill>
                  <a:srgbClr val="1D2A36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15772" y="5725464"/>
            <a:ext cx="3054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 i="1">
                <a:solidFill>
                  <a:srgbClr val="1D2A36"/>
                </a:solidFill>
                <a:latin typeface="Arial"/>
                <a:cs typeface="Arial"/>
              </a:rPr>
              <a:t>Uno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1323339" y="4227360"/>
            <a:ext cx="10574655" cy="1014094"/>
            <a:chOff x="1323339" y="4227360"/>
            <a:chExt cx="10574655" cy="1014094"/>
          </a:xfrm>
        </p:grpSpPr>
        <p:sp>
          <p:nvSpPr>
            <p:cNvPr id="18" name="object 18" descr=""/>
            <p:cNvSpPr/>
            <p:nvPr/>
          </p:nvSpPr>
          <p:spPr>
            <a:xfrm>
              <a:off x="1323339" y="4945761"/>
              <a:ext cx="9377680" cy="0"/>
            </a:xfrm>
            <a:custGeom>
              <a:avLst/>
              <a:gdLst/>
              <a:ahLst/>
              <a:cxnLst/>
              <a:rect l="l" t="t" r="r" b="b"/>
              <a:pathLst>
                <a:path w="9377680" h="0">
                  <a:moveTo>
                    <a:pt x="0" y="0"/>
                  </a:moveTo>
                  <a:lnTo>
                    <a:pt x="9377680" y="0"/>
                  </a:lnTo>
                </a:path>
              </a:pathLst>
            </a:custGeom>
            <a:ln w="38100">
              <a:solidFill>
                <a:srgbClr val="5FC2B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325244" y="5072888"/>
              <a:ext cx="9377680" cy="0"/>
            </a:xfrm>
            <a:custGeom>
              <a:avLst/>
              <a:gdLst/>
              <a:ahLst/>
              <a:cxnLst/>
              <a:rect l="l" t="t" r="r" b="b"/>
              <a:pathLst>
                <a:path w="9377680" h="0">
                  <a:moveTo>
                    <a:pt x="0" y="0"/>
                  </a:moveTo>
                  <a:lnTo>
                    <a:pt x="9377680" y="0"/>
                  </a:lnTo>
                </a:path>
              </a:pathLst>
            </a:custGeom>
            <a:ln w="38100">
              <a:solidFill>
                <a:srgbClr val="1DF12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09607" y="4244022"/>
              <a:ext cx="885951" cy="886015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95558" y="4227360"/>
              <a:ext cx="1202054" cy="1013802"/>
            </a:xfrm>
            <a:prstGeom prst="rect">
              <a:avLst/>
            </a:prstGeom>
          </p:spPr>
        </p:pic>
      </p:grpSp>
      <p:sp>
        <p:nvSpPr>
          <p:cNvPr id="22" name="object 22" descr=""/>
          <p:cNvSpPr txBox="1"/>
          <p:nvPr/>
        </p:nvSpPr>
        <p:spPr>
          <a:xfrm>
            <a:off x="2106929" y="4539818"/>
            <a:ext cx="72034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Calibri"/>
                <a:cs typeface="Calibri"/>
              </a:rPr>
              <a:t>Painting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|</a:t>
            </a:r>
            <a:r>
              <a:rPr dirty="0" sz="1600" spc="-6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Pre</a:t>
            </a:r>
            <a:r>
              <a:rPr dirty="0" sz="1600" spc="-10">
                <a:latin typeface="Calibri"/>
                <a:cs typeface="Calibri"/>
              </a:rPr>
              <a:t> treatment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&amp;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cleaning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|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Injection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molding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machine|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Raw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material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storage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1325244" y="5260213"/>
            <a:ext cx="8507095" cy="8890"/>
          </a:xfrm>
          <a:custGeom>
            <a:avLst/>
            <a:gdLst/>
            <a:ahLst/>
            <a:cxnLst/>
            <a:rect l="l" t="t" r="r" b="b"/>
            <a:pathLst>
              <a:path w="8507095" h="8889">
                <a:moveTo>
                  <a:pt x="0" y="0"/>
                </a:moveTo>
                <a:lnTo>
                  <a:pt x="8507095" y="8381"/>
                </a:lnTo>
              </a:path>
            </a:pathLst>
          </a:custGeom>
          <a:ln w="38100">
            <a:solidFill>
              <a:srgbClr val="E42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1301369" y="5878538"/>
            <a:ext cx="8531225" cy="15875"/>
          </a:xfrm>
          <a:custGeom>
            <a:avLst/>
            <a:gdLst/>
            <a:ahLst/>
            <a:cxnLst/>
            <a:rect l="l" t="t" r="r" b="b"/>
            <a:pathLst>
              <a:path w="8531225" h="15875">
                <a:moveTo>
                  <a:pt x="0" y="0"/>
                </a:moveTo>
                <a:lnTo>
                  <a:pt x="8530971" y="15862"/>
                </a:lnTo>
              </a:path>
            </a:pathLst>
          </a:custGeom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5" name="object 2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540743" y="3307092"/>
            <a:ext cx="560527" cy="525386"/>
          </a:xfrm>
          <a:prstGeom prst="rect">
            <a:avLst/>
          </a:prstGeom>
        </p:spPr>
      </p:pic>
      <p:sp>
        <p:nvSpPr>
          <p:cNvPr id="26" name="object 26" descr=""/>
          <p:cNvSpPr txBox="1"/>
          <p:nvPr/>
        </p:nvSpPr>
        <p:spPr>
          <a:xfrm>
            <a:off x="4783963" y="5435600"/>
            <a:ext cx="215074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Conversion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of</a:t>
            </a:r>
            <a:r>
              <a:rPr dirty="0" sz="1800" spc="-10">
                <a:latin typeface="Calibri"/>
                <a:cs typeface="Calibri"/>
              </a:rPr>
              <a:t> machine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06680">
              <a:lnSpc>
                <a:spcPct val="100000"/>
              </a:lnSpc>
              <a:spcBef>
                <a:spcPts val="65"/>
              </a:spcBef>
            </a:pPr>
            <a:r>
              <a:rPr dirty="0" spc="-25"/>
              <a:t>49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dirty="0" spc="365"/>
              <a:t>03</a:t>
            </a:r>
            <a:r>
              <a:rPr dirty="0" spc="45"/>
              <a:t> </a:t>
            </a:r>
            <a:r>
              <a:rPr dirty="0"/>
              <a:t>–</a:t>
            </a:r>
            <a:r>
              <a:rPr dirty="0" spc="60"/>
              <a:t> </a:t>
            </a:r>
            <a:r>
              <a:rPr dirty="0" spc="320"/>
              <a:t>Production</a:t>
            </a:r>
            <a:r>
              <a:rPr dirty="0" spc="25"/>
              <a:t> </a:t>
            </a:r>
            <a:r>
              <a:rPr dirty="0" spc="350"/>
              <a:t>workshop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963015" y="3103245"/>
            <a:ext cx="9378315" cy="0"/>
          </a:xfrm>
          <a:custGeom>
            <a:avLst/>
            <a:gdLst/>
            <a:ahLst/>
            <a:cxnLst/>
            <a:rect l="l" t="t" r="r" b="b"/>
            <a:pathLst>
              <a:path w="9378315" h="0">
                <a:moveTo>
                  <a:pt x="0" y="0"/>
                </a:moveTo>
                <a:lnTo>
                  <a:pt x="9377705" y="0"/>
                </a:lnTo>
              </a:path>
            </a:pathLst>
          </a:custGeom>
          <a:ln w="38100">
            <a:solidFill>
              <a:srgbClr val="5FC2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4259071" y="2632329"/>
            <a:ext cx="145224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Calibri"/>
                <a:cs typeface="Calibri"/>
              </a:rPr>
              <a:t>Welding</a:t>
            </a:r>
            <a:r>
              <a:rPr dirty="0" sz="1600" spc="-8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machine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853176" y="2657348"/>
            <a:ext cx="17830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Calibri"/>
                <a:cs typeface="Calibri"/>
              </a:rPr>
              <a:t>|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Stamping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machine|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332089" y="2661666"/>
            <a:ext cx="176593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Calibri"/>
                <a:cs typeface="Calibri"/>
              </a:rPr>
              <a:t>Raw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material</a:t>
            </a:r>
            <a:r>
              <a:rPr dirty="0" sz="1600" spc="-6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storage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963015" y="3255645"/>
            <a:ext cx="9378315" cy="0"/>
          </a:xfrm>
          <a:custGeom>
            <a:avLst/>
            <a:gdLst/>
            <a:ahLst/>
            <a:cxnLst/>
            <a:rect l="l" t="t" r="r" b="b"/>
            <a:pathLst>
              <a:path w="9378315" h="0">
                <a:moveTo>
                  <a:pt x="0" y="0"/>
                </a:moveTo>
                <a:lnTo>
                  <a:pt x="9377705" y="0"/>
                </a:lnTo>
              </a:path>
            </a:pathLst>
          </a:custGeom>
          <a:ln w="38100">
            <a:solidFill>
              <a:srgbClr val="1DF12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963015" y="3442970"/>
            <a:ext cx="9403715" cy="0"/>
          </a:xfrm>
          <a:custGeom>
            <a:avLst/>
            <a:gdLst/>
            <a:ahLst/>
            <a:cxnLst/>
            <a:rect l="l" t="t" r="r" b="b"/>
            <a:pathLst>
              <a:path w="9403715" h="0">
                <a:moveTo>
                  <a:pt x="0" y="0"/>
                </a:moveTo>
                <a:lnTo>
                  <a:pt x="9403105" y="0"/>
                </a:lnTo>
              </a:path>
            </a:pathLst>
          </a:custGeom>
          <a:ln w="38100">
            <a:solidFill>
              <a:srgbClr val="E42D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9" name="object 9" descr=""/>
          <p:cNvGrpSpPr/>
          <p:nvPr/>
        </p:nvGrpSpPr>
        <p:grpSpPr>
          <a:xfrm>
            <a:off x="963015" y="3561588"/>
            <a:ext cx="9361805" cy="814705"/>
            <a:chOff x="963015" y="3561588"/>
            <a:chExt cx="9361805" cy="814705"/>
          </a:xfrm>
        </p:grpSpPr>
        <p:sp>
          <p:nvSpPr>
            <p:cNvPr id="10" name="object 10" descr=""/>
            <p:cNvSpPr/>
            <p:nvPr/>
          </p:nvSpPr>
          <p:spPr>
            <a:xfrm>
              <a:off x="963015" y="3636391"/>
              <a:ext cx="9361805" cy="720725"/>
            </a:xfrm>
            <a:custGeom>
              <a:avLst/>
              <a:gdLst/>
              <a:ahLst/>
              <a:cxnLst/>
              <a:rect l="l" t="t" r="r" b="b"/>
              <a:pathLst>
                <a:path w="9361805" h="720725">
                  <a:moveTo>
                    <a:pt x="7401839" y="0"/>
                  </a:moveTo>
                  <a:lnTo>
                    <a:pt x="9361449" y="0"/>
                  </a:lnTo>
                </a:path>
                <a:path w="9361805" h="720725">
                  <a:moveTo>
                    <a:pt x="6588912" y="720470"/>
                  </a:moveTo>
                  <a:lnTo>
                    <a:pt x="7401839" y="0"/>
                  </a:lnTo>
                </a:path>
                <a:path w="9361805" h="720725">
                  <a:moveTo>
                    <a:pt x="3216808" y="720470"/>
                  </a:moveTo>
                  <a:lnTo>
                    <a:pt x="6588912" y="720470"/>
                  </a:lnTo>
                </a:path>
                <a:path w="9361805" h="720725">
                  <a:moveTo>
                    <a:pt x="0" y="34670"/>
                  </a:moveTo>
                  <a:lnTo>
                    <a:pt x="2457856" y="34670"/>
                  </a:lnTo>
                </a:path>
                <a:path w="9361805" h="720725">
                  <a:moveTo>
                    <a:pt x="2457856" y="34670"/>
                  </a:moveTo>
                  <a:lnTo>
                    <a:pt x="3216808" y="720470"/>
                  </a:lnTo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963015" y="3571113"/>
              <a:ext cx="9286875" cy="0"/>
            </a:xfrm>
            <a:custGeom>
              <a:avLst/>
              <a:gdLst/>
              <a:ahLst/>
              <a:cxnLst/>
              <a:rect l="l" t="t" r="r" b="b"/>
              <a:pathLst>
                <a:path w="9286875" h="0">
                  <a:moveTo>
                    <a:pt x="0" y="0"/>
                  </a:moveTo>
                  <a:lnTo>
                    <a:pt x="9286265" y="0"/>
                  </a:lnTo>
                </a:path>
              </a:pathLst>
            </a:custGeom>
            <a:ln w="19050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345744" y="2977718"/>
            <a:ext cx="455295" cy="793750"/>
          </a:xfrm>
          <a:prstGeom prst="rect">
            <a:avLst/>
          </a:prstGeom>
        </p:spPr>
        <p:txBody>
          <a:bodyPr wrap="square" lIns="0" tIns="36195" rIns="0" bIns="0" rtlCol="0" vert="horz">
            <a:spAutoFit/>
          </a:bodyPr>
          <a:lstStyle/>
          <a:p>
            <a:pPr algn="just" marL="20320" marR="5080">
              <a:lnSpc>
                <a:spcPct val="87300"/>
              </a:lnSpc>
              <a:spcBef>
                <a:spcPts val="285"/>
              </a:spcBef>
            </a:pPr>
            <a:r>
              <a:rPr dirty="0" sz="1200" i="1">
                <a:solidFill>
                  <a:srgbClr val="1D2A36"/>
                </a:solidFill>
                <a:latin typeface="Arial"/>
                <a:cs typeface="Arial"/>
              </a:rPr>
              <a:t>Duo</a:t>
            </a:r>
            <a:r>
              <a:rPr dirty="0" sz="1200" spc="-30" i="1">
                <a:solidFill>
                  <a:srgbClr val="1D2A36"/>
                </a:solidFill>
                <a:latin typeface="Arial"/>
                <a:cs typeface="Arial"/>
              </a:rPr>
              <a:t> </a:t>
            </a:r>
            <a:r>
              <a:rPr dirty="0" sz="1200" spc="-50" i="1">
                <a:solidFill>
                  <a:srgbClr val="1D2A36"/>
                </a:solidFill>
                <a:latin typeface="Arial"/>
                <a:cs typeface="Arial"/>
              </a:rPr>
              <a:t>S </a:t>
            </a:r>
            <a:r>
              <a:rPr dirty="0" sz="1200" i="1">
                <a:solidFill>
                  <a:srgbClr val="1D2A36"/>
                </a:solidFill>
                <a:latin typeface="Arial"/>
                <a:cs typeface="Arial"/>
              </a:rPr>
              <a:t>Duo</a:t>
            </a:r>
            <a:r>
              <a:rPr dirty="0" sz="1200" spc="-50" i="1">
                <a:solidFill>
                  <a:srgbClr val="1D2A36"/>
                </a:solidFill>
                <a:latin typeface="Arial"/>
                <a:cs typeface="Arial"/>
              </a:rPr>
              <a:t> Y </a:t>
            </a:r>
            <a:r>
              <a:rPr dirty="0" sz="1200" spc="-10" i="1">
                <a:solidFill>
                  <a:srgbClr val="1D2A36"/>
                </a:solidFill>
                <a:latin typeface="Arial"/>
                <a:cs typeface="Arial"/>
              </a:rPr>
              <a:t>Livro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dirty="0" sz="1200" spc="-25" i="1">
                <a:solidFill>
                  <a:srgbClr val="1D2A36"/>
                </a:solidFill>
                <a:latin typeface="Arial"/>
                <a:cs typeface="Arial"/>
              </a:rPr>
              <a:t>Uno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0551921" y="3042919"/>
            <a:ext cx="985519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 i="1">
                <a:solidFill>
                  <a:srgbClr val="1D2A36"/>
                </a:solidFill>
                <a:latin typeface="Arial"/>
                <a:cs typeface="Arial"/>
              </a:rPr>
              <a:t>Line</a:t>
            </a:r>
            <a:r>
              <a:rPr dirty="0" sz="1600" spc="-5" b="1" i="1">
                <a:solidFill>
                  <a:srgbClr val="1D2A36"/>
                </a:solidFill>
                <a:latin typeface="Arial"/>
                <a:cs typeface="Arial"/>
              </a:rPr>
              <a:t> </a:t>
            </a:r>
            <a:r>
              <a:rPr dirty="0" sz="1600" b="1" i="1">
                <a:solidFill>
                  <a:srgbClr val="1D2A36"/>
                </a:solidFill>
                <a:latin typeface="Arial"/>
                <a:cs typeface="Arial"/>
              </a:rPr>
              <a:t>1</a:t>
            </a:r>
            <a:r>
              <a:rPr dirty="0" sz="1600" spc="-5" b="1" i="1">
                <a:solidFill>
                  <a:srgbClr val="1D2A36"/>
                </a:solidFill>
                <a:latin typeface="Arial"/>
                <a:cs typeface="Arial"/>
              </a:rPr>
              <a:t> </a:t>
            </a:r>
            <a:r>
              <a:rPr dirty="0" sz="1600" b="1" i="1">
                <a:solidFill>
                  <a:srgbClr val="1D2A36"/>
                </a:solidFill>
                <a:latin typeface="Arial"/>
                <a:cs typeface="Arial"/>
              </a:rPr>
              <a:t>&amp;</a:t>
            </a:r>
            <a:r>
              <a:rPr dirty="0" sz="1600" spc="-20" b="1" i="1">
                <a:solidFill>
                  <a:srgbClr val="1D2A36"/>
                </a:solidFill>
                <a:latin typeface="Arial"/>
                <a:cs typeface="Arial"/>
              </a:rPr>
              <a:t> </a:t>
            </a:r>
            <a:r>
              <a:rPr dirty="0" sz="1600" spc="-50" b="1" i="1">
                <a:solidFill>
                  <a:srgbClr val="1D2A36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23959" y="231940"/>
            <a:ext cx="2016759" cy="1131658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968146" y="2610434"/>
            <a:ext cx="30880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Calibri"/>
                <a:cs typeface="Calibri"/>
              </a:rPr>
              <a:t>Painting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|</a:t>
            </a:r>
            <a:r>
              <a:rPr dirty="0" sz="1600" spc="-6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Pre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treatment </a:t>
            </a:r>
            <a:r>
              <a:rPr dirty="0" sz="1600">
                <a:latin typeface="Calibri"/>
                <a:cs typeface="Calibri"/>
              </a:rPr>
              <a:t>&amp;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cleaning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 spc="-50">
                <a:latin typeface="Calibri"/>
                <a:cs typeface="Calibri"/>
              </a:rPr>
              <a:t>|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9889997" y="3980457"/>
            <a:ext cx="2291715" cy="2342515"/>
            <a:chOff x="9889997" y="3980457"/>
            <a:chExt cx="2291715" cy="2342515"/>
          </a:xfrm>
        </p:grpSpPr>
        <p:pic>
          <p:nvPicPr>
            <p:cNvPr id="17" name="object 1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64593" y="3980457"/>
              <a:ext cx="1577350" cy="87399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9997" y="4794923"/>
              <a:ext cx="2291333" cy="1527556"/>
            </a:xfrm>
            <a:prstGeom prst="rect">
              <a:avLst/>
            </a:prstGeom>
          </p:spPr>
        </p:pic>
      </p:grpSp>
      <p:sp>
        <p:nvSpPr>
          <p:cNvPr id="19" name="object 19" descr=""/>
          <p:cNvSpPr txBox="1"/>
          <p:nvPr/>
        </p:nvSpPr>
        <p:spPr>
          <a:xfrm>
            <a:off x="10541254" y="3619627"/>
            <a:ext cx="61277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 i="1">
                <a:solidFill>
                  <a:srgbClr val="1D2A36"/>
                </a:solidFill>
                <a:latin typeface="Arial"/>
                <a:cs typeface="Arial"/>
              </a:rPr>
              <a:t>Line</a:t>
            </a:r>
            <a:r>
              <a:rPr dirty="0" sz="1600" spc="-40" b="1" i="1">
                <a:solidFill>
                  <a:srgbClr val="1D2A36"/>
                </a:solidFill>
                <a:latin typeface="Arial"/>
                <a:cs typeface="Arial"/>
              </a:rPr>
              <a:t> </a:t>
            </a:r>
            <a:r>
              <a:rPr dirty="0" sz="1600" spc="-50" b="1" i="1">
                <a:solidFill>
                  <a:srgbClr val="1D2A36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06680">
              <a:lnSpc>
                <a:spcPct val="100000"/>
              </a:lnSpc>
              <a:spcBef>
                <a:spcPts val="65"/>
              </a:spcBef>
            </a:pPr>
            <a:r>
              <a:rPr dirty="0" spc="-25"/>
              <a:t>50</a:t>
            </a:r>
          </a:p>
        </p:txBody>
      </p:sp>
      <p:sp>
        <p:nvSpPr>
          <p:cNvPr id="20" name="object 20" descr=""/>
          <p:cNvSpPr txBox="1"/>
          <p:nvPr/>
        </p:nvSpPr>
        <p:spPr>
          <a:xfrm>
            <a:off x="4581525" y="1863090"/>
            <a:ext cx="19951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Chassis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&amp;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Doors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dirty="0" spc="365"/>
              <a:t>03</a:t>
            </a:r>
            <a:r>
              <a:rPr dirty="0" spc="40"/>
              <a:t> </a:t>
            </a:r>
            <a:r>
              <a:rPr dirty="0"/>
              <a:t>–</a:t>
            </a:r>
            <a:r>
              <a:rPr dirty="0" spc="55"/>
              <a:t> </a:t>
            </a:r>
            <a:r>
              <a:rPr dirty="0" spc="160"/>
              <a:t>Sequence</a:t>
            </a:r>
            <a:r>
              <a:rPr dirty="0" spc="35"/>
              <a:t> </a:t>
            </a:r>
            <a:r>
              <a:rPr dirty="0" spc="320"/>
              <a:t>of</a:t>
            </a:r>
            <a:r>
              <a:rPr dirty="0" spc="50"/>
              <a:t> </a:t>
            </a:r>
            <a:r>
              <a:rPr dirty="0" spc="225"/>
              <a:t>assembly</a:t>
            </a:r>
            <a:r>
              <a:rPr dirty="0" spc="35"/>
              <a:t> </a:t>
            </a:r>
            <a:r>
              <a:rPr dirty="0" spc="240"/>
              <a:t>line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29048" y="2244979"/>
            <a:ext cx="3533775" cy="276034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22868" y="2244979"/>
            <a:ext cx="3408045" cy="2760345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482600" y="1707642"/>
            <a:ext cx="3446779" cy="40519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sng" sz="2000">
                <a:solidFill>
                  <a:srgbClr val="465A71"/>
                </a:solidFill>
                <a:uFill>
                  <a:solidFill>
                    <a:srgbClr val="465A71"/>
                  </a:solidFill>
                </a:uFill>
                <a:latin typeface="Century Gothic"/>
                <a:cs typeface="Century Gothic"/>
              </a:rPr>
              <a:t>Overall</a:t>
            </a:r>
            <a:r>
              <a:rPr dirty="0" u="sng" sz="2000" spc="15">
                <a:solidFill>
                  <a:srgbClr val="465A71"/>
                </a:solidFill>
                <a:uFill>
                  <a:solidFill>
                    <a:srgbClr val="465A71"/>
                  </a:solidFill>
                </a:uFill>
                <a:latin typeface="Century Gothic"/>
                <a:cs typeface="Century Gothic"/>
              </a:rPr>
              <a:t> </a:t>
            </a:r>
            <a:r>
              <a:rPr dirty="0" u="sng" sz="2000" spc="40">
                <a:solidFill>
                  <a:srgbClr val="465A71"/>
                </a:solidFill>
                <a:uFill>
                  <a:solidFill>
                    <a:srgbClr val="465A71"/>
                  </a:solidFill>
                </a:uFill>
                <a:latin typeface="Century Gothic"/>
                <a:cs typeface="Century Gothic"/>
              </a:rPr>
              <a:t>strategy</a:t>
            </a:r>
            <a:endParaRPr sz="2000">
              <a:latin typeface="Century Gothic"/>
              <a:cs typeface="Century Gothic"/>
            </a:endParaRPr>
          </a:p>
          <a:p>
            <a:pPr marL="299085" indent="-286385">
              <a:lnSpc>
                <a:spcPct val="100000"/>
              </a:lnSpc>
              <a:spcBef>
                <a:spcPts val="241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 spc="60">
                <a:solidFill>
                  <a:srgbClr val="465A71"/>
                </a:solidFill>
                <a:latin typeface="Century Gothic"/>
                <a:cs typeface="Century Gothic"/>
              </a:rPr>
              <a:t>Inspiration</a:t>
            </a:r>
            <a:r>
              <a:rPr dirty="0" sz="1600" spc="95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 spc="75">
                <a:solidFill>
                  <a:srgbClr val="465A71"/>
                </a:solidFill>
                <a:latin typeface="Century Gothic"/>
                <a:cs typeface="Century Gothic"/>
              </a:rPr>
              <a:t>from</a:t>
            </a:r>
            <a:r>
              <a:rPr dirty="0" sz="1600" spc="60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best</a:t>
            </a:r>
            <a:r>
              <a:rPr dirty="0" sz="1600" spc="65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 spc="-10">
                <a:solidFill>
                  <a:srgbClr val="465A71"/>
                </a:solidFill>
                <a:latin typeface="Century Gothic"/>
                <a:cs typeface="Century Gothic"/>
              </a:rPr>
              <a:t>practices</a:t>
            </a:r>
            <a:endParaRPr sz="1600">
              <a:latin typeface="Century Gothic"/>
              <a:cs typeface="Century Gothic"/>
            </a:endParaRPr>
          </a:p>
          <a:p>
            <a:pPr marL="299085" marR="122555" indent="-287020">
              <a:lnSpc>
                <a:spcPct val="99700"/>
              </a:lnSpc>
              <a:spcBef>
                <a:spcPts val="193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 spc="225" b="1">
                <a:solidFill>
                  <a:srgbClr val="465A71"/>
                </a:solidFill>
                <a:latin typeface="Calibri"/>
                <a:cs typeface="Calibri"/>
              </a:rPr>
              <a:t>Lean</a:t>
            </a:r>
            <a:r>
              <a:rPr dirty="0" sz="1600" spc="85" b="1">
                <a:solidFill>
                  <a:srgbClr val="465A71"/>
                </a:solidFill>
                <a:latin typeface="Calibri"/>
                <a:cs typeface="Calibri"/>
              </a:rPr>
              <a:t> </a:t>
            </a:r>
            <a:r>
              <a:rPr dirty="0" sz="1600" spc="190" b="1">
                <a:solidFill>
                  <a:srgbClr val="465A71"/>
                </a:solidFill>
                <a:latin typeface="Calibri"/>
                <a:cs typeface="Calibri"/>
              </a:rPr>
              <a:t>production</a:t>
            </a:r>
            <a:r>
              <a:rPr dirty="0" sz="1600" spc="135" b="1">
                <a:solidFill>
                  <a:srgbClr val="465A71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65A71"/>
                </a:solidFill>
                <a:latin typeface="Wingdings"/>
                <a:cs typeface="Wingdings"/>
              </a:rPr>
              <a:t></a:t>
            </a:r>
            <a:r>
              <a:rPr dirty="0" sz="1600" spc="20">
                <a:solidFill>
                  <a:srgbClr val="465A71"/>
                </a:solidFill>
                <a:latin typeface="Times New Roman"/>
                <a:cs typeface="Times New Roman"/>
              </a:rPr>
              <a:t> </a:t>
            </a:r>
            <a:r>
              <a:rPr dirty="0" sz="1600" spc="-10">
                <a:solidFill>
                  <a:srgbClr val="465A71"/>
                </a:solidFill>
                <a:latin typeface="Century Gothic"/>
                <a:cs typeface="Century Gothic"/>
              </a:rPr>
              <a:t>reduce </a:t>
            </a: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inventory</a:t>
            </a:r>
            <a:r>
              <a:rPr dirty="0" sz="1600" spc="105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cost</a:t>
            </a:r>
            <a:r>
              <a:rPr dirty="0" sz="1600" spc="95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and</a:t>
            </a:r>
            <a:r>
              <a:rPr dirty="0" sz="1600" spc="130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 spc="-10">
                <a:solidFill>
                  <a:srgbClr val="465A71"/>
                </a:solidFill>
                <a:latin typeface="Century Gothic"/>
                <a:cs typeface="Century Gothic"/>
              </a:rPr>
              <a:t>waste. </a:t>
            </a:r>
            <a:r>
              <a:rPr dirty="0" sz="1600" spc="120" i="1">
                <a:solidFill>
                  <a:srgbClr val="465A71"/>
                </a:solidFill>
                <a:latin typeface="Century Gothic"/>
                <a:cs typeface="Century Gothic"/>
              </a:rPr>
              <a:t>EXCEPT</a:t>
            </a:r>
            <a:r>
              <a:rPr dirty="0" sz="1600" spc="-25" i="1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 spc="70">
                <a:solidFill>
                  <a:srgbClr val="465A71"/>
                </a:solidFill>
                <a:latin typeface="Century Gothic"/>
                <a:cs typeface="Century Gothic"/>
              </a:rPr>
              <a:t>during</a:t>
            </a:r>
            <a:r>
              <a:rPr dirty="0" sz="1600" spc="-40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peak</a:t>
            </a:r>
            <a:r>
              <a:rPr dirty="0" sz="1600" spc="-15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 spc="60">
                <a:solidFill>
                  <a:srgbClr val="465A71"/>
                </a:solidFill>
                <a:latin typeface="Century Gothic"/>
                <a:cs typeface="Century Gothic"/>
              </a:rPr>
              <a:t>months!</a:t>
            </a:r>
            <a:endParaRPr sz="1600">
              <a:latin typeface="Century Gothic"/>
              <a:cs typeface="Century Gothic"/>
            </a:endParaRPr>
          </a:p>
          <a:p>
            <a:pPr marL="299085" marR="400050" indent="-287020">
              <a:lnSpc>
                <a:spcPct val="99800"/>
              </a:lnSpc>
              <a:spcBef>
                <a:spcPts val="193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 spc="120" b="1">
                <a:solidFill>
                  <a:srgbClr val="465A71"/>
                </a:solidFill>
                <a:latin typeface="Calibri"/>
                <a:cs typeface="Calibri"/>
              </a:rPr>
              <a:t>2</a:t>
            </a:r>
            <a:r>
              <a:rPr dirty="0" sz="1600" spc="105" b="1">
                <a:solidFill>
                  <a:srgbClr val="465A71"/>
                </a:solidFill>
                <a:latin typeface="Calibri"/>
                <a:cs typeface="Calibri"/>
              </a:rPr>
              <a:t> </a:t>
            </a:r>
            <a:r>
              <a:rPr dirty="0" sz="1600" spc="145" b="1">
                <a:solidFill>
                  <a:srgbClr val="465A71"/>
                </a:solidFill>
                <a:latin typeface="Calibri"/>
                <a:cs typeface="Calibri"/>
              </a:rPr>
              <a:t>parallel</a:t>
            </a:r>
            <a:r>
              <a:rPr dirty="0" sz="1600" spc="125" b="1">
                <a:solidFill>
                  <a:srgbClr val="465A71"/>
                </a:solidFill>
                <a:latin typeface="Calibri"/>
                <a:cs typeface="Calibri"/>
              </a:rPr>
              <a:t> </a:t>
            </a:r>
            <a:r>
              <a:rPr dirty="0" sz="1600" spc="210" b="1">
                <a:solidFill>
                  <a:srgbClr val="465A71"/>
                </a:solidFill>
                <a:latin typeface="Calibri"/>
                <a:cs typeface="Calibri"/>
              </a:rPr>
              <a:t>assembly</a:t>
            </a:r>
            <a:r>
              <a:rPr dirty="0" sz="1600" spc="110" b="1">
                <a:solidFill>
                  <a:srgbClr val="465A71"/>
                </a:solidFill>
                <a:latin typeface="Calibri"/>
                <a:cs typeface="Calibri"/>
              </a:rPr>
              <a:t> </a:t>
            </a:r>
            <a:r>
              <a:rPr dirty="0" sz="1600" spc="150" b="1">
                <a:solidFill>
                  <a:srgbClr val="465A71"/>
                </a:solidFill>
                <a:latin typeface="Calibri"/>
                <a:cs typeface="Calibri"/>
              </a:rPr>
              <a:t>line</a:t>
            </a:r>
            <a:r>
              <a:rPr dirty="0" sz="1600" spc="135" b="1">
                <a:solidFill>
                  <a:srgbClr val="465A71"/>
                </a:solidFill>
                <a:latin typeface="Calibri"/>
                <a:cs typeface="Calibri"/>
              </a:rPr>
              <a:t> </a:t>
            </a:r>
            <a:r>
              <a:rPr dirty="0" sz="1600" spc="-50">
                <a:solidFill>
                  <a:srgbClr val="465A71"/>
                </a:solidFill>
                <a:latin typeface="Wingdings"/>
                <a:cs typeface="Wingdings"/>
              </a:rPr>
              <a:t></a:t>
            </a:r>
            <a:r>
              <a:rPr dirty="0" sz="1600" spc="-50">
                <a:solidFill>
                  <a:srgbClr val="465A71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reduce</a:t>
            </a:r>
            <a:r>
              <a:rPr dirty="0" sz="1600" spc="-95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 spc="-10">
                <a:solidFill>
                  <a:srgbClr val="465A71"/>
                </a:solidFill>
                <a:latin typeface="Century Gothic"/>
                <a:cs typeface="Century Gothic"/>
              </a:rPr>
              <a:t>changeover</a:t>
            </a:r>
            <a:r>
              <a:rPr dirty="0" sz="1600" spc="-65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 spc="-10">
                <a:solidFill>
                  <a:srgbClr val="465A71"/>
                </a:solidFill>
                <a:latin typeface="Century Gothic"/>
                <a:cs typeface="Century Gothic"/>
              </a:rPr>
              <a:t>time, </a:t>
            </a: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disturbance</a:t>
            </a:r>
            <a:r>
              <a:rPr dirty="0" sz="1600" spc="160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 spc="75">
                <a:solidFill>
                  <a:srgbClr val="465A71"/>
                </a:solidFill>
                <a:latin typeface="Century Gothic"/>
                <a:cs typeface="Century Gothic"/>
              </a:rPr>
              <a:t>sensitivity</a:t>
            </a:r>
            <a:r>
              <a:rPr dirty="0" sz="1600" spc="110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 spc="-25">
                <a:solidFill>
                  <a:srgbClr val="465A71"/>
                </a:solidFill>
                <a:latin typeface="Century Gothic"/>
                <a:cs typeface="Century Gothic"/>
              </a:rPr>
              <a:t>and </a:t>
            </a: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increase</a:t>
            </a:r>
            <a:r>
              <a:rPr dirty="0" sz="1600" spc="60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 spc="-10">
                <a:solidFill>
                  <a:srgbClr val="465A71"/>
                </a:solidFill>
                <a:latin typeface="Century Gothic"/>
                <a:cs typeface="Century Gothic"/>
              </a:rPr>
              <a:t>flexibility.</a:t>
            </a:r>
            <a:endParaRPr sz="1600">
              <a:latin typeface="Century Gothic"/>
              <a:cs typeface="Century Gothic"/>
            </a:endParaRPr>
          </a:p>
          <a:p>
            <a:pPr marL="299085" marR="5080" indent="-287020">
              <a:lnSpc>
                <a:spcPct val="100000"/>
              </a:lnSpc>
              <a:spcBef>
                <a:spcPts val="192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Machines</a:t>
            </a:r>
            <a:r>
              <a:rPr dirty="0" sz="1600" spc="65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and</a:t>
            </a:r>
            <a:r>
              <a:rPr dirty="0" sz="1600" spc="65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operators</a:t>
            </a:r>
            <a:r>
              <a:rPr dirty="0" sz="1600" spc="90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 spc="160" b="1">
                <a:solidFill>
                  <a:srgbClr val="465A71"/>
                </a:solidFill>
                <a:latin typeface="Calibri"/>
                <a:cs typeface="Calibri"/>
              </a:rPr>
              <a:t>in</a:t>
            </a:r>
            <a:r>
              <a:rPr dirty="0" sz="1600" spc="150" b="1">
                <a:solidFill>
                  <a:srgbClr val="465A71"/>
                </a:solidFill>
                <a:latin typeface="Calibri"/>
                <a:cs typeface="Calibri"/>
              </a:rPr>
              <a:t> </a:t>
            </a:r>
            <a:r>
              <a:rPr dirty="0" sz="1600" spc="165" b="1">
                <a:solidFill>
                  <a:srgbClr val="465A71"/>
                </a:solidFill>
                <a:latin typeface="Calibri"/>
                <a:cs typeface="Calibri"/>
              </a:rPr>
              <a:t>the </a:t>
            </a:r>
            <a:r>
              <a:rPr dirty="0" sz="1600" spc="200" b="1">
                <a:solidFill>
                  <a:srgbClr val="465A71"/>
                </a:solidFill>
                <a:latin typeface="Calibri"/>
                <a:cs typeface="Calibri"/>
              </a:rPr>
              <a:t>middle</a:t>
            </a:r>
            <a:r>
              <a:rPr dirty="0" sz="1600" spc="105" b="1">
                <a:solidFill>
                  <a:srgbClr val="465A71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to</a:t>
            </a:r>
            <a:r>
              <a:rPr dirty="0" sz="1600" spc="-20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be</a:t>
            </a:r>
            <a:r>
              <a:rPr dirty="0" sz="1600" spc="-20">
                <a:solidFill>
                  <a:srgbClr val="465A71"/>
                </a:solidFill>
                <a:latin typeface="Century Gothic"/>
                <a:cs typeface="Century Gothic"/>
              </a:rPr>
              <a:t> able</a:t>
            </a:r>
            <a:r>
              <a:rPr dirty="0" sz="1600" spc="-10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to</a:t>
            </a:r>
            <a:r>
              <a:rPr dirty="0" sz="1600" spc="-20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 spc="30">
                <a:solidFill>
                  <a:srgbClr val="465A71"/>
                </a:solidFill>
                <a:latin typeface="Century Gothic"/>
                <a:cs typeface="Century Gothic"/>
              </a:rPr>
              <a:t>use </a:t>
            </a:r>
            <a:r>
              <a:rPr dirty="0" sz="1600" spc="45">
                <a:solidFill>
                  <a:srgbClr val="465A71"/>
                </a:solidFill>
                <a:latin typeface="Century Gothic"/>
                <a:cs typeface="Century Gothic"/>
              </a:rPr>
              <a:t>synergy</a:t>
            </a:r>
            <a:r>
              <a:rPr dirty="0" sz="1600" spc="5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 spc="-10">
                <a:solidFill>
                  <a:srgbClr val="465A71"/>
                </a:solidFill>
                <a:latin typeface="Century Gothic"/>
                <a:cs typeface="Century Gothic"/>
              </a:rPr>
              <a:t>effects.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06680">
              <a:lnSpc>
                <a:spcPct val="100000"/>
              </a:lnSpc>
              <a:spcBef>
                <a:spcPts val="65"/>
              </a:spcBef>
            </a:pPr>
            <a:r>
              <a:rPr dirty="0" spc="-25"/>
              <a:t>51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dirty="0" spc="365"/>
              <a:t>03</a:t>
            </a:r>
            <a:r>
              <a:rPr dirty="0" spc="40"/>
              <a:t> </a:t>
            </a:r>
            <a:r>
              <a:rPr dirty="0"/>
              <a:t>–</a:t>
            </a:r>
            <a:r>
              <a:rPr dirty="0" spc="55"/>
              <a:t> </a:t>
            </a:r>
            <a:r>
              <a:rPr dirty="0" spc="160"/>
              <a:t>Sequence</a:t>
            </a:r>
            <a:r>
              <a:rPr dirty="0" spc="35"/>
              <a:t> </a:t>
            </a:r>
            <a:r>
              <a:rPr dirty="0" spc="320"/>
              <a:t>of</a:t>
            </a:r>
            <a:r>
              <a:rPr dirty="0" spc="50"/>
              <a:t> </a:t>
            </a:r>
            <a:r>
              <a:rPr dirty="0" spc="225"/>
              <a:t>assembly</a:t>
            </a:r>
            <a:r>
              <a:rPr dirty="0" spc="35"/>
              <a:t> </a:t>
            </a:r>
            <a:r>
              <a:rPr dirty="0" spc="240"/>
              <a:t>line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1463039" y="3322320"/>
            <a:ext cx="9377680" cy="0"/>
          </a:xfrm>
          <a:custGeom>
            <a:avLst/>
            <a:gdLst/>
            <a:ahLst/>
            <a:cxnLst/>
            <a:rect l="l" t="t" r="r" b="b"/>
            <a:pathLst>
              <a:path w="9377680" h="0">
                <a:moveTo>
                  <a:pt x="0" y="0"/>
                </a:moveTo>
                <a:lnTo>
                  <a:pt x="9377680" y="0"/>
                </a:lnTo>
              </a:path>
            </a:pathLst>
          </a:custGeom>
          <a:ln w="38100">
            <a:solidFill>
              <a:srgbClr val="5FC2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321360" y="1189685"/>
            <a:ext cx="10295890" cy="189992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sng" sz="2000" spc="70">
                <a:solidFill>
                  <a:srgbClr val="465A71"/>
                </a:solidFill>
                <a:uFill>
                  <a:solidFill>
                    <a:srgbClr val="465A71"/>
                  </a:solidFill>
                </a:uFill>
                <a:latin typeface="Century Gothic"/>
                <a:cs typeface="Century Gothic"/>
              </a:rPr>
              <a:t>Constraints</a:t>
            </a:r>
            <a:r>
              <a:rPr dirty="0" u="sng" sz="2000" spc="-100">
                <a:solidFill>
                  <a:srgbClr val="465A71"/>
                </a:solidFill>
                <a:uFill>
                  <a:solidFill>
                    <a:srgbClr val="465A71"/>
                  </a:solidFill>
                </a:uFill>
                <a:latin typeface="Century Gothic"/>
                <a:cs typeface="Century Gothic"/>
              </a:rPr>
              <a:t> </a:t>
            </a:r>
            <a:r>
              <a:rPr dirty="0" u="sng" sz="2000">
                <a:solidFill>
                  <a:srgbClr val="465A71"/>
                </a:solidFill>
                <a:uFill>
                  <a:solidFill>
                    <a:srgbClr val="465A71"/>
                  </a:solidFill>
                </a:uFill>
                <a:latin typeface="Century Gothic"/>
                <a:cs typeface="Century Gothic"/>
              </a:rPr>
              <a:t>and</a:t>
            </a:r>
            <a:r>
              <a:rPr dirty="0" u="sng" sz="2000" spc="-85">
                <a:solidFill>
                  <a:srgbClr val="465A71"/>
                </a:solidFill>
                <a:uFill>
                  <a:solidFill>
                    <a:srgbClr val="465A71"/>
                  </a:solidFill>
                </a:uFill>
                <a:latin typeface="Century Gothic"/>
                <a:cs typeface="Century Gothic"/>
              </a:rPr>
              <a:t> </a:t>
            </a:r>
            <a:r>
              <a:rPr dirty="0" u="sng" sz="2000" spc="65">
                <a:solidFill>
                  <a:srgbClr val="465A71"/>
                </a:solidFill>
                <a:uFill>
                  <a:solidFill>
                    <a:srgbClr val="465A71"/>
                  </a:solidFill>
                </a:uFill>
                <a:latin typeface="Century Gothic"/>
                <a:cs typeface="Century Gothic"/>
              </a:rPr>
              <a:t>synergies</a:t>
            </a:r>
            <a:endParaRPr sz="2000">
              <a:latin typeface="Century Gothic"/>
              <a:cs typeface="Century Gothic"/>
            </a:endParaRPr>
          </a:p>
          <a:p>
            <a:pPr marL="299085" indent="-286385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299085" algn="l"/>
                <a:tab pos="6414135" algn="l"/>
              </a:tabLst>
            </a:pPr>
            <a:r>
              <a:rPr dirty="0" sz="1600" spc="55">
                <a:solidFill>
                  <a:srgbClr val="465A71"/>
                </a:solidFill>
                <a:latin typeface="Century Gothic"/>
                <a:cs typeface="Century Gothic"/>
              </a:rPr>
              <a:t>65%</a:t>
            </a:r>
            <a:r>
              <a:rPr dirty="0" sz="1600" spc="40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of</a:t>
            </a:r>
            <a:r>
              <a:rPr dirty="0" sz="1600" spc="45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the</a:t>
            </a:r>
            <a:r>
              <a:rPr dirty="0" sz="1600" spc="35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overall</a:t>
            </a:r>
            <a:r>
              <a:rPr dirty="0" sz="1600" spc="50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production</a:t>
            </a:r>
            <a:r>
              <a:rPr dirty="0" sz="1600" spc="50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 spc="125">
                <a:solidFill>
                  <a:srgbClr val="465A71"/>
                </a:solidFill>
                <a:latin typeface="Century Gothic"/>
                <a:cs typeface="Century Gothic"/>
              </a:rPr>
              <a:t>is</a:t>
            </a:r>
            <a:r>
              <a:rPr dirty="0" sz="1600" spc="45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 spc="-35">
                <a:solidFill>
                  <a:srgbClr val="465A71"/>
                </a:solidFill>
                <a:latin typeface="Century Gothic"/>
                <a:cs typeface="Century Gothic"/>
              </a:rPr>
              <a:t>dedicated</a:t>
            </a:r>
            <a:r>
              <a:rPr dirty="0" sz="1600" spc="70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to</a:t>
            </a:r>
            <a:r>
              <a:rPr dirty="0" sz="1600" spc="40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the</a:t>
            </a:r>
            <a:r>
              <a:rPr dirty="0" sz="1600" spc="50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 spc="85">
                <a:solidFill>
                  <a:srgbClr val="465A71"/>
                </a:solidFill>
                <a:latin typeface="Century Gothic"/>
                <a:cs typeface="Century Gothic"/>
              </a:rPr>
              <a:t>DUOs</a:t>
            </a: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	Need</a:t>
            </a:r>
            <a:r>
              <a:rPr dirty="0" sz="1600" spc="-25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of</a:t>
            </a:r>
            <a:r>
              <a:rPr dirty="0" sz="1600" spc="-45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 spc="75">
                <a:solidFill>
                  <a:srgbClr val="465A71"/>
                </a:solidFill>
                <a:latin typeface="Century Gothic"/>
                <a:cs typeface="Century Gothic"/>
              </a:rPr>
              <a:t>distribution</a:t>
            </a:r>
            <a:r>
              <a:rPr dirty="0" sz="1600" spc="-25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 spc="-50">
                <a:solidFill>
                  <a:srgbClr val="465A71"/>
                </a:solidFill>
                <a:latin typeface="Century Gothic"/>
                <a:cs typeface="Century Gothic"/>
              </a:rPr>
              <a:t>!</a:t>
            </a:r>
            <a:endParaRPr sz="1600">
              <a:latin typeface="Century Gothic"/>
              <a:cs typeface="Century Gothic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 spc="75">
                <a:solidFill>
                  <a:srgbClr val="465A71"/>
                </a:solidFill>
                <a:latin typeface="Century Gothic"/>
                <a:cs typeface="Century Gothic"/>
              </a:rPr>
              <a:t>We</a:t>
            </a:r>
            <a:r>
              <a:rPr dirty="0" sz="1600" spc="20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 spc="50">
                <a:solidFill>
                  <a:srgbClr val="465A71"/>
                </a:solidFill>
                <a:latin typeface="Century Gothic"/>
                <a:cs typeface="Century Gothic"/>
              </a:rPr>
              <a:t>tried</a:t>
            </a:r>
            <a:r>
              <a:rPr dirty="0" sz="1600" spc="15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to</a:t>
            </a:r>
            <a:r>
              <a:rPr dirty="0" sz="1600" spc="20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 spc="245" b="1">
                <a:solidFill>
                  <a:srgbClr val="465A71"/>
                </a:solidFill>
                <a:latin typeface="Calibri"/>
                <a:cs typeface="Calibri"/>
              </a:rPr>
              <a:t>merge</a:t>
            </a:r>
            <a:r>
              <a:rPr dirty="0" sz="1600" spc="145" b="1">
                <a:solidFill>
                  <a:srgbClr val="465A71"/>
                </a:solidFill>
                <a:latin typeface="Calibri"/>
                <a:cs typeface="Calibri"/>
              </a:rPr>
              <a:t> </a:t>
            </a:r>
            <a:r>
              <a:rPr dirty="0" sz="1600" spc="200" b="1">
                <a:solidFill>
                  <a:srgbClr val="465A71"/>
                </a:solidFill>
                <a:latin typeface="Calibri"/>
                <a:cs typeface="Calibri"/>
              </a:rPr>
              <a:t>Uno</a:t>
            </a:r>
            <a:r>
              <a:rPr dirty="0" sz="1600" spc="130" b="1">
                <a:solidFill>
                  <a:srgbClr val="465A71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465A71"/>
                </a:solidFill>
                <a:latin typeface="Calibri"/>
                <a:cs typeface="Calibri"/>
              </a:rPr>
              <a:t>&amp;</a:t>
            </a:r>
            <a:r>
              <a:rPr dirty="0" sz="1600" spc="140" b="1">
                <a:solidFill>
                  <a:srgbClr val="465A71"/>
                </a:solidFill>
                <a:latin typeface="Calibri"/>
                <a:cs typeface="Calibri"/>
              </a:rPr>
              <a:t> </a:t>
            </a:r>
            <a:r>
              <a:rPr dirty="0" sz="1600" spc="165" b="1">
                <a:solidFill>
                  <a:srgbClr val="465A71"/>
                </a:solidFill>
                <a:latin typeface="Calibri"/>
                <a:cs typeface="Calibri"/>
              </a:rPr>
              <a:t>Livro</a:t>
            </a:r>
            <a:r>
              <a:rPr dirty="0" sz="1600" spc="145" b="1">
                <a:solidFill>
                  <a:srgbClr val="465A71"/>
                </a:solidFill>
                <a:latin typeface="Calibri"/>
                <a:cs typeface="Calibri"/>
              </a:rPr>
              <a:t> </a:t>
            </a:r>
            <a:r>
              <a:rPr dirty="0" sz="1600" spc="190" b="1">
                <a:solidFill>
                  <a:srgbClr val="465A71"/>
                </a:solidFill>
                <a:latin typeface="Calibri"/>
                <a:cs typeface="Calibri"/>
              </a:rPr>
              <a:t>production</a:t>
            </a:r>
            <a:r>
              <a:rPr dirty="0" sz="1600" spc="160" b="1">
                <a:solidFill>
                  <a:srgbClr val="465A71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as</a:t>
            </a:r>
            <a:r>
              <a:rPr dirty="0" sz="1600" spc="35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 spc="55">
                <a:solidFill>
                  <a:srgbClr val="465A71"/>
                </a:solidFill>
                <a:latin typeface="Century Gothic"/>
                <a:cs typeface="Century Gothic"/>
              </a:rPr>
              <a:t>much</a:t>
            </a:r>
            <a:r>
              <a:rPr dirty="0" sz="1600" spc="25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as</a:t>
            </a:r>
            <a:r>
              <a:rPr dirty="0" sz="1600" spc="35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it’s</a:t>
            </a:r>
            <a:r>
              <a:rPr dirty="0" sz="1600" spc="20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possible</a:t>
            </a:r>
            <a:r>
              <a:rPr dirty="0" sz="1600" spc="35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(see</a:t>
            </a:r>
            <a:r>
              <a:rPr dirty="0" sz="1600" spc="20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 spc="-10">
                <a:solidFill>
                  <a:srgbClr val="465A71"/>
                </a:solidFill>
                <a:latin typeface="Century Gothic"/>
                <a:cs typeface="Century Gothic"/>
              </a:rPr>
              <a:t>after)</a:t>
            </a:r>
            <a:endParaRPr sz="1600">
              <a:latin typeface="Century Gothic"/>
              <a:cs typeface="Century Gothic"/>
            </a:endParaRPr>
          </a:p>
          <a:p>
            <a:pPr marL="299085" marR="1713230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600" spc="105">
                <a:solidFill>
                  <a:srgbClr val="465A71"/>
                </a:solidFill>
                <a:latin typeface="Century Gothic"/>
                <a:cs typeface="Century Gothic"/>
              </a:rPr>
              <a:t>In</a:t>
            </a: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 spc="114">
                <a:solidFill>
                  <a:srgbClr val="465A71"/>
                </a:solidFill>
                <a:latin typeface="Century Gothic"/>
                <a:cs typeface="Century Gothic"/>
              </a:rPr>
              <a:t>this</a:t>
            </a:r>
            <a:r>
              <a:rPr dirty="0" sz="1600" spc="-10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way we</a:t>
            </a:r>
            <a:r>
              <a:rPr dirty="0" sz="1600" spc="-15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keep an</a:t>
            </a:r>
            <a:r>
              <a:rPr dirty="0" sz="1600" spc="5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 spc="50">
                <a:solidFill>
                  <a:srgbClr val="465A71"/>
                </a:solidFill>
                <a:latin typeface="Century Gothic"/>
                <a:cs typeface="Century Gothic"/>
              </a:rPr>
              <a:t>optimized</a:t>
            </a: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 production,</a:t>
            </a:r>
            <a:r>
              <a:rPr dirty="0" sz="1600" spc="5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reduce</a:t>
            </a:r>
            <a:r>
              <a:rPr dirty="0" sz="1600" spc="-15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costs</a:t>
            </a:r>
            <a:r>
              <a:rPr dirty="0" sz="1600" spc="15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of labor</a:t>
            </a:r>
            <a:r>
              <a:rPr dirty="0" sz="1600" spc="-5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 spc="-155">
                <a:solidFill>
                  <a:srgbClr val="465A71"/>
                </a:solidFill>
                <a:latin typeface="Century Gothic"/>
                <a:cs typeface="Century Gothic"/>
              </a:rPr>
              <a:t>&amp;</a:t>
            </a:r>
            <a:r>
              <a:rPr dirty="0" sz="1600" spc="-5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save</a:t>
            </a:r>
            <a:r>
              <a:rPr dirty="0" sz="1600" spc="10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 spc="-10">
                <a:solidFill>
                  <a:srgbClr val="465A71"/>
                </a:solidFill>
                <a:latin typeface="Century Gothic"/>
                <a:cs typeface="Century Gothic"/>
              </a:rPr>
              <a:t>money </a:t>
            </a: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on </a:t>
            </a:r>
            <a:r>
              <a:rPr dirty="0" sz="1600" spc="-160">
                <a:solidFill>
                  <a:srgbClr val="465A71"/>
                </a:solidFill>
                <a:latin typeface="Century Gothic"/>
                <a:cs typeface="Century Gothic"/>
              </a:rPr>
              <a:t>a</a:t>
            </a:r>
            <a:r>
              <a:rPr dirty="0" sz="1600" spc="15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 spc="85">
                <a:solidFill>
                  <a:srgbClr val="465A71"/>
                </a:solidFill>
                <a:latin typeface="Century Gothic"/>
                <a:cs typeface="Century Gothic"/>
              </a:rPr>
              <a:t>third</a:t>
            </a:r>
            <a:r>
              <a:rPr dirty="0" sz="1600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600" spc="35">
                <a:solidFill>
                  <a:srgbClr val="465A71"/>
                </a:solidFill>
                <a:latin typeface="Century Gothic"/>
                <a:cs typeface="Century Gothic"/>
              </a:rPr>
              <a:t>line</a:t>
            </a:r>
            <a:endParaRPr sz="16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765"/>
              </a:spcBef>
            </a:pPr>
            <a:endParaRPr sz="1600">
              <a:latin typeface="Century Gothic"/>
              <a:cs typeface="Century Gothic"/>
            </a:endParaRPr>
          </a:p>
          <a:p>
            <a:pPr marL="1131570">
              <a:lnSpc>
                <a:spcPct val="100000"/>
              </a:lnSpc>
              <a:spcBef>
                <a:spcPts val="5"/>
              </a:spcBef>
              <a:tabLst>
                <a:tab pos="3671570" algn="l"/>
                <a:tab pos="5734685" algn="l"/>
                <a:tab pos="8528685" algn="l"/>
              </a:tabLst>
            </a:pPr>
            <a:r>
              <a:rPr dirty="0" sz="1600" spc="-10">
                <a:latin typeface="Calibri"/>
                <a:cs typeface="Calibri"/>
              </a:rPr>
              <a:t>Engine/battery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assemble</a:t>
            </a:r>
            <a:r>
              <a:rPr dirty="0" sz="1600">
                <a:latin typeface="Calibri"/>
                <a:cs typeface="Calibri"/>
              </a:rPr>
              <a:t>	Suspension</a:t>
            </a:r>
            <a:r>
              <a:rPr dirty="0" sz="1600" spc="-7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system</a:t>
            </a:r>
            <a:r>
              <a:rPr dirty="0" sz="1600">
                <a:latin typeface="Calibri"/>
                <a:cs typeface="Calibri"/>
              </a:rPr>
              <a:t>	Align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chassis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and </a:t>
            </a:r>
            <a:r>
              <a:rPr dirty="0" sz="1600" spc="-10">
                <a:latin typeface="Calibri"/>
                <a:cs typeface="Calibri"/>
              </a:rPr>
              <a:t>drivetrain</a:t>
            </a:r>
            <a:r>
              <a:rPr dirty="0" sz="1600">
                <a:latin typeface="Calibri"/>
                <a:cs typeface="Calibri"/>
              </a:rPr>
              <a:t>	Steering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components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278760" y="4773548"/>
            <a:ext cx="63944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Calibri"/>
                <a:cs typeface="Calibri"/>
              </a:rPr>
              <a:t>Wheels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098163" y="4787265"/>
            <a:ext cx="145669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Calibri"/>
                <a:cs typeface="Calibri"/>
              </a:rPr>
              <a:t>Interior</a:t>
            </a:r>
            <a:r>
              <a:rPr dirty="0" sz="1600" spc="-7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assembly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742303" y="4724146"/>
            <a:ext cx="14338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Calibri"/>
                <a:cs typeface="Calibri"/>
              </a:rPr>
              <a:t>Seats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installment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9249918" y="4695571"/>
            <a:ext cx="6756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Calibri"/>
                <a:cs typeface="Calibri"/>
              </a:rPr>
              <a:t>Fluid</a:t>
            </a:r>
            <a:r>
              <a:rPr dirty="0" sz="1600" spc="-20">
                <a:latin typeface="Calibri"/>
                <a:cs typeface="Calibri"/>
              </a:rPr>
              <a:t> fill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1463039" y="3474720"/>
            <a:ext cx="9377680" cy="0"/>
          </a:xfrm>
          <a:custGeom>
            <a:avLst/>
            <a:gdLst/>
            <a:ahLst/>
            <a:cxnLst/>
            <a:rect l="l" t="t" r="r" b="b"/>
            <a:pathLst>
              <a:path w="9377680" h="0">
                <a:moveTo>
                  <a:pt x="0" y="0"/>
                </a:moveTo>
                <a:lnTo>
                  <a:pt x="9377680" y="0"/>
                </a:lnTo>
              </a:path>
            </a:pathLst>
          </a:custGeom>
          <a:ln w="38100">
            <a:solidFill>
              <a:srgbClr val="1DF127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0" name="object 10" descr=""/>
          <p:cNvGrpSpPr/>
          <p:nvPr/>
        </p:nvGrpSpPr>
        <p:grpSpPr>
          <a:xfrm>
            <a:off x="1463039" y="3587750"/>
            <a:ext cx="9377680" cy="393700"/>
            <a:chOff x="1463039" y="3587750"/>
            <a:chExt cx="9377680" cy="393700"/>
          </a:xfrm>
        </p:grpSpPr>
        <p:sp>
          <p:nvSpPr>
            <p:cNvPr id="11" name="object 11" descr=""/>
            <p:cNvSpPr/>
            <p:nvPr/>
          </p:nvSpPr>
          <p:spPr>
            <a:xfrm>
              <a:off x="1463039" y="3606800"/>
              <a:ext cx="9377680" cy="355600"/>
            </a:xfrm>
            <a:custGeom>
              <a:avLst/>
              <a:gdLst/>
              <a:ahLst/>
              <a:cxnLst/>
              <a:rect l="l" t="t" r="r" b="b"/>
              <a:pathLst>
                <a:path w="9377680" h="355600">
                  <a:moveTo>
                    <a:pt x="0" y="345439"/>
                  </a:moveTo>
                  <a:lnTo>
                    <a:pt x="4267200" y="345439"/>
                  </a:lnTo>
                </a:path>
                <a:path w="9377680" h="355600">
                  <a:moveTo>
                    <a:pt x="4246880" y="340360"/>
                  </a:moveTo>
                  <a:lnTo>
                    <a:pt x="4958080" y="0"/>
                  </a:lnTo>
                </a:path>
                <a:path w="9377680" h="355600">
                  <a:moveTo>
                    <a:pt x="4907915" y="10160"/>
                  </a:moveTo>
                  <a:lnTo>
                    <a:pt x="7101839" y="0"/>
                  </a:lnTo>
                </a:path>
                <a:path w="9377680" h="355600">
                  <a:moveTo>
                    <a:pt x="7101839" y="0"/>
                  </a:moveTo>
                  <a:lnTo>
                    <a:pt x="7518400" y="355600"/>
                  </a:lnTo>
                </a:path>
                <a:path w="9377680" h="355600">
                  <a:moveTo>
                    <a:pt x="7518400" y="340360"/>
                  </a:moveTo>
                  <a:lnTo>
                    <a:pt x="9377680" y="340360"/>
                  </a:lnTo>
                </a:path>
              </a:pathLst>
            </a:custGeom>
            <a:ln w="38100">
              <a:solidFill>
                <a:srgbClr val="E42D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473199" y="3738879"/>
              <a:ext cx="9286240" cy="0"/>
            </a:xfrm>
            <a:custGeom>
              <a:avLst/>
              <a:gdLst/>
              <a:ahLst/>
              <a:cxnLst/>
              <a:rect l="l" t="t" r="r" b="b"/>
              <a:pathLst>
                <a:path w="9286240" h="0">
                  <a:moveTo>
                    <a:pt x="0" y="0"/>
                  </a:moveTo>
                  <a:lnTo>
                    <a:pt x="9286240" y="0"/>
                  </a:lnTo>
                </a:path>
              </a:pathLst>
            </a:custGeom>
            <a:ln w="19050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/>
          <p:nvPr/>
        </p:nvSpPr>
        <p:spPr>
          <a:xfrm>
            <a:off x="1463039" y="4104640"/>
            <a:ext cx="9377680" cy="15240"/>
          </a:xfrm>
          <a:custGeom>
            <a:avLst/>
            <a:gdLst/>
            <a:ahLst/>
            <a:cxnLst/>
            <a:rect l="l" t="t" r="r" b="b"/>
            <a:pathLst>
              <a:path w="9377680" h="15239">
                <a:moveTo>
                  <a:pt x="0" y="0"/>
                </a:moveTo>
                <a:lnTo>
                  <a:pt x="9377680" y="15240"/>
                </a:lnTo>
              </a:path>
            </a:pathLst>
          </a:custGeom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1463039" y="5239511"/>
            <a:ext cx="9377680" cy="0"/>
          </a:xfrm>
          <a:custGeom>
            <a:avLst/>
            <a:gdLst/>
            <a:ahLst/>
            <a:cxnLst/>
            <a:rect l="l" t="t" r="r" b="b"/>
            <a:pathLst>
              <a:path w="9377680" h="0">
                <a:moveTo>
                  <a:pt x="0" y="0"/>
                </a:moveTo>
                <a:lnTo>
                  <a:pt x="9377680" y="0"/>
                </a:lnTo>
              </a:path>
            </a:pathLst>
          </a:custGeom>
          <a:ln w="38100">
            <a:solidFill>
              <a:srgbClr val="5FC2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1463039" y="5391911"/>
            <a:ext cx="9377680" cy="0"/>
          </a:xfrm>
          <a:custGeom>
            <a:avLst/>
            <a:gdLst/>
            <a:ahLst/>
            <a:cxnLst/>
            <a:rect l="l" t="t" r="r" b="b"/>
            <a:pathLst>
              <a:path w="9377680" h="0">
                <a:moveTo>
                  <a:pt x="0" y="0"/>
                </a:moveTo>
                <a:lnTo>
                  <a:pt x="9377680" y="0"/>
                </a:lnTo>
              </a:path>
            </a:pathLst>
          </a:custGeom>
          <a:ln w="38100">
            <a:solidFill>
              <a:srgbClr val="1DF127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6" name="object 16" descr=""/>
          <p:cNvGrpSpPr/>
          <p:nvPr/>
        </p:nvGrpSpPr>
        <p:grpSpPr>
          <a:xfrm>
            <a:off x="1443989" y="5510021"/>
            <a:ext cx="9396730" cy="393700"/>
            <a:chOff x="1443989" y="5510021"/>
            <a:chExt cx="9396730" cy="393700"/>
          </a:xfrm>
        </p:grpSpPr>
        <p:sp>
          <p:nvSpPr>
            <p:cNvPr id="17" name="object 17" descr=""/>
            <p:cNvSpPr/>
            <p:nvPr/>
          </p:nvSpPr>
          <p:spPr>
            <a:xfrm>
              <a:off x="1463039" y="5529071"/>
              <a:ext cx="9377680" cy="355600"/>
            </a:xfrm>
            <a:custGeom>
              <a:avLst/>
              <a:gdLst/>
              <a:ahLst/>
              <a:cxnLst/>
              <a:rect l="l" t="t" r="r" b="b"/>
              <a:pathLst>
                <a:path w="9377680" h="355600">
                  <a:moveTo>
                    <a:pt x="0" y="340309"/>
                  </a:moveTo>
                  <a:lnTo>
                    <a:pt x="1849120" y="335229"/>
                  </a:lnTo>
                </a:path>
                <a:path w="9377680" h="355600">
                  <a:moveTo>
                    <a:pt x="1844675" y="340309"/>
                  </a:moveTo>
                  <a:lnTo>
                    <a:pt x="2555875" y="0"/>
                  </a:lnTo>
                </a:path>
                <a:path w="9377680" h="355600">
                  <a:moveTo>
                    <a:pt x="2505710" y="10159"/>
                  </a:moveTo>
                  <a:lnTo>
                    <a:pt x="4699635" y="0"/>
                  </a:lnTo>
                </a:path>
                <a:path w="9377680" h="355600">
                  <a:moveTo>
                    <a:pt x="4699635" y="0"/>
                  </a:moveTo>
                  <a:lnTo>
                    <a:pt x="5116195" y="355549"/>
                  </a:lnTo>
                </a:path>
                <a:path w="9377680" h="355600">
                  <a:moveTo>
                    <a:pt x="5116195" y="335229"/>
                  </a:moveTo>
                  <a:lnTo>
                    <a:pt x="9377680" y="335229"/>
                  </a:lnTo>
                </a:path>
              </a:pathLst>
            </a:custGeom>
            <a:ln w="38100">
              <a:solidFill>
                <a:srgbClr val="E42D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473199" y="5659284"/>
              <a:ext cx="9286240" cy="0"/>
            </a:xfrm>
            <a:custGeom>
              <a:avLst/>
              <a:gdLst/>
              <a:ahLst/>
              <a:cxnLst/>
              <a:rect l="l" t="t" r="r" b="b"/>
              <a:pathLst>
                <a:path w="9286240" h="0">
                  <a:moveTo>
                    <a:pt x="0" y="0"/>
                  </a:moveTo>
                  <a:lnTo>
                    <a:pt x="9286240" y="0"/>
                  </a:lnTo>
                </a:path>
              </a:pathLst>
            </a:custGeom>
            <a:ln w="19050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/>
          <p:nvPr/>
        </p:nvSpPr>
        <p:spPr>
          <a:xfrm>
            <a:off x="1463039" y="6021781"/>
            <a:ext cx="9377680" cy="15240"/>
          </a:xfrm>
          <a:custGeom>
            <a:avLst/>
            <a:gdLst/>
            <a:ahLst/>
            <a:cxnLst/>
            <a:rect l="l" t="t" r="r" b="b"/>
            <a:pathLst>
              <a:path w="9377680" h="15239">
                <a:moveTo>
                  <a:pt x="0" y="0"/>
                </a:moveTo>
                <a:lnTo>
                  <a:pt x="9377680" y="15239"/>
                </a:lnTo>
              </a:path>
            </a:pathLst>
          </a:custGeom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6292596" y="1573657"/>
            <a:ext cx="297815" cy="137795"/>
          </a:xfrm>
          <a:custGeom>
            <a:avLst/>
            <a:gdLst/>
            <a:ahLst/>
            <a:cxnLst/>
            <a:rect l="l" t="t" r="r" b="b"/>
            <a:pathLst>
              <a:path w="297815" h="137794">
                <a:moveTo>
                  <a:pt x="228980" y="0"/>
                </a:moveTo>
                <a:lnTo>
                  <a:pt x="228980" y="34289"/>
                </a:lnTo>
                <a:lnTo>
                  <a:pt x="0" y="34289"/>
                </a:lnTo>
                <a:lnTo>
                  <a:pt x="0" y="102996"/>
                </a:lnTo>
                <a:lnTo>
                  <a:pt x="228980" y="102996"/>
                </a:lnTo>
                <a:lnTo>
                  <a:pt x="228980" y="137413"/>
                </a:lnTo>
                <a:lnTo>
                  <a:pt x="297687" y="68706"/>
                </a:lnTo>
                <a:lnTo>
                  <a:pt x="2289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853541" y="3197478"/>
            <a:ext cx="447040" cy="36957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marL="12700" marR="5080">
              <a:lnSpc>
                <a:spcPts val="1270"/>
              </a:lnSpc>
              <a:spcBef>
                <a:spcPts val="280"/>
              </a:spcBef>
            </a:pPr>
            <a:r>
              <a:rPr dirty="0" sz="1200" i="1">
                <a:solidFill>
                  <a:srgbClr val="1D2A36"/>
                </a:solidFill>
                <a:latin typeface="Arial"/>
                <a:cs typeface="Arial"/>
              </a:rPr>
              <a:t>Duo</a:t>
            </a:r>
            <a:r>
              <a:rPr dirty="0" sz="1200" spc="-30" i="1">
                <a:solidFill>
                  <a:srgbClr val="1D2A36"/>
                </a:solidFill>
                <a:latin typeface="Arial"/>
                <a:cs typeface="Arial"/>
              </a:rPr>
              <a:t> </a:t>
            </a:r>
            <a:r>
              <a:rPr dirty="0" sz="1200" spc="-50" i="1">
                <a:solidFill>
                  <a:srgbClr val="1D2A36"/>
                </a:solidFill>
                <a:latin typeface="Arial"/>
                <a:cs typeface="Arial"/>
              </a:rPr>
              <a:t>S </a:t>
            </a:r>
            <a:r>
              <a:rPr dirty="0" sz="1200" i="1">
                <a:solidFill>
                  <a:srgbClr val="1D2A36"/>
                </a:solidFill>
                <a:latin typeface="Arial"/>
                <a:cs typeface="Arial"/>
              </a:rPr>
              <a:t>Duo</a:t>
            </a:r>
            <a:r>
              <a:rPr dirty="0" sz="1200" spc="-50" i="1">
                <a:solidFill>
                  <a:srgbClr val="1D2A36"/>
                </a:solidFill>
                <a:latin typeface="Arial"/>
                <a:cs typeface="Arial"/>
              </a:rPr>
              <a:t> Y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858723" y="3815333"/>
            <a:ext cx="35560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5085" marR="5080" indent="-33020">
              <a:lnSpc>
                <a:spcPct val="100000"/>
              </a:lnSpc>
              <a:spcBef>
                <a:spcPts val="100"/>
              </a:spcBef>
            </a:pPr>
            <a:r>
              <a:rPr dirty="0" sz="1200" spc="-10" i="1">
                <a:solidFill>
                  <a:srgbClr val="1D2A36"/>
                </a:solidFill>
                <a:latin typeface="Arial"/>
                <a:cs typeface="Arial"/>
              </a:rPr>
              <a:t>Livro </a:t>
            </a:r>
            <a:r>
              <a:rPr dirty="0" sz="1200" spc="-25" i="1">
                <a:solidFill>
                  <a:srgbClr val="1D2A36"/>
                </a:solidFill>
                <a:latin typeface="Arial"/>
                <a:cs typeface="Arial"/>
              </a:rPr>
              <a:t>Uno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940104" y="5113146"/>
            <a:ext cx="447675" cy="369570"/>
          </a:xfrm>
          <a:prstGeom prst="rect">
            <a:avLst/>
          </a:prstGeom>
        </p:spPr>
        <p:txBody>
          <a:bodyPr wrap="square" lIns="0" tIns="36194" rIns="0" bIns="0" rtlCol="0" vert="horz">
            <a:spAutoFit/>
          </a:bodyPr>
          <a:lstStyle/>
          <a:p>
            <a:pPr marL="12700" marR="5080">
              <a:lnSpc>
                <a:spcPts val="1270"/>
              </a:lnSpc>
              <a:spcBef>
                <a:spcPts val="284"/>
              </a:spcBef>
            </a:pPr>
            <a:r>
              <a:rPr dirty="0" sz="1200" i="1">
                <a:solidFill>
                  <a:srgbClr val="1D2A36"/>
                </a:solidFill>
                <a:latin typeface="Arial"/>
                <a:cs typeface="Arial"/>
              </a:rPr>
              <a:t>Duo</a:t>
            </a:r>
            <a:r>
              <a:rPr dirty="0" sz="1200" spc="-20" i="1">
                <a:solidFill>
                  <a:srgbClr val="1D2A36"/>
                </a:solidFill>
                <a:latin typeface="Arial"/>
                <a:cs typeface="Arial"/>
              </a:rPr>
              <a:t> </a:t>
            </a:r>
            <a:r>
              <a:rPr dirty="0" sz="1200" spc="-50" i="1">
                <a:solidFill>
                  <a:srgbClr val="1D2A36"/>
                </a:solidFill>
                <a:latin typeface="Arial"/>
                <a:cs typeface="Arial"/>
              </a:rPr>
              <a:t>S </a:t>
            </a:r>
            <a:r>
              <a:rPr dirty="0" sz="1200" i="1">
                <a:solidFill>
                  <a:srgbClr val="1D2A36"/>
                </a:solidFill>
                <a:latin typeface="Arial"/>
                <a:cs typeface="Arial"/>
              </a:rPr>
              <a:t>Duo</a:t>
            </a:r>
            <a:r>
              <a:rPr dirty="0" sz="1200" spc="-30" i="1">
                <a:solidFill>
                  <a:srgbClr val="1D2A36"/>
                </a:solidFill>
                <a:latin typeface="Arial"/>
                <a:cs typeface="Arial"/>
              </a:rPr>
              <a:t> </a:t>
            </a:r>
            <a:r>
              <a:rPr dirty="0" sz="1200" spc="-50" i="1">
                <a:solidFill>
                  <a:srgbClr val="1D2A36"/>
                </a:solidFill>
                <a:latin typeface="Arial"/>
                <a:cs typeface="Arial"/>
              </a:rPr>
              <a:t>Y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945286" y="5730950"/>
            <a:ext cx="35560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i="1">
                <a:solidFill>
                  <a:srgbClr val="1D2A36"/>
                </a:solidFill>
                <a:latin typeface="Arial"/>
                <a:cs typeface="Arial"/>
              </a:rPr>
              <a:t>Livro</a:t>
            </a:r>
            <a:endParaRPr sz="1200">
              <a:latin typeface="Arial"/>
              <a:cs typeface="Arial"/>
            </a:endParaRPr>
          </a:p>
          <a:p>
            <a:pPr marL="45085">
              <a:lnSpc>
                <a:spcPct val="100000"/>
              </a:lnSpc>
            </a:pPr>
            <a:r>
              <a:rPr dirty="0" sz="1200" spc="-25" i="1">
                <a:solidFill>
                  <a:srgbClr val="1D2A36"/>
                </a:solidFill>
                <a:latin typeface="Arial"/>
                <a:cs typeface="Arial"/>
              </a:rPr>
              <a:t>Uno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0920730" y="3243452"/>
            <a:ext cx="6121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 i="1">
                <a:solidFill>
                  <a:srgbClr val="1D2A36"/>
                </a:solidFill>
                <a:latin typeface="Arial"/>
                <a:cs typeface="Arial"/>
              </a:rPr>
              <a:t>Line</a:t>
            </a:r>
            <a:r>
              <a:rPr dirty="0" sz="1600" spc="-20" b="1" i="1">
                <a:solidFill>
                  <a:srgbClr val="1D2A36"/>
                </a:solidFill>
                <a:latin typeface="Arial"/>
                <a:cs typeface="Arial"/>
              </a:rPr>
              <a:t> </a:t>
            </a:r>
            <a:r>
              <a:rPr dirty="0" sz="1600" spc="-50" b="1" i="1">
                <a:solidFill>
                  <a:srgbClr val="1D2A36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0946383" y="3877817"/>
            <a:ext cx="6121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 i="1">
                <a:solidFill>
                  <a:srgbClr val="1D2A36"/>
                </a:solidFill>
                <a:latin typeface="Arial"/>
                <a:cs typeface="Arial"/>
              </a:rPr>
              <a:t>Line</a:t>
            </a:r>
            <a:r>
              <a:rPr dirty="0" sz="1600" spc="-25" b="1" i="1">
                <a:solidFill>
                  <a:srgbClr val="1D2A36"/>
                </a:solidFill>
                <a:latin typeface="Arial"/>
                <a:cs typeface="Arial"/>
              </a:rPr>
              <a:t> </a:t>
            </a:r>
            <a:r>
              <a:rPr dirty="0" sz="1600" spc="-50" b="1" i="1">
                <a:solidFill>
                  <a:srgbClr val="1D2A36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0947272" y="5190235"/>
            <a:ext cx="6121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 i="1">
                <a:solidFill>
                  <a:srgbClr val="1D2A36"/>
                </a:solidFill>
                <a:latin typeface="Arial"/>
                <a:cs typeface="Arial"/>
              </a:rPr>
              <a:t>Line</a:t>
            </a:r>
            <a:r>
              <a:rPr dirty="0" sz="1600" spc="-20" b="1" i="1">
                <a:solidFill>
                  <a:srgbClr val="1D2A36"/>
                </a:solidFill>
                <a:latin typeface="Arial"/>
                <a:cs typeface="Arial"/>
              </a:rPr>
              <a:t> </a:t>
            </a:r>
            <a:r>
              <a:rPr dirty="0" sz="1600" spc="-50" b="1" i="1">
                <a:solidFill>
                  <a:srgbClr val="1D2A36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0972545" y="5823915"/>
            <a:ext cx="6121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 i="1">
                <a:solidFill>
                  <a:srgbClr val="1D2A36"/>
                </a:solidFill>
                <a:latin typeface="Arial"/>
                <a:cs typeface="Arial"/>
              </a:rPr>
              <a:t>Line</a:t>
            </a:r>
            <a:r>
              <a:rPr dirty="0" sz="1600" spc="-25" b="1" i="1">
                <a:solidFill>
                  <a:srgbClr val="1D2A36"/>
                </a:solidFill>
                <a:latin typeface="Arial"/>
                <a:cs typeface="Arial"/>
              </a:rPr>
              <a:t> </a:t>
            </a:r>
            <a:r>
              <a:rPr dirty="0" sz="1600" spc="-50" b="1" i="1">
                <a:solidFill>
                  <a:srgbClr val="1D2A36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29" name="object 2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70034" y="1211262"/>
            <a:ext cx="2794000" cy="968311"/>
          </a:xfrm>
          <a:prstGeom prst="rect">
            <a:avLst/>
          </a:prstGeom>
        </p:spPr>
      </p:pic>
      <p:sp>
        <p:nvSpPr>
          <p:cNvPr id="30" name="object 3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06680">
              <a:lnSpc>
                <a:spcPct val="100000"/>
              </a:lnSpc>
              <a:spcBef>
                <a:spcPts val="65"/>
              </a:spcBef>
            </a:pPr>
            <a:r>
              <a:rPr dirty="0" spc="-25"/>
              <a:t>52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dirty="0" spc="365"/>
              <a:t>03</a:t>
            </a:r>
            <a:r>
              <a:rPr dirty="0" spc="40"/>
              <a:t> </a:t>
            </a:r>
            <a:r>
              <a:rPr dirty="0" spc="240"/>
              <a:t>–Assembly</a:t>
            </a:r>
            <a:r>
              <a:rPr dirty="0" spc="40"/>
              <a:t> </a:t>
            </a:r>
            <a:r>
              <a:rPr dirty="0" spc="260"/>
              <a:t>line</a:t>
            </a:r>
            <a:r>
              <a:rPr dirty="0" spc="65"/>
              <a:t> </a:t>
            </a:r>
            <a:r>
              <a:rPr dirty="0" spc="305"/>
              <a:t>floor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385114" y="1101178"/>
            <a:ext cx="11574780" cy="5321300"/>
            <a:chOff x="385114" y="1101178"/>
            <a:chExt cx="11574780" cy="53213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8928" y="3184311"/>
              <a:ext cx="448481" cy="49944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60664" y="3200694"/>
              <a:ext cx="448481" cy="49944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1562" y="4675037"/>
              <a:ext cx="448481" cy="499442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4276" y="1101178"/>
              <a:ext cx="11476101" cy="532079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33815" y="1634490"/>
              <a:ext cx="580986" cy="67271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05550" y="1634490"/>
              <a:ext cx="580986" cy="67271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38856" y="1634490"/>
              <a:ext cx="580986" cy="67271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88602" y="3261614"/>
              <a:ext cx="580986" cy="67271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5114" y="2451392"/>
              <a:ext cx="838276" cy="96782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4433" y="2461171"/>
              <a:ext cx="838276" cy="96782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87290" y="4079760"/>
              <a:ext cx="872235" cy="1007097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75504" y="1531620"/>
              <a:ext cx="419138" cy="1051559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42606" y="3255810"/>
              <a:ext cx="419138" cy="1051610"/>
            </a:xfrm>
            <a:prstGeom prst="rect">
              <a:avLst/>
            </a:prstGeom>
          </p:spPr>
        </p:pic>
      </p:grpSp>
      <p:sp>
        <p:nvSpPr>
          <p:cNvPr id="17" name="object 1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06680">
              <a:lnSpc>
                <a:spcPct val="100000"/>
              </a:lnSpc>
              <a:spcBef>
                <a:spcPts val="65"/>
              </a:spcBef>
            </a:pPr>
            <a:r>
              <a:rPr dirty="0" spc="-25"/>
              <a:t>53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dirty="0" spc="365"/>
              <a:t>03</a:t>
            </a:r>
            <a:r>
              <a:rPr dirty="0" spc="30"/>
              <a:t> </a:t>
            </a:r>
            <a:r>
              <a:rPr dirty="0"/>
              <a:t>–</a:t>
            </a:r>
            <a:r>
              <a:rPr dirty="0" spc="50"/>
              <a:t> </a:t>
            </a:r>
            <a:r>
              <a:rPr dirty="0" spc="310"/>
              <a:t>Stock</a:t>
            </a:r>
            <a:r>
              <a:rPr dirty="0" spc="35"/>
              <a:t> </a:t>
            </a:r>
            <a:r>
              <a:rPr dirty="0" spc="225"/>
              <a:t>Diagram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544304" y="1273886"/>
            <a:ext cx="2247900" cy="33185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 spc="-10">
                <a:latin typeface="Calibri"/>
                <a:cs typeface="Calibri"/>
              </a:rPr>
              <a:t>Just-in-</a:t>
            </a:r>
            <a:r>
              <a:rPr dirty="0" sz="1800">
                <a:latin typeface="Calibri"/>
                <a:cs typeface="Calibri"/>
              </a:rPr>
              <a:t>time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supply</a:t>
            </a:r>
            <a:endParaRPr sz="1800">
              <a:latin typeface="Calibri"/>
              <a:cs typeface="Calibri"/>
            </a:endParaRPr>
          </a:p>
          <a:p>
            <a:pPr marL="299085" marR="354965" indent="-287020">
              <a:lnSpc>
                <a:spcPct val="100000"/>
              </a:lnSpc>
              <a:spcBef>
                <a:spcPts val="2165"/>
              </a:spcBef>
              <a:buChar char="•"/>
              <a:tabLst>
                <a:tab pos="299085" algn="l"/>
                <a:tab pos="350520" algn="l"/>
              </a:tabLst>
            </a:pPr>
            <a:r>
              <a:rPr dirty="0" sz="1800">
                <a:latin typeface="Arial"/>
                <a:cs typeface="Arial"/>
              </a:rPr>
              <a:t>	</a:t>
            </a:r>
            <a:r>
              <a:rPr dirty="0" sz="1800">
                <a:latin typeface="Calibri"/>
                <a:cs typeface="Calibri"/>
              </a:rPr>
              <a:t>Small </a:t>
            </a:r>
            <a:r>
              <a:rPr dirty="0" sz="1800" spc="-10">
                <a:latin typeface="Calibri"/>
                <a:cs typeface="Calibri"/>
              </a:rPr>
              <a:t>temporary storage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areas</a:t>
            </a:r>
            <a:endParaRPr sz="180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spcBef>
                <a:spcPts val="216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latin typeface="Calibri"/>
                <a:cs typeface="Calibri"/>
              </a:rPr>
              <a:t>A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single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supply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route </a:t>
            </a:r>
            <a:r>
              <a:rPr dirty="0" sz="1800">
                <a:latin typeface="Calibri"/>
                <a:cs typeface="Calibri"/>
              </a:rPr>
              <a:t>to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avoid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too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much </a:t>
            </a:r>
            <a:r>
              <a:rPr dirty="0" sz="1800" spc="-10">
                <a:latin typeface="Calibri"/>
                <a:cs typeface="Calibri"/>
              </a:rPr>
              <a:t>traffic</a:t>
            </a:r>
            <a:endParaRPr sz="1800">
              <a:latin typeface="Calibri"/>
              <a:cs typeface="Calibri"/>
            </a:endParaRPr>
          </a:p>
          <a:p>
            <a:pPr algn="just" marL="299085" marR="78105" indent="-287020">
              <a:lnSpc>
                <a:spcPct val="100000"/>
              </a:lnSpc>
              <a:spcBef>
                <a:spcPts val="216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latin typeface="Calibri"/>
                <a:cs typeface="Calibri"/>
              </a:rPr>
              <a:t>Simplify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as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much</a:t>
            </a:r>
            <a:r>
              <a:rPr dirty="0" sz="1800" spc="-25">
                <a:latin typeface="Calibri"/>
                <a:cs typeface="Calibri"/>
              </a:rPr>
              <a:t> as </a:t>
            </a:r>
            <a:r>
              <a:rPr dirty="0" sz="1800">
                <a:latin typeface="Calibri"/>
                <a:cs typeface="Calibri"/>
              </a:rPr>
              <a:t>possible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storage </a:t>
            </a:r>
            <a:r>
              <a:rPr dirty="0" sz="1800" spc="-20">
                <a:latin typeface="Calibri"/>
                <a:cs typeface="Calibri"/>
              </a:rPr>
              <a:t>part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9544304" y="4841240"/>
            <a:ext cx="222440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finished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cars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are </a:t>
            </a:r>
            <a:r>
              <a:rPr dirty="0" sz="1800">
                <a:latin typeface="Calibri"/>
                <a:cs typeface="Calibri"/>
              </a:rPr>
              <a:t>then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parked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in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the </a:t>
            </a:r>
            <a:r>
              <a:rPr dirty="0" sz="1800">
                <a:latin typeface="Calibri"/>
                <a:cs typeface="Calibri"/>
              </a:rPr>
              <a:t>outside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storage</a:t>
            </a:r>
            <a:r>
              <a:rPr dirty="0" sz="1800" spc="-60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area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2603" y="1409064"/>
            <a:ext cx="9025711" cy="3915561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8085" y="5515063"/>
            <a:ext cx="670623" cy="19811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22040" y="5437606"/>
            <a:ext cx="645223" cy="316229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18173" y="5511165"/>
            <a:ext cx="670623" cy="251485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775586" y="5470956"/>
            <a:ext cx="10623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Calibri"/>
                <a:cs typeface="Calibri"/>
              </a:rPr>
              <a:t>Storage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area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06680">
              <a:lnSpc>
                <a:spcPct val="100000"/>
              </a:lnSpc>
              <a:spcBef>
                <a:spcPts val="65"/>
              </a:spcBef>
            </a:pPr>
            <a:r>
              <a:rPr dirty="0" spc="-25"/>
              <a:t>54</a:t>
            </a:r>
          </a:p>
        </p:txBody>
      </p:sp>
      <p:sp>
        <p:nvSpPr>
          <p:cNvPr id="10" name="object 10" descr=""/>
          <p:cNvSpPr txBox="1"/>
          <p:nvPr/>
        </p:nvSpPr>
        <p:spPr>
          <a:xfrm>
            <a:off x="4349241" y="5470956"/>
            <a:ext cx="1267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Calibri"/>
                <a:cs typeface="Calibri"/>
              </a:rPr>
              <a:t>Incoming</a:t>
            </a:r>
            <a:r>
              <a:rPr dirty="0" sz="1600" spc="-70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flows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946772" y="5459679"/>
            <a:ext cx="126682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Calibri"/>
                <a:cs typeface="Calibri"/>
              </a:rPr>
              <a:t>Outgoing</a:t>
            </a:r>
            <a:r>
              <a:rPr dirty="0" sz="1600" spc="-75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flows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dirty="0" spc="365"/>
              <a:t>03</a:t>
            </a:r>
            <a:r>
              <a:rPr dirty="0" spc="35"/>
              <a:t> </a:t>
            </a:r>
            <a:r>
              <a:rPr dirty="0"/>
              <a:t>–</a:t>
            </a:r>
            <a:r>
              <a:rPr dirty="0" spc="50"/>
              <a:t> </a:t>
            </a:r>
            <a:r>
              <a:rPr dirty="0" spc="265"/>
              <a:t>Inspection</a:t>
            </a:r>
            <a:r>
              <a:rPr dirty="0" spc="15"/>
              <a:t> </a:t>
            </a:r>
            <a:r>
              <a:rPr dirty="0" spc="235"/>
              <a:t>operations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06680">
              <a:lnSpc>
                <a:spcPct val="100000"/>
              </a:lnSpc>
              <a:spcBef>
                <a:spcPts val="65"/>
              </a:spcBef>
            </a:pPr>
            <a:r>
              <a:rPr dirty="0" spc="-25"/>
              <a:t>55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73151" y="872108"/>
            <a:ext cx="11069320" cy="543687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3543935" marR="2188845" indent="-1174115">
              <a:lnSpc>
                <a:spcPts val="2360"/>
              </a:lnSpc>
              <a:spcBef>
                <a:spcPts val="215"/>
              </a:spcBef>
            </a:pPr>
            <a:r>
              <a:rPr dirty="0" sz="2000" spc="245" b="1">
                <a:solidFill>
                  <a:srgbClr val="3A546C"/>
                </a:solidFill>
                <a:latin typeface="Calibri"/>
                <a:cs typeface="Calibri"/>
              </a:rPr>
              <a:t>GOAL:</a:t>
            </a:r>
            <a:r>
              <a:rPr dirty="0" sz="2000" spc="12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2000" spc="245" b="1">
                <a:solidFill>
                  <a:srgbClr val="3A546C"/>
                </a:solidFill>
                <a:latin typeface="Calibri"/>
                <a:cs typeface="Calibri"/>
              </a:rPr>
              <a:t>Consistent</a:t>
            </a:r>
            <a:r>
              <a:rPr dirty="0" sz="2000" spc="14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2000" spc="285" b="1">
                <a:solidFill>
                  <a:srgbClr val="3A546C"/>
                </a:solidFill>
                <a:latin typeface="Calibri"/>
                <a:cs typeface="Calibri"/>
              </a:rPr>
              <a:t>high</a:t>
            </a:r>
            <a:r>
              <a:rPr dirty="0" sz="2000" spc="14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2000" spc="210" b="1">
                <a:solidFill>
                  <a:srgbClr val="3A546C"/>
                </a:solidFill>
                <a:latin typeface="Calibri"/>
                <a:cs typeface="Calibri"/>
              </a:rPr>
              <a:t>quality</a:t>
            </a:r>
            <a:r>
              <a:rPr dirty="0" sz="2000" spc="13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3A546C"/>
                </a:solidFill>
                <a:latin typeface="Calibri"/>
                <a:cs typeface="Calibri"/>
              </a:rPr>
              <a:t>&amp;</a:t>
            </a:r>
            <a:r>
              <a:rPr dirty="0" sz="2000" spc="13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2000" spc="265" b="1">
                <a:solidFill>
                  <a:srgbClr val="3A546C"/>
                </a:solidFill>
                <a:latin typeface="Calibri"/>
                <a:cs typeface="Calibri"/>
              </a:rPr>
              <a:t>reduced</a:t>
            </a:r>
            <a:r>
              <a:rPr dirty="0" sz="2000" spc="12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2000" spc="235" b="1">
                <a:solidFill>
                  <a:srgbClr val="3A546C"/>
                </a:solidFill>
                <a:latin typeface="Calibri"/>
                <a:cs typeface="Calibri"/>
              </a:rPr>
              <a:t>defects </a:t>
            </a:r>
            <a:r>
              <a:rPr dirty="0" sz="2000" spc="265" b="1">
                <a:solidFill>
                  <a:srgbClr val="3A546C"/>
                </a:solidFill>
                <a:latin typeface="Calibri"/>
                <a:cs typeface="Calibri"/>
              </a:rPr>
              <a:t>Throughout</a:t>
            </a:r>
            <a:r>
              <a:rPr dirty="0" sz="2000" spc="14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2000" spc="245" b="1">
                <a:solidFill>
                  <a:srgbClr val="3A546C"/>
                </a:solidFill>
                <a:latin typeface="Calibri"/>
                <a:cs typeface="Calibri"/>
              </a:rPr>
              <a:t>car</a:t>
            </a:r>
            <a:r>
              <a:rPr dirty="0" sz="2000" spc="114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2000" spc="260" b="1">
                <a:solidFill>
                  <a:srgbClr val="3A546C"/>
                </a:solidFill>
                <a:latin typeface="Calibri"/>
                <a:cs typeface="Calibri"/>
              </a:rPr>
              <a:t>manufacturing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dirty="0" sz="1800" spc="95" b="1">
                <a:solidFill>
                  <a:srgbClr val="5FC2B9"/>
                </a:solidFill>
                <a:latin typeface="Century Gothic"/>
                <a:cs typeface="Century Gothic"/>
              </a:rPr>
              <a:t>Quality</a:t>
            </a:r>
            <a:r>
              <a:rPr dirty="0" sz="1800" spc="20" b="1">
                <a:solidFill>
                  <a:srgbClr val="5FC2B9"/>
                </a:solidFill>
                <a:latin typeface="Century Gothic"/>
                <a:cs typeface="Century Gothic"/>
              </a:rPr>
              <a:t> </a:t>
            </a:r>
            <a:r>
              <a:rPr dirty="0" sz="1800" spc="110" b="1">
                <a:solidFill>
                  <a:srgbClr val="5FC2B9"/>
                </a:solidFill>
                <a:latin typeface="Century Gothic"/>
                <a:cs typeface="Century Gothic"/>
              </a:rPr>
              <a:t>Control</a:t>
            </a:r>
            <a:r>
              <a:rPr dirty="0" sz="1800" spc="20" b="1">
                <a:solidFill>
                  <a:srgbClr val="5FC2B9"/>
                </a:solidFill>
                <a:latin typeface="Century Gothic"/>
                <a:cs typeface="Century Gothic"/>
              </a:rPr>
              <a:t> </a:t>
            </a:r>
            <a:r>
              <a:rPr dirty="0" sz="1800" spc="120" b="1">
                <a:solidFill>
                  <a:srgbClr val="5FC2B9"/>
                </a:solidFill>
                <a:latin typeface="Century Gothic"/>
                <a:cs typeface="Century Gothic"/>
              </a:rPr>
              <a:t>&amp;</a:t>
            </a:r>
            <a:r>
              <a:rPr dirty="0" sz="1800" spc="35" b="1">
                <a:solidFill>
                  <a:srgbClr val="5FC2B9"/>
                </a:solidFill>
                <a:latin typeface="Century Gothic"/>
                <a:cs typeface="Century Gothic"/>
              </a:rPr>
              <a:t> </a:t>
            </a:r>
            <a:r>
              <a:rPr dirty="0" sz="1800" spc="85" b="1">
                <a:solidFill>
                  <a:srgbClr val="5FC2B9"/>
                </a:solidFill>
                <a:latin typeface="Century Gothic"/>
                <a:cs typeface="Century Gothic"/>
              </a:rPr>
              <a:t>Assurance</a:t>
            </a:r>
            <a:endParaRPr sz="1800">
              <a:latin typeface="Century Gothic"/>
              <a:cs typeface="Century Gothic"/>
            </a:endParaRPr>
          </a:p>
          <a:p>
            <a:pPr marL="299085" indent="-286385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 spc="180" b="1">
                <a:solidFill>
                  <a:srgbClr val="3A546C"/>
                </a:solidFill>
                <a:latin typeface="Calibri"/>
                <a:cs typeface="Calibri"/>
              </a:rPr>
              <a:t>Inspections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ts val="1825"/>
              </a:lnSpc>
            </a:pPr>
            <a:r>
              <a:rPr dirty="0" sz="1600">
                <a:solidFill>
                  <a:srgbClr val="7556D7"/>
                </a:solidFill>
                <a:latin typeface="Century Gothic"/>
                <a:cs typeface="Century Gothic"/>
              </a:rPr>
              <a:t>Raw</a:t>
            </a:r>
            <a:r>
              <a:rPr dirty="0" sz="1600" spc="140">
                <a:solidFill>
                  <a:srgbClr val="7556D7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7556D7"/>
                </a:solidFill>
                <a:latin typeface="Century Gothic"/>
                <a:cs typeface="Century Gothic"/>
              </a:rPr>
              <a:t>material</a:t>
            </a:r>
            <a:r>
              <a:rPr dirty="0" sz="1600" spc="145">
                <a:solidFill>
                  <a:srgbClr val="7556D7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7556D7"/>
                </a:solidFill>
                <a:latin typeface="Century Gothic"/>
                <a:cs typeface="Century Gothic"/>
              </a:rPr>
              <a:t>inspection,</a:t>
            </a:r>
            <a:r>
              <a:rPr dirty="0" sz="1600" spc="140">
                <a:solidFill>
                  <a:srgbClr val="7556D7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7556D7"/>
                </a:solidFill>
                <a:latin typeface="Century Gothic"/>
                <a:cs typeface="Century Gothic"/>
              </a:rPr>
              <a:t>Component</a:t>
            </a:r>
            <a:r>
              <a:rPr dirty="0" sz="1600" spc="145">
                <a:solidFill>
                  <a:srgbClr val="7556D7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7556D7"/>
                </a:solidFill>
                <a:latin typeface="Century Gothic"/>
                <a:cs typeface="Century Gothic"/>
              </a:rPr>
              <a:t>manufacturing,</a:t>
            </a:r>
            <a:r>
              <a:rPr dirty="0" sz="1600" spc="150">
                <a:solidFill>
                  <a:srgbClr val="7556D7"/>
                </a:solidFill>
                <a:latin typeface="Century Gothic"/>
                <a:cs typeface="Century Gothic"/>
              </a:rPr>
              <a:t> </a:t>
            </a:r>
            <a:r>
              <a:rPr dirty="0" sz="1600" spc="50">
                <a:solidFill>
                  <a:srgbClr val="7556D7"/>
                </a:solidFill>
                <a:latin typeface="Century Gothic"/>
                <a:cs typeface="Century Gothic"/>
              </a:rPr>
              <a:t>Assembly</a:t>
            </a:r>
            <a:r>
              <a:rPr dirty="0" sz="1600" spc="160">
                <a:solidFill>
                  <a:srgbClr val="7556D7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7556D7"/>
                </a:solidFill>
                <a:latin typeface="Century Gothic"/>
                <a:cs typeface="Century Gothic"/>
              </a:rPr>
              <a:t>process,</a:t>
            </a:r>
            <a:r>
              <a:rPr dirty="0" sz="1600" spc="135">
                <a:solidFill>
                  <a:srgbClr val="7556D7"/>
                </a:solidFill>
                <a:latin typeface="Century Gothic"/>
                <a:cs typeface="Century Gothic"/>
              </a:rPr>
              <a:t> </a:t>
            </a:r>
            <a:r>
              <a:rPr dirty="0" sz="1600" spc="85">
                <a:solidFill>
                  <a:srgbClr val="7556D7"/>
                </a:solidFill>
                <a:latin typeface="Century Gothic"/>
                <a:cs typeface="Century Gothic"/>
              </a:rPr>
              <a:t>Testing</a:t>
            </a:r>
            <a:r>
              <a:rPr dirty="0" sz="1600" spc="125">
                <a:solidFill>
                  <a:srgbClr val="7556D7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7556D7"/>
                </a:solidFill>
                <a:latin typeface="Century Gothic"/>
                <a:cs typeface="Century Gothic"/>
              </a:rPr>
              <a:t>phase</a:t>
            </a:r>
            <a:r>
              <a:rPr dirty="0" sz="1600" spc="155">
                <a:solidFill>
                  <a:srgbClr val="7556D7"/>
                </a:solidFill>
                <a:latin typeface="Century Gothic"/>
                <a:cs typeface="Century Gothic"/>
              </a:rPr>
              <a:t> </a:t>
            </a:r>
            <a:r>
              <a:rPr dirty="0" sz="1600" spc="-114">
                <a:solidFill>
                  <a:srgbClr val="7556D7"/>
                </a:solidFill>
                <a:latin typeface="Century Gothic"/>
                <a:cs typeface="Century Gothic"/>
              </a:rPr>
              <a:t>(&amp;</a:t>
            </a:r>
            <a:r>
              <a:rPr dirty="0" sz="1600" spc="100">
                <a:solidFill>
                  <a:srgbClr val="7556D7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7556D7"/>
                </a:solidFill>
                <a:latin typeface="Century Gothic"/>
                <a:cs typeface="Century Gothic"/>
              </a:rPr>
              <a:t>quality</a:t>
            </a:r>
            <a:r>
              <a:rPr dirty="0" sz="1600" spc="110">
                <a:solidFill>
                  <a:srgbClr val="7556D7"/>
                </a:solidFill>
                <a:latin typeface="Century Gothic"/>
                <a:cs typeface="Century Gothic"/>
              </a:rPr>
              <a:t> </a:t>
            </a:r>
            <a:r>
              <a:rPr dirty="0" sz="1600" spc="-10">
                <a:solidFill>
                  <a:srgbClr val="7556D7"/>
                </a:solidFill>
                <a:latin typeface="Century Gothic"/>
                <a:cs typeface="Century Gothic"/>
              </a:rPr>
              <a:t>assurance),</a:t>
            </a:r>
            <a:endParaRPr sz="1600">
              <a:latin typeface="Century Gothic"/>
              <a:cs typeface="Century Gothic"/>
            </a:endParaRPr>
          </a:p>
          <a:p>
            <a:pPr marL="12700">
              <a:lnSpc>
                <a:spcPts val="1825"/>
              </a:lnSpc>
            </a:pPr>
            <a:r>
              <a:rPr dirty="0" sz="1600" spc="60">
                <a:solidFill>
                  <a:srgbClr val="7556D7"/>
                </a:solidFill>
                <a:latin typeface="Century Gothic"/>
                <a:cs typeface="Century Gothic"/>
              </a:rPr>
              <a:t>Supplier</a:t>
            </a:r>
            <a:r>
              <a:rPr dirty="0" sz="1600" spc="125">
                <a:solidFill>
                  <a:srgbClr val="7556D7"/>
                </a:solidFill>
                <a:latin typeface="Century Gothic"/>
                <a:cs typeface="Century Gothic"/>
              </a:rPr>
              <a:t> </a:t>
            </a:r>
            <a:r>
              <a:rPr dirty="0" sz="1600" spc="10">
                <a:solidFill>
                  <a:srgbClr val="7556D7"/>
                </a:solidFill>
                <a:latin typeface="Century Gothic"/>
                <a:cs typeface="Century Gothic"/>
              </a:rPr>
              <a:t>quality</a:t>
            </a:r>
            <a:r>
              <a:rPr dirty="0" sz="1600" spc="114">
                <a:solidFill>
                  <a:srgbClr val="7556D7"/>
                </a:solidFill>
                <a:latin typeface="Century Gothic"/>
                <a:cs typeface="Century Gothic"/>
              </a:rPr>
              <a:t> </a:t>
            </a:r>
            <a:r>
              <a:rPr dirty="0" sz="1600" spc="10">
                <a:solidFill>
                  <a:srgbClr val="7556D7"/>
                </a:solidFill>
                <a:latin typeface="Century Gothic"/>
                <a:cs typeface="Century Gothic"/>
              </a:rPr>
              <a:t>management,</a:t>
            </a:r>
            <a:r>
              <a:rPr dirty="0" sz="1600" spc="195">
                <a:solidFill>
                  <a:srgbClr val="7556D7"/>
                </a:solidFill>
                <a:latin typeface="Century Gothic"/>
                <a:cs typeface="Century Gothic"/>
              </a:rPr>
              <a:t> </a:t>
            </a:r>
            <a:r>
              <a:rPr dirty="0" sz="1600" spc="10">
                <a:solidFill>
                  <a:srgbClr val="7556D7"/>
                </a:solidFill>
                <a:latin typeface="Century Gothic"/>
                <a:cs typeface="Century Gothic"/>
              </a:rPr>
              <a:t>Continuous</a:t>
            </a:r>
            <a:r>
              <a:rPr dirty="0" sz="1600" spc="145">
                <a:solidFill>
                  <a:srgbClr val="7556D7"/>
                </a:solidFill>
                <a:latin typeface="Century Gothic"/>
                <a:cs typeface="Century Gothic"/>
              </a:rPr>
              <a:t> </a:t>
            </a:r>
            <a:r>
              <a:rPr dirty="0" sz="1600" spc="40">
                <a:solidFill>
                  <a:srgbClr val="7556D7"/>
                </a:solidFill>
                <a:latin typeface="Century Gothic"/>
                <a:cs typeface="Century Gothic"/>
              </a:rPr>
              <a:t>improvement</a:t>
            </a:r>
            <a:endParaRPr sz="1600">
              <a:latin typeface="Century Gothic"/>
              <a:cs typeface="Century Gothic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 spc="280" b="1">
                <a:solidFill>
                  <a:srgbClr val="3A546C"/>
                </a:solidFill>
                <a:latin typeface="Calibri"/>
                <a:cs typeface="Calibri"/>
              </a:rPr>
              <a:t>QC</a:t>
            </a:r>
            <a:r>
              <a:rPr dirty="0" sz="1600" spc="10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600" spc="185" b="1">
                <a:solidFill>
                  <a:srgbClr val="3A546C"/>
                </a:solidFill>
                <a:latin typeface="Calibri"/>
                <a:cs typeface="Calibri"/>
              </a:rPr>
              <a:t>Methodology</a:t>
            </a:r>
            <a:r>
              <a:rPr dirty="0" sz="1600" spc="15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600" spc="125" b="1">
                <a:solidFill>
                  <a:srgbClr val="3A546C"/>
                </a:solidFill>
                <a:latin typeface="Calibri"/>
                <a:cs typeface="Calibri"/>
              </a:rPr>
              <a:t>-</a:t>
            </a:r>
            <a:r>
              <a:rPr dirty="0" sz="1600" spc="8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600" spc="295" b="1">
                <a:solidFill>
                  <a:srgbClr val="3A546C"/>
                </a:solidFill>
                <a:latin typeface="Calibri"/>
                <a:cs typeface="Calibri"/>
              </a:rPr>
              <a:t>SPC</a:t>
            </a:r>
            <a:r>
              <a:rPr dirty="0" sz="1600" spc="114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600" spc="150" b="1">
                <a:solidFill>
                  <a:srgbClr val="3A546C"/>
                </a:solidFill>
                <a:latin typeface="Calibri"/>
                <a:cs typeface="Calibri"/>
              </a:rPr>
              <a:t>(statistical</a:t>
            </a:r>
            <a:r>
              <a:rPr dirty="0" sz="1600" spc="14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600" spc="200" b="1">
                <a:solidFill>
                  <a:srgbClr val="3A546C"/>
                </a:solidFill>
                <a:latin typeface="Calibri"/>
                <a:cs typeface="Calibri"/>
              </a:rPr>
              <a:t>process</a:t>
            </a:r>
            <a:r>
              <a:rPr dirty="0" sz="1600" spc="10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600" spc="145" b="1">
                <a:solidFill>
                  <a:srgbClr val="3A546C"/>
                </a:solidFill>
                <a:latin typeface="Calibri"/>
                <a:cs typeface="Calibri"/>
              </a:rPr>
              <a:t>control)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645"/>
              </a:spcBef>
            </a:pPr>
            <a:r>
              <a:rPr dirty="0" sz="1800" spc="150" b="1">
                <a:solidFill>
                  <a:srgbClr val="5FC2B9"/>
                </a:solidFill>
                <a:latin typeface="Century Gothic"/>
                <a:cs typeface="Century Gothic"/>
              </a:rPr>
              <a:t>Workforce</a:t>
            </a:r>
            <a:r>
              <a:rPr dirty="0" sz="1800" spc="30" b="1">
                <a:solidFill>
                  <a:srgbClr val="5FC2B9"/>
                </a:solidFill>
                <a:latin typeface="Century Gothic"/>
                <a:cs typeface="Century Gothic"/>
              </a:rPr>
              <a:t> </a:t>
            </a:r>
            <a:r>
              <a:rPr dirty="0" sz="1800" spc="70" b="1">
                <a:solidFill>
                  <a:srgbClr val="5FC2B9"/>
                </a:solidFill>
                <a:latin typeface="Century Gothic"/>
                <a:cs typeface="Century Gothic"/>
              </a:rPr>
              <a:t>Management</a:t>
            </a:r>
            <a:endParaRPr sz="18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dirty="0" sz="1600" spc="75">
                <a:solidFill>
                  <a:srgbClr val="3A546C"/>
                </a:solidFill>
                <a:latin typeface="Century Gothic"/>
                <a:cs typeface="Century Gothic"/>
              </a:rPr>
              <a:t>Trainings</a:t>
            </a:r>
            <a:endParaRPr sz="1600">
              <a:latin typeface="Century Gothic"/>
              <a:cs typeface="Century Gothic"/>
            </a:endParaRPr>
          </a:p>
          <a:p>
            <a:pPr marL="299085" indent="-286385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>
                <a:solidFill>
                  <a:srgbClr val="3A546C"/>
                </a:solidFill>
                <a:latin typeface="Century Gothic"/>
                <a:cs typeface="Century Gothic"/>
              </a:rPr>
              <a:t>Quality</a:t>
            </a:r>
            <a:r>
              <a:rPr dirty="0" sz="1600" spc="9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3A546C"/>
                </a:solidFill>
                <a:latin typeface="Century Gothic"/>
                <a:cs typeface="Century Gothic"/>
              </a:rPr>
              <a:t>standards</a:t>
            </a:r>
            <a:r>
              <a:rPr dirty="0" sz="1600" spc="20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3A546C"/>
                </a:solidFill>
                <a:latin typeface="Century Gothic"/>
                <a:cs typeface="Century Gothic"/>
              </a:rPr>
              <a:t>of</a:t>
            </a:r>
            <a:r>
              <a:rPr dirty="0" sz="1600" spc="11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600" spc="50">
                <a:solidFill>
                  <a:srgbClr val="3A546C"/>
                </a:solidFill>
                <a:latin typeface="Century Gothic"/>
                <a:cs typeface="Century Gothic"/>
              </a:rPr>
              <a:t>requirements,</a:t>
            </a:r>
            <a:r>
              <a:rPr dirty="0" sz="1600" spc="14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3A546C"/>
                </a:solidFill>
                <a:latin typeface="Century Gothic"/>
                <a:cs typeface="Century Gothic"/>
              </a:rPr>
              <a:t>the</a:t>
            </a:r>
            <a:r>
              <a:rPr dirty="0" sz="1600" spc="12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3A546C"/>
                </a:solidFill>
                <a:latin typeface="Century Gothic"/>
                <a:cs typeface="Century Gothic"/>
              </a:rPr>
              <a:t>final</a:t>
            </a:r>
            <a:r>
              <a:rPr dirty="0" sz="1600" spc="12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600" spc="-10">
                <a:solidFill>
                  <a:srgbClr val="3A546C"/>
                </a:solidFill>
                <a:latin typeface="Century Gothic"/>
                <a:cs typeface="Century Gothic"/>
              </a:rPr>
              <a:t>product</a:t>
            </a:r>
            <a:endParaRPr sz="1600">
              <a:latin typeface="Century Gothic"/>
              <a:cs typeface="Century Gothic"/>
            </a:endParaRPr>
          </a:p>
          <a:p>
            <a:pPr marL="12700" marR="5147310" indent="286385">
              <a:lnSpc>
                <a:spcPct val="1006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600" spc="65">
                <a:solidFill>
                  <a:srgbClr val="3A546C"/>
                </a:solidFill>
                <a:latin typeface="Century Gothic"/>
                <a:cs typeface="Century Gothic"/>
              </a:rPr>
              <a:t>Initial</a:t>
            </a:r>
            <a:r>
              <a:rPr dirty="0" sz="1600" spc="-3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600" spc="65">
                <a:solidFill>
                  <a:srgbClr val="3A546C"/>
                </a:solidFill>
                <a:latin typeface="Century Gothic"/>
                <a:cs typeface="Century Gothic"/>
              </a:rPr>
              <a:t>training</a:t>
            </a:r>
            <a:r>
              <a:rPr dirty="0" sz="1600" spc="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3A546C"/>
                </a:solidFill>
                <a:latin typeface="Century Gothic"/>
                <a:cs typeface="Century Gothic"/>
              </a:rPr>
              <a:t>cost:</a:t>
            </a:r>
            <a:r>
              <a:rPr dirty="0" sz="1600" spc="-1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3A546C"/>
                </a:solidFill>
                <a:latin typeface="Century Gothic"/>
                <a:cs typeface="Century Gothic"/>
              </a:rPr>
              <a:t>between</a:t>
            </a:r>
            <a:r>
              <a:rPr dirty="0" sz="1600" spc="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600" spc="185">
                <a:solidFill>
                  <a:srgbClr val="3A546C"/>
                </a:solidFill>
                <a:latin typeface="Century Gothic"/>
                <a:cs typeface="Century Gothic"/>
              </a:rPr>
              <a:t>€50</a:t>
            </a:r>
            <a:r>
              <a:rPr dirty="0" sz="1600" spc="-2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3A546C"/>
                </a:solidFill>
                <a:latin typeface="Century Gothic"/>
                <a:cs typeface="Century Gothic"/>
              </a:rPr>
              <a:t>and </a:t>
            </a:r>
            <a:r>
              <a:rPr dirty="0" sz="1600" spc="185">
                <a:solidFill>
                  <a:srgbClr val="3A546C"/>
                </a:solidFill>
                <a:latin typeface="Century Gothic"/>
                <a:cs typeface="Century Gothic"/>
              </a:rPr>
              <a:t>€200</a:t>
            </a:r>
            <a:r>
              <a:rPr dirty="0" sz="1600" spc="-1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600" spc="-175">
                <a:solidFill>
                  <a:srgbClr val="3A546C"/>
                </a:solidFill>
                <a:latin typeface="Century Gothic"/>
                <a:cs typeface="Century Gothic"/>
              </a:rPr>
              <a:t>/</a:t>
            </a:r>
            <a:r>
              <a:rPr dirty="0" sz="1600" spc="-10">
                <a:solidFill>
                  <a:srgbClr val="3A546C"/>
                </a:solidFill>
                <a:latin typeface="Century Gothic"/>
                <a:cs typeface="Century Gothic"/>
              </a:rPr>
              <a:t> employee </a:t>
            </a:r>
            <a:r>
              <a:rPr dirty="0" sz="1600" spc="55">
                <a:solidFill>
                  <a:srgbClr val="3A546C"/>
                </a:solidFill>
                <a:latin typeface="Century Gothic"/>
                <a:cs typeface="Century Gothic"/>
              </a:rPr>
              <a:t>Monitoring</a:t>
            </a:r>
            <a:r>
              <a:rPr dirty="0" sz="1600" spc="2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600" spc="-10">
                <a:solidFill>
                  <a:srgbClr val="3A546C"/>
                </a:solidFill>
                <a:latin typeface="Century Gothic"/>
                <a:cs typeface="Century Gothic"/>
              </a:rPr>
              <a:t>performance</a:t>
            </a:r>
            <a:endParaRPr sz="16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</a:pPr>
            <a:r>
              <a:rPr dirty="0" sz="1600">
                <a:solidFill>
                  <a:srgbClr val="3A546C"/>
                </a:solidFill>
                <a:latin typeface="Century Gothic"/>
                <a:cs typeface="Century Gothic"/>
              </a:rPr>
              <a:t>Safety</a:t>
            </a:r>
            <a:r>
              <a:rPr dirty="0" sz="1600" spc="9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600" spc="-10">
                <a:solidFill>
                  <a:srgbClr val="3A546C"/>
                </a:solidFill>
                <a:latin typeface="Century Gothic"/>
                <a:cs typeface="Century Gothic"/>
              </a:rPr>
              <a:t>protocols</a:t>
            </a:r>
            <a:endParaRPr sz="16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430"/>
              </a:spcBef>
            </a:pPr>
            <a:endParaRPr sz="16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</a:pPr>
            <a:r>
              <a:rPr dirty="0" sz="1800" spc="190" b="1">
                <a:solidFill>
                  <a:srgbClr val="5FC2B9"/>
                </a:solidFill>
                <a:latin typeface="Century Gothic"/>
                <a:cs typeface="Century Gothic"/>
              </a:rPr>
              <a:t>Risk</a:t>
            </a:r>
            <a:r>
              <a:rPr dirty="0" sz="1800" spc="20" b="1">
                <a:solidFill>
                  <a:srgbClr val="5FC2B9"/>
                </a:solidFill>
                <a:latin typeface="Century Gothic"/>
                <a:cs typeface="Century Gothic"/>
              </a:rPr>
              <a:t> </a:t>
            </a:r>
            <a:r>
              <a:rPr dirty="0" sz="1800" spc="70" b="1">
                <a:solidFill>
                  <a:srgbClr val="5FC2B9"/>
                </a:solidFill>
                <a:latin typeface="Century Gothic"/>
                <a:cs typeface="Century Gothic"/>
              </a:rPr>
              <a:t>Management</a:t>
            </a:r>
            <a:endParaRPr sz="1800">
              <a:latin typeface="Century Gothic"/>
              <a:cs typeface="Century Gothic"/>
            </a:endParaRPr>
          </a:p>
          <a:p>
            <a:pPr marL="299085" indent="-286385">
              <a:lnSpc>
                <a:spcPct val="100000"/>
              </a:lnSpc>
              <a:spcBef>
                <a:spcPts val="85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 spc="75">
                <a:solidFill>
                  <a:srgbClr val="3A546C"/>
                </a:solidFill>
                <a:latin typeface="Century Gothic"/>
                <a:cs typeface="Century Gothic"/>
              </a:rPr>
              <a:t>Assessment</a:t>
            </a:r>
            <a:r>
              <a:rPr dirty="0" sz="1600" spc="16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600" spc="-155">
                <a:solidFill>
                  <a:srgbClr val="3A546C"/>
                </a:solidFill>
                <a:latin typeface="Century Gothic"/>
                <a:cs typeface="Century Gothic"/>
              </a:rPr>
              <a:t>&amp;</a:t>
            </a:r>
            <a:r>
              <a:rPr dirty="0" sz="1600" spc="9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3A546C"/>
                </a:solidFill>
                <a:latin typeface="Century Gothic"/>
                <a:cs typeface="Century Gothic"/>
              </a:rPr>
              <a:t>Audit</a:t>
            </a:r>
            <a:r>
              <a:rPr dirty="0" sz="1600" spc="10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3A546C"/>
                </a:solidFill>
                <a:latin typeface="Wingdings"/>
                <a:cs typeface="Wingdings"/>
              </a:rPr>
              <a:t></a:t>
            </a:r>
            <a:r>
              <a:rPr dirty="0" sz="1600" spc="114">
                <a:solidFill>
                  <a:srgbClr val="3A546C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3A546C"/>
                </a:solidFill>
                <a:latin typeface="Century Gothic"/>
                <a:cs typeface="Century Gothic"/>
              </a:rPr>
              <a:t>potential</a:t>
            </a:r>
            <a:r>
              <a:rPr dirty="0" sz="1600" spc="13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600" spc="95">
                <a:solidFill>
                  <a:srgbClr val="3A546C"/>
                </a:solidFill>
                <a:latin typeface="Century Gothic"/>
                <a:cs typeface="Century Gothic"/>
              </a:rPr>
              <a:t>issues</a:t>
            </a:r>
            <a:r>
              <a:rPr dirty="0" sz="1600" spc="9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3A546C"/>
                </a:solidFill>
                <a:latin typeface="Century Gothic"/>
                <a:cs typeface="Century Gothic"/>
              </a:rPr>
              <a:t>that</a:t>
            </a:r>
            <a:r>
              <a:rPr dirty="0" sz="1600" spc="12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3A546C"/>
                </a:solidFill>
                <a:latin typeface="Century Gothic"/>
                <a:cs typeface="Century Gothic"/>
              </a:rPr>
              <a:t>could</a:t>
            </a:r>
            <a:r>
              <a:rPr dirty="0" sz="1600" spc="7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3A546C"/>
                </a:solidFill>
                <a:latin typeface="Century Gothic"/>
                <a:cs typeface="Century Gothic"/>
              </a:rPr>
              <a:t>impact</a:t>
            </a:r>
            <a:r>
              <a:rPr dirty="0" sz="1600" spc="13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3A546C"/>
                </a:solidFill>
                <a:latin typeface="Century Gothic"/>
                <a:cs typeface="Century Gothic"/>
              </a:rPr>
              <a:t>product</a:t>
            </a:r>
            <a:r>
              <a:rPr dirty="0" sz="1600" spc="11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3A546C"/>
                </a:solidFill>
                <a:latin typeface="Century Gothic"/>
                <a:cs typeface="Century Gothic"/>
              </a:rPr>
              <a:t>quality</a:t>
            </a:r>
            <a:r>
              <a:rPr dirty="0" sz="1600" spc="7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3A546C"/>
                </a:solidFill>
                <a:latin typeface="Century Gothic"/>
                <a:cs typeface="Century Gothic"/>
              </a:rPr>
              <a:t>or</a:t>
            </a:r>
            <a:r>
              <a:rPr dirty="0" sz="1600" spc="8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3A546C"/>
                </a:solidFill>
                <a:latin typeface="Century Gothic"/>
                <a:cs typeface="Century Gothic"/>
              </a:rPr>
              <a:t>production</a:t>
            </a:r>
            <a:r>
              <a:rPr dirty="0" sz="1600" spc="11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600" spc="-10">
                <a:solidFill>
                  <a:srgbClr val="3A546C"/>
                </a:solidFill>
                <a:latin typeface="Century Gothic"/>
                <a:cs typeface="Century Gothic"/>
              </a:rPr>
              <a:t>efficiency</a:t>
            </a:r>
            <a:endParaRPr sz="1600">
              <a:latin typeface="Century Gothic"/>
              <a:cs typeface="Century Gothic"/>
            </a:endParaRPr>
          </a:p>
          <a:p>
            <a:pPr marL="299085" indent="-286385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>
                <a:solidFill>
                  <a:srgbClr val="3A546C"/>
                </a:solidFill>
                <a:latin typeface="Century Gothic"/>
                <a:cs typeface="Century Gothic"/>
              </a:rPr>
              <a:t>Contingency</a:t>
            </a:r>
            <a:r>
              <a:rPr dirty="0" sz="1600" spc="9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3A546C"/>
                </a:solidFill>
                <a:latin typeface="Century Gothic"/>
                <a:cs typeface="Century Gothic"/>
              </a:rPr>
              <a:t>planning</a:t>
            </a:r>
            <a:r>
              <a:rPr dirty="0" sz="1600" spc="9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3A546C"/>
                </a:solidFill>
                <a:latin typeface="Wingdings"/>
                <a:cs typeface="Wingdings"/>
              </a:rPr>
              <a:t></a:t>
            </a:r>
            <a:r>
              <a:rPr dirty="0" sz="1600" spc="100">
                <a:solidFill>
                  <a:srgbClr val="3A546C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3A546C"/>
                </a:solidFill>
                <a:latin typeface="Century Gothic"/>
                <a:cs typeface="Century Gothic"/>
              </a:rPr>
              <a:t>potential</a:t>
            </a:r>
            <a:r>
              <a:rPr dirty="0" sz="1600" spc="9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600" spc="80">
                <a:solidFill>
                  <a:srgbClr val="3A546C"/>
                </a:solidFill>
                <a:latin typeface="Century Gothic"/>
                <a:cs typeface="Century Gothic"/>
              </a:rPr>
              <a:t>disruptions</a:t>
            </a:r>
            <a:r>
              <a:rPr dirty="0" sz="1600" spc="7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3A546C"/>
                </a:solidFill>
                <a:latin typeface="Century Gothic"/>
                <a:cs typeface="Century Gothic"/>
              </a:rPr>
              <a:t>and</a:t>
            </a:r>
            <a:r>
              <a:rPr dirty="0" sz="1600" spc="9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600" spc="120">
                <a:solidFill>
                  <a:srgbClr val="3A546C"/>
                </a:solidFill>
                <a:latin typeface="Century Gothic"/>
                <a:cs typeface="Century Gothic"/>
              </a:rPr>
              <a:t>limit</a:t>
            </a:r>
            <a:r>
              <a:rPr dirty="0" sz="1600" spc="4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600" spc="70">
                <a:solidFill>
                  <a:srgbClr val="3A546C"/>
                </a:solidFill>
                <a:latin typeface="Century Gothic"/>
                <a:cs typeface="Century Gothic"/>
              </a:rPr>
              <a:t>their</a:t>
            </a:r>
            <a:r>
              <a:rPr dirty="0" sz="1600" spc="5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600" spc="-10">
                <a:solidFill>
                  <a:srgbClr val="3A546C"/>
                </a:solidFill>
                <a:latin typeface="Century Gothic"/>
                <a:cs typeface="Century Gothic"/>
              </a:rPr>
              <a:t>impact</a:t>
            </a:r>
            <a:endParaRPr sz="1600">
              <a:latin typeface="Century Gothic"/>
              <a:cs typeface="Century Gothic"/>
            </a:endParaRPr>
          </a:p>
          <a:p>
            <a:pPr marL="299085" indent="-286385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 spc="140">
                <a:solidFill>
                  <a:srgbClr val="3A546C"/>
                </a:solidFill>
                <a:latin typeface="Century Gothic"/>
                <a:cs typeface="Century Gothic"/>
              </a:rPr>
              <a:t>Risk</a:t>
            </a:r>
            <a:r>
              <a:rPr dirty="0" sz="1600" spc="5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600" spc="45">
                <a:solidFill>
                  <a:srgbClr val="3A546C"/>
                </a:solidFill>
                <a:latin typeface="Century Gothic"/>
                <a:cs typeface="Century Gothic"/>
              </a:rPr>
              <a:t>Breakdown</a:t>
            </a:r>
            <a:r>
              <a:rPr dirty="0" sz="1600" spc="9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600" spc="70">
                <a:solidFill>
                  <a:srgbClr val="3A546C"/>
                </a:solidFill>
                <a:latin typeface="Century Gothic"/>
                <a:cs typeface="Century Gothic"/>
              </a:rPr>
              <a:t>Structure</a:t>
            </a:r>
            <a:r>
              <a:rPr dirty="0" sz="1600" spc="4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3A546C"/>
                </a:solidFill>
                <a:latin typeface="Wingdings"/>
                <a:cs typeface="Wingdings"/>
              </a:rPr>
              <a:t></a:t>
            </a:r>
            <a:r>
              <a:rPr dirty="0" sz="1600" spc="70">
                <a:solidFill>
                  <a:srgbClr val="3A546C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3A546C"/>
                </a:solidFill>
                <a:latin typeface="Century Gothic"/>
                <a:cs typeface="Century Gothic"/>
              </a:rPr>
              <a:t>prevention</a:t>
            </a:r>
            <a:r>
              <a:rPr dirty="0" sz="1600" spc="6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600" spc="-155">
                <a:solidFill>
                  <a:srgbClr val="3A546C"/>
                </a:solidFill>
                <a:latin typeface="Century Gothic"/>
                <a:cs typeface="Century Gothic"/>
              </a:rPr>
              <a:t>&amp;</a:t>
            </a:r>
            <a:r>
              <a:rPr dirty="0" sz="1600" spc="4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600" spc="60">
                <a:solidFill>
                  <a:srgbClr val="3A546C"/>
                </a:solidFill>
                <a:latin typeface="Century Gothic"/>
                <a:cs typeface="Century Gothic"/>
              </a:rPr>
              <a:t>mitigation </a:t>
            </a:r>
            <a:r>
              <a:rPr dirty="0" sz="1600" spc="35">
                <a:solidFill>
                  <a:srgbClr val="3A546C"/>
                </a:solidFill>
                <a:latin typeface="Century Gothic"/>
                <a:cs typeface="Century Gothic"/>
              </a:rPr>
              <a:t>measures</a:t>
            </a:r>
            <a:endParaRPr sz="16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58912" y="124840"/>
            <a:ext cx="10779760" cy="2747010"/>
            <a:chOff x="1258912" y="124840"/>
            <a:chExt cx="10779760" cy="2747010"/>
          </a:xfrm>
        </p:grpSpPr>
        <p:sp>
          <p:nvSpPr>
            <p:cNvPr id="3" name="object 3" descr=""/>
            <p:cNvSpPr/>
            <p:nvPr/>
          </p:nvSpPr>
          <p:spPr>
            <a:xfrm>
              <a:off x="1265262" y="1862073"/>
              <a:ext cx="702310" cy="1003300"/>
            </a:xfrm>
            <a:custGeom>
              <a:avLst/>
              <a:gdLst/>
              <a:ahLst/>
              <a:cxnLst/>
              <a:rect l="l" t="t" r="r" b="b"/>
              <a:pathLst>
                <a:path w="702310" h="1003300">
                  <a:moveTo>
                    <a:pt x="702221" y="0"/>
                  </a:moveTo>
                  <a:lnTo>
                    <a:pt x="351066" y="351154"/>
                  </a:lnTo>
                  <a:lnTo>
                    <a:pt x="0" y="0"/>
                  </a:lnTo>
                  <a:lnTo>
                    <a:pt x="0" y="652017"/>
                  </a:lnTo>
                  <a:lnTo>
                    <a:pt x="351066" y="1003173"/>
                  </a:lnTo>
                  <a:lnTo>
                    <a:pt x="702221" y="652017"/>
                  </a:lnTo>
                  <a:lnTo>
                    <a:pt x="702221" y="0"/>
                  </a:lnTo>
                  <a:close/>
                </a:path>
              </a:pathLst>
            </a:custGeom>
            <a:solidFill>
              <a:srgbClr val="54AF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265262" y="1862073"/>
              <a:ext cx="702310" cy="1003300"/>
            </a:xfrm>
            <a:custGeom>
              <a:avLst/>
              <a:gdLst/>
              <a:ahLst/>
              <a:cxnLst/>
              <a:rect l="l" t="t" r="r" b="b"/>
              <a:pathLst>
                <a:path w="702310" h="1003300">
                  <a:moveTo>
                    <a:pt x="702221" y="0"/>
                  </a:moveTo>
                  <a:lnTo>
                    <a:pt x="702221" y="652017"/>
                  </a:lnTo>
                  <a:lnTo>
                    <a:pt x="351066" y="1003173"/>
                  </a:lnTo>
                  <a:lnTo>
                    <a:pt x="0" y="652017"/>
                  </a:lnTo>
                  <a:lnTo>
                    <a:pt x="0" y="0"/>
                  </a:lnTo>
                  <a:lnTo>
                    <a:pt x="351066" y="351154"/>
                  </a:lnTo>
                  <a:lnTo>
                    <a:pt x="702221" y="0"/>
                  </a:lnTo>
                  <a:close/>
                </a:path>
              </a:pathLst>
            </a:custGeom>
            <a:ln w="12700">
              <a:solidFill>
                <a:srgbClr val="54AFA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dirty="0" spc="295"/>
              <a:t>Project</a:t>
            </a:r>
            <a:r>
              <a:rPr dirty="0" spc="20"/>
              <a:t> </a:t>
            </a:r>
            <a:r>
              <a:rPr dirty="0" spc="135"/>
              <a:t>Approach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1481074" y="2177923"/>
            <a:ext cx="269240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25">
                <a:solidFill>
                  <a:srgbClr val="FFFFFF"/>
                </a:solidFill>
                <a:latin typeface="Calibri"/>
                <a:cs typeface="Calibri"/>
              </a:rPr>
              <a:t>01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1967483" y="1862073"/>
            <a:ext cx="8326755" cy="652145"/>
          </a:xfrm>
          <a:custGeom>
            <a:avLst/>
            <a:gdLst/>
            <a:ahLst/>
            <a:cxnLst/>
            <a:rect l="l" t="t" r="r" b="b"/>
            <a:pathLst>
              <a:path w="8326755" h="652144">
                <a:moveTo>
                  <a:pt x="8326247" y="108712"/>
                </a:moveTo>
                <a:lnTo>
                  <a:pt x="8326247" y="543433"/>
                </a:lnTo>
                <a:lnTo>
                  <a:pt x="8317708" y="585688"/>
                </a:lnTo>
                <a:lnTo>
                  <a:pt x="8294417" y="620204"/>
                </a:lnTo>
                <a:lnTo>
                  <a:pt x="8259863" y="643481"/>
                </a:lnTo>
                <a:lnTo>
                  <a:pt x="8217535" y="652017"/>
                </a:lnTo>
                <a:lnTo>
                  <a:pt x="0" y="652017"/>
                </a:lnTo>
                <a:lnTo>
                  <a:pt x="0" y="0"/>
                </a:lnTo>
                <a:lnTo>
                  <a:pt x="8217535" y="0"/>
                </a:lnTo>
                <a:lnTo>
                  <a:pt x="8259863" y="8556"/>
                </a:lnTo>
                <a:lnTo>
                  <a:pt x="8294417" y="31876"/>
                </a:lnTo>
                <a:lnTo>
                  <a:pt x="8317708" y="66436"/>
                </a:lnTo>
                <a:lnTo>
                  <a:pt x="8326247" y="108712"/>
                </a:lnTo>
                <a:close/>
              </a:path>
            </a:pathLst>
          </a:custGeom>
          <a:ln w="12699">
            <a:solidFill>
              <a:srgbClr val="54AFA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2154173" y="1923033"/>
            <a:ext cx="425513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180" b="1">
                <a:solidFill>
                  <a:srgbClr val="3A546C"/>
                </a:solidFill>
                <a:latin typeface="Century Gothic"/>
                <a:cs typeface="Century Gothic"/>
              </a:rPr>
              <a:t>Marketing</a:t>
            </a:r>
            <a:r>
              <a:rPr dirty="0" sz="2800" spc="65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2800" spc="215" b="1">
                <a:solidFill>
                  <a:srgbClr val="3A546C"/>
                </a:solidFill>
                <a:latin typeface="Century Gothic"/>
                <a:cs typeface="Century Gothic"/>
              </a:rPr>
              <a:t>Positioning</a:t>
            </a:r>
            <a:endParaRPr sz="2800">
              <a:latin typeface="Century Gothic"/>
              <a:cs typeface="Century Gothic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1258912" y="2707894"/>
            <a:ext cx="715010" cy="1016000"/>
            <a:chOff x="1258912" y="2707894"/>
            <a:chExt cx="715010" cy="1016000"/>
          </a:xfrm>
        </p:grpSpPr>
        <p:sp>
          <p:nvSpPr>
            <p:cNvPr id="10" name="object 10" descr=""/>
            <p:cNvSpPr/>
            <p:nvPr/>
          </p:nvSpPr>
          <p:spPr>
            <a:xfrm>
              <a:off x="1265262" y="2714244"/>
              <a:ext cx="702310" cy="1003300"/>
            </a:xfrm>
            <a:custGeom>
              <a:avLst/>
              <a:gdLst/>
              <a:ahLst/>
              <a:cxnLst/>
              <a:rect l="l" t="t" r="r" b="b"/>
              <a:pathLst>
                <a:path w="702310" h="1003300">
                  <a:moveTo>
                    <a:pt x="702221" y="0"/>
                  </a:moveTo>
                  <a:lnTo>
                    <a:pt x="351066" y="351154"/>
                  </a:lnTo>
                  <a:lnTo>
                    <a:pt x="0" y="0"/>
                  </a:lnTo>
                  <a:lnTo>
                    <a:pt x="0" y="652017"/>
                  </a:lnTo>
                  <a:lnTo>
                    <a:pt x="351066" y="1003172"/>
                  </a:lnTo>
                  <a:lnTo>
                    <a:pt x="702221" y="652017"/>
                  </a:lnTo>
                  <a:lnTo>
                    <a:pt x="702221" y="0"/>
                  </a:lnTo>
                  <a:close/>
                </a:path>
              </a:pathLst>
            </a:custGeom>
            <a:solidFill>
              <a:srgbClr val="6FBC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265262" y="2714244"/>
              <a:ext cx="702310" cy="1003300"/>
            </a:xfrm>
            <a:custGeom>
              <a:avLst/>
              <a:gdLst/>
              <a:ahLst/>
              <a:cxnLst/>
              <a:rect l="l" t="t" r="r" b="b"/>
              <a:pathLst>
                <a:path w="702310" h="1003300">
                  <a:moveTo>
                    <a:pt x="702221" y="0"/>
                  </a:moveTo>
                  <a:lnTo>
                    <a:pt x="702221" y="652017"/>
                  </a:lnTo>
                  <a:lnTo>
                    <a:pt x="351066" y="1003172"/>
                  </a:lnTo>
                  <a:lnTo>
                    <a:pt x="0" y="652017"/>
                  </a:lnTo>
                  <a:lnTo>
                    <a:pt x="0" y="0"/>
                  </a:lnTo>
                  <a:lnTo>
                    <a:pt x="351066" y="351154"/>
                  </a:lnTo>
                  <a:lnTo>
                    <a:pt x="702221" y="0"/>
                  </a:lnTo>
                  <a:close/>
                </a:path>
              </a:pathLst>
            </a:custGeom>
            <a:ln w="12700">
              <a:solidFill>
                <a:srgbClr val="6FBCB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1481074" y="3030092"/>
            <a:ext cx="269240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25">
                <a:solidFill>
                  <a:srgbClr val="FFFFFF"/>
                </a:solidFill>
                <a:latin typeface="Calibri"/>
                <a:cs typeface="Calibri"/>
              </a:rPr>
              <a:t>02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1967483" y="2714244"/>
            <a:ext cx="8326755" cy="652145"/>
          </a:xfrm>
          <a:custGeom>
            <a:avLst/>
            <a:gdLst/>
            <a:ahLst/>
            <a:cxnLst/>
            <a:rect l="l" t="t" r="r" b="b"/>
            <a:pathLst>
              <a:path w="8326755" h="652145">
                <a:moveTo>
                  <a:pt x="8326247" y="108711"/>
                </a:moveTo>
                <a:lnTo>
                  <a:pt x="8326247" y="543432"/>
                </a:lnTo>
                <a:lnTo>
                  <a:pt x="8317708" y="585688"/>
                </a:lnTo>
                <a:lnTo>
                  <a:pt x="8294417" y="620204"/>
                </a:lnTo>
                <a:lnTo>
                  <a:pt x="8259863" y="643481"/>
                </a:lnTo>
                <a:lnTo>
                  <a:pt x="8217535" y="652017"/>
                </a:lnTo>
                <a:lnTo>
                  <a:pt x="0" y="652017"/>
                </a:lnTo>
                <a:lnTo>
                  <a:pt x="0" y="0"/>
                </a:lnTo>
                <a:lnTo>
                  <a:pt x="8217535" y="0"/>
                </a:lnTo>
                <a:lnTo>
                  <a:pt x="8259863" y="8556"/>
                </a:lnTo>
                <a:lnTo>
                  <a:pt x="8294417" y="31876"/>
                </a:lnTo>
                <a:lnTo>
                  <a:pt x="8317708" y="66436"/>
                </a:lnTo>
                <a:lnTo>
                  <a:pt x="8326247" y="108711"/>
                </a:lnTo>
                <a:close/>
              </a:path>
            </a:pathLst>
          </a:custGeom>
          <a:ln w="12699">
            <a:solidFill>
              <a:srgbClr val="6FBC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1973833" y="2778379"/>
            <a:ext cx="825373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93040">
              <a:lnSpc>
                <a:spcPct val="100000"/>
              </a:lnSpc>
              <a:spcBef>
                <a:spcPts val="95"/>
              </a:spcBef>
            </a:pPr>
            <a:r>
              <a:rPr dirty="0" sz="2800" spc="220" b="1">
                <a:solidFill>
                  <a:srgbClr val="3A546C"/>
                </a:solidFill>
                <a:latin typeface="Century Gothic"/>
                <a:cs typeface="Century Gothic"/>
              </a:rPr>
              <a:t>Product</a:t>
            </a:r>
            <a:r>
              <a:rPr dirty="0" sz="2800" spc="65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2800" spc="190" b="1">
                <a:solidFill>
                  <a:srgbClr val="3A546C"/>
                </a:solidFill>
                <a:latin typeface="Century Gothic"/>
                <a:cs typeface="Century Gothic"/>
              </a:rPr>
              <a:t>Process</a:t>
            </a:r>
            <a:r>
              <a:rPr dirty="0" sz="2800" spc="55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2800" spc="185" b="1">
                <a:solidFill>
                  <a:srgbClr val="3A546C"/>
                </a:solidFill>
                <a:latin typeface="Century Gothic"/>
                <a:cs typeface="Century Gothic"/>
              </a:rPr>
              <a:t>Design</a:t>
            </a:r>
            <a:endParaRPr sz="2800">
              <a:latin typeface="Century Gothic"/>
              <a:cs typeface="Century Gothic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1258912" y="3560190"/>
            <a:ext cx="715010" cy="1016000"/>
            <a:chOff x="1258912" y="3560190"/>
            <a:chExt cx="715010" cy="1016000"/>
          </a:xfrm>
        </p:grpSpPr>
        <p:sp>
          <p:nvSpPr>
            <p:cNvPr id="16" name="object 16" descr=""/>
            <p:cNvSpPr/>
            <p:nvPr/>
          </p:nvSpPr>
          <p:spPr>
            <a:xfrm>
              <a:off x="1265262" y="3566540"/>
              <a:ext cx="702310" cy="1003300"/>
            </a:xfrm>
            <a:custGeom>
              <a:avLst/>
              <a:gdLst/>
              <a:ahLst/>
              <a:cxnLst/>
              <a:rect l="l" t="t" r="r" b="b"/>
              <a:pathLst>
                <a:path w="702310" h="1003300">
                  <a:moveTo>
                    <a:pt x="702221" y="0"/>
                  </a:moveTo>
                  <a:lnTo>
                    <a:pt x="351066" y="351028"/>
                  </a:lnTo>
                  <a:lnTo>
                    <a:pt x="0" y="0"/>
                  </a:lnTo>
                  <a:lnTo>
                    <a:pt x="0" y="651891"/>
                  </a:lnTo>
                  <a:lnTo>
                    <a:pt x="351066" y="1003046"/>
                  </a:lnTo>
                  <a:lnTo>
                    <a:pt x="702221" y="651891"/>
                  </a:lnTo>
                  <a:lnTo>
                    <a:pt x="702221" y="0"/>
                  </a:lnTo>
                  <a:close/>
                </a:path>
              </a:pathLst>
            </a:custGeom>
            <a:solidFill>
              <a:srgbClr val="8AC9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265262" y="3566540"/>
              <a:ext cx="702310" cy="1003300"/>
            </a:xfrm>
            <a:custGeom>
              <a:avLst/>
              <a:gdLst/>
              <a:ahLst/>
              <a:cxnLst/>
              <a:rect l="l" t="t" r="r" b="b"/>
              <a:pathLst>
                <a:path w="702310" h="1003300">
                  <a:moveTo>
                    <a:pt x="702221" y="0"/>
                  </a:moveTo>
                  <a:lnTo>
                    <a:pt x="702221" y="651891"/>
                  </a:lnTo>
                  <a:lnTo>
                    <a:pt x="351066" y="1003046"/>
                  </a:lnTo>
                  <a:lnTo>
                    <a:pt x="0" y="651891"/>
                  </a:lnTo>
                  <a:lnTo>
                    <a:pt x="0" y="0"/>
                  </a:lnTo>
                  <a:lnTo>
                    <a:pt x="351066" y="351028"/>
                  </a:lnTo>
                  <a:lnTo>
                    <a:pt x="702221" y="0"/>
                  </a:lnTo>
                  <a:close/>
                </a:path>
              </a:pathLst>
            </a:custGeom>
            <a:ln w="12700">
              <a:solidFill>
                <a:srgbClr val="8AC9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1481074" y="3882390"/>
            <a:ext cx="269240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25">
                <a:solidFill>
                  <a:srgbClr val="FFFFFF"/>
                </a:solidFill>
                <a:latin typeface="Calibri"/>
                <a:cs typeface="Calibri"/>
              </a:rPr>
              <a:t>03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1967483" y="3566540"/>
            <a:ext cx="8326755" cy="652145"/>
          </a:xfrm>
          <a:custGeom>
            <a:avLst/>
            <a:gdLst/>
            <a:ahLst/>
            <a:cxnLst/>
            <a:rect l="l" t="t" r="r" b="b"/>
            <a:pathLst>
              <a:path w="8326755" h="652145">
                <a:moveTo>
                  <a:pt x="8326247" y="108585"/>
                </a:moveTo>
                <a:lnTo>
                  <a:pt x="8326247" y="543306"/>
                </a:lnTo>
                <a:lnTo>
                  <a:pt x="8317708" y="585561"/>
                </a:lnTo>
                <a:lnTo>
                  <a:pt x="8294417" y="620077"/>
                </a:lnTo>
                <a:lnTo>
                  <a:pt x="8259863" y="643354"/>
                </a:lnTo>
                <a:lnTo>
                  <a:pt x="8217535" y="651891"/>
                </a:lnTo>
                <a:lnTo>
                  <a:pt x="0" y="651891"/>
                </a:lnTo>
                <a:lnTo>
                  <a:pt x="0" y="0"/>
                </a:lnTo>
                <a:lnTo>
                  <a:pt x="8217535" y="0"/>
                </a:lnTo>
                <a:lnTo>
                  <a:pt x="8259863" y="8536"/>
                </a:lnTo>
                <a:lnTo>
                  <a:pt x="8294417" y="31813"/>
                </a:lnTo>
                <a:lnTo>
                  <a:pt x="8317708" y="66329"/>
                </a:lnTo>
                <a:lnTo>
                  <a:pt x="8326247" y="108585"/>
                </a:lnTo>
                <a:close/>
              </a:path>
            </a:pathLst>
          </a:custGeom>
          <a:ln w="12700">
            <a:solidFill>
              <a:srgbClr val="8AC9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1973833" y="3630548"/>
            <a:ext cx="825373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93040">
              <a:lnSpc>
                <a:spcPct val="100000"/>
              </a:lnSpc>
              <a:spcBef>
                <a:spcPts val="95"/>
              </a:spcBef>
            </a:pPr>
            <a:r>
              <a:rPr dirty="0" sz="2800" spc="235" b="1">
                <a:solidFill>
                  <a:srgbClr val="3A546C"/>
                </a:solidFill>
                <a:latin typeface="Century Gothic"/>
                <a:cs typeface="Century Gothic"/>
              </a:rPr>
              <a:t>Site</a:t>
            </a:r>
            <a:r>
              <a:rPr dirty="0" sz="2800" spc="4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2800" spc="155" b="1">
                <a:solidFill>
                  <a:srgbClr val="3A546C"/>
                </a:solidFill>
                <a:latin typeface="Century Gothic"/>
                <a:cs typeface="Century Gothic"/>
              </a:rPr>
              <a:t>Selection</a:t>
            </a:r>
            <a:r>
              <a:rPr dirty="0" sz="2800" spc="35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2800" spc="190" b="1">
                <a:solidFill>
                  <a:srgbClr val="3A546C"/>
                </a:solidFill>
                <a:latin typeface="Century Gothic"/>
                <a:cs typeface="Century Gothic"/>
              </a:rPr>
              <a:t>&amp;</a:t>
            </a:r>
            <a:r>
              <a:rPr dirty="0" sz="2800" spc="45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2800" spc="195" b="1">
                <a:solidFill>
                  <a:srgbClr val="3A546C"/>
                </a:solidFill>
                <a:latin typeface="Century Gothic"/>
                <a:cs typeface="Century Gothic"/>
              </a:rPr>
              <a:t>Design</a:t>
            </a:r>
            <a:r>
              <a:rPr dirty="0" sz="2800" spc="45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2800" spc="204" b="1">
                <a:solidFill>
                  <a:srgbClr val="3A546C"/>
                </a:solidFill>
                <a:latin typeface="Century Gothic"/>
                <a:cs typeface="Century Gothic"/>
              </a:rPr>
              <a:t>of</a:t>
            </a:r>
            <a:r>
              <a:rPr dirty="0" sz="2800" spc="4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2800" spc="160" b="1">
                <a:solidFill>
                  <a:srgbClr val="3A546C"/>
                </a:solidFill>
                <a:latin typeface="Century Gothic"/>
                <a:cs typeface="Century Gothic"/>
              </a:rPr>
              <a:t>Facilities</a:t>
            </a:r>
            <a:endParaRPr sz="2800">
              <a:latin typeface="Century Gothic"/>
              <a:cs typeface="Century Gothic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1258912" y="4412360"/>
            <a:ext cx="715010" cy="1016000"/>
            <a:chOff x="1258912" y="4412360"/>
            <a:chExt cx="715010" cy="1016000"/>
          </a:xfrm>
        </p:grpSpPr>
        <p:sp>
          <p:nvSpPr>
            <p:cNvPr id="22" name="object 22" descr=""/>
            <p:cNvSpPr/>
            <p:nvPr/>
          </p:nvSpPr>
          <p:spPr>
            <a:xfrm>
              <a:off x="1265262" y="4418710"/>
              <a:ext cx="702310" cy="1003300"/>
            </a:xfrm>
            <a:custGeom>
              <a:avLst/>
              <a:gdLst/>
              <a:ahLst/>
              <a:cxnLst/>
              <a:rect l="l" t="t" r="r" b="b"/>
              <a:pathLst>
                <a:path w="702310" h="1003300">
                  <a:moveTo>
                    <a:pt x="702221" y="0"/>
                  </a:moveTo>
                  <a:lnTo>
                    <a:pt x="351066" y="351027"/>
                  </a:lnTo>
                  <a:lnTo>
                    <a:pt x="0" y="0"/>
                  </a:lnTo>
                  <a:lnTo>
                    <a:pt x="0" y="652018"/>
                  </a:lnTo>
                  <a:lnTo>
                    <a:pt x="351066" y="1003045"/>
                  </a:lnTo>
                  <a:lnTo>
                    <a:pt x="702221" y="652018"/>
                  </a:lnTo>
                  <a:lnTo>
                    <a:pt x="702221" y="0"/>
                  </a:lnTo>
                  <a:close/>
                </a:path>
              </a:pathLst>
            </a:custGeom>
            <a:solidFill>
              <a:srgbClr val="A6D6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265262" y="4418710"/>
              <a:ext cx="702310" cy="1003300"/>
            </a:xfrm>
            <a:custGeom>
              <a:avLst/>
              <a:gdLst/>
              <a:ahLst/>
              <a:cxnLst/>
              <a:rect l="l" t="t" r="r" b="b"/>
              <a:pathLst>
                <a:path w="702310" h="1003300">
                  <a:moveTo>
                    <a:pt x="702221" y="0"/>
                  </a:moveTo>
                  <a:lnTo>
                    <a:pt x="702221" y="652018"/>
                  </a:lnTo>
                  <a:lnTo>
                    <a:pt x="351066" y="1003045"/>
                  </a:lnTo>
                  <a:lnTo>
                    <a:pt x="0" y="652018"/>
                  </a:lnTo>
                  <a:lnTo>
                    <a:pt x="0" y="0"/>
                  </a:lnTo>
                  <a:lnTo>
                    <a:pt x="351066" y="351027"/>
                  </a:lnTo>
                  <a:lnTo>
                    <a:pt x="702221" y="0"/>
                  </a:lnTo>
                  <a:close/>
                </a:path>
              </a:pathLst>
            </a:custGeom>
            <a:ln w="12699">
              <a:solidFill>
                <a:srgbClr val="A6D6D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1481074" y="4734814"/>
            <a:ext cx="269240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25">
                <a:solidFill>
                  <a:srgbClr val="FFFFFF"/>
                </a:solidFill>
                <a:latin typeface="Calibri"/>
                <a:cs typeface="Calibri"/>
              </a:rPr>
              <a:t>04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25" name="object 25" descr=""/>
          <p:cNvSpPr/>
          <p:nvPr/>
        </p:nvSpPr>
        <p:spPr>
          <a:xfrm>
            <a:off x="1967483" y="4418710"/>
            <a:ext cx="8326755" cy="652145"/>
          </a:xfrm>
          <a:custGeom>
            <a:avLst/>
            <a:gdLst/>
            <a:ahLst/>
            <a:cxnLst/>
            <a:rect l="l" t="t" r="r" b="b"/>
            <a:pathLst>
              <a:path w="8326755" h="652145">
                <a:moveTo>
                  <a:pt x="8326247" y="108584"/>
                </a:moveTo>
                <a:lnTo>
                  <a:pt x="8326247" y="543306"/>
                </a:lnTo>
                <a:lnTo>
                  <a:pt x="8317708" y="585581"/>
                </a:lnTo>
                <a:lnTo>
                  <a:pt x="8294417" y="620141"/>
                </a:lnTo>
                <a:lnTo>
                  <a:pt x="8259863" y="643461"/>
                </a:lnTo>
                <a:lnTo>
                  <a:pt x="8217535" y="652018"/>
                </a:lnTo>
                <a:lnTo>
                  <a:pt x="0" y="652018"/>
                </a:lnTo>
                <a:lnTo>
                  <a:pt x="0" y="0"/>
                </a:lnTo>
                <a:lnTo>
                  <a:pt x="8217535" y="0"/>
                </a:lnTo>
                <a:lnTo>
                  <a:pt x="8259863" y="8536"/>
                </a:lnTo>
                <a:lnTo>
                  <a:pt x="8294417" y="31813"/>
                </a:lnTo>
                <a:lnTo>
                  <a:pt x="8317708" y="66329"/>
                </a:lnTo>
                <a:lnTo>
                  <a:pt x="8326247" y="108584"/>
                </a:lnTo>
                <a:close/>
              </a:path>
            </a:pathLst>
          </a:custGeom>
          <a:ln w="12699">
            <a:solidFill>
              <a:srgbClr val="A6D6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 txBox="1"/>
          <p:nvPr/>
        </p:nvSpPr>
        <p:spPr>
          <a:xfrm>
            <a:off x="1973833" y="4483100"/>
            <a:ext cx="825373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93040">
              <a:lnSpc>
                <a:spcPct val="100000"/>
              </a:lnSpc>
              <a:spcBef>
                <a:spcPts val="95"/>
              </a:spcBef>
            </a:pPr>
            <a:r>
              <a:rPr dirty="0" sz="2800" spc="225" b="1">
                <a:solidFill>
                  <a:srgbClr val="3A546C"/>
                </a:solidFill>
                <a:latin typeface="Century Gothic"/>
                <a:cs typeface="Century Gothic"/>
              </a:rPr>
              <a:t>Profitability</a:t>
            </a:r>
            <a:r>
              <a:rPr dirty="0" sz="2800" spc="8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2800" spc="225" b="1">
                <a:solidFill>
                  <a:srgbClr val="3A546C"/>
                </a:solidFill>
                <a:latin typeface="Century Gothic"/>
                <a:cs typeface="Century Gothic"/>
              </a:rPr>
              <a:t>Study</a:t>
            </a:r>
            <a:endParaRPr sz="2800">
              <a:latin typeface="Century Gothic"/>
              <a:cs typeface="Century Gothic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9475924" y="0"/>
            <a:ext cx="2716530" cy="2561590"/>
            <a:chOff x="9475924" y="0"/>
            <a:chExt cx="2716530" cy="2561590"/>
          </a:xfrm>
        </p:grpSpPr>
        <p:sp>
          <p:nvSpPr>
            <p:cNvPr id="28" name="object 28" descr=""/>
            <p:cNvSpPr/>
            <p:nvPr/>
          </p:nvSpPr>
          <p:spPr>
            <a:xfrm>
              <a:off x="9475924" y="0"/>
              <a:ext cx="2716530" cy="2558415"/>
            </a:xfrm>
            <a:custGeom>
              <a:avLst/>
              <a:gdLst/>
              <a:ahLst/>
              <a:cxnLst/>
              <a:rect l="l" t="t" r="r" b="b"/>
              <a:pathLst>
                <a:path w="2716529" h="2558415">
                  <a:moveTo>
                    <a:pt x="612522" y="0"/>
                  </a:moveTo>
                  <a:lnTo>
                    <a:pt x="0" y="0"/>
                  </a:lnTo>
                  <a:lnTo>
                    <a:pt x="2716075" y="2558149"/>
                  </a:lnTo>
                  <a:lnTo>
                    <a:pt x="2716075" y="2483151"/>
                  </a:lnTo>
                  <a:lnTo>
                    <a:pt x="612522" y="0"/>
                  </a:lnTo>
                  <a:close/>
                </a:path>
              </a:pathLst>
            </a:custGeom>
            <a:solidFill>
              <a:srgbClr val="5FC2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9993100" y="0"/>
              <a:ext cx="2199005" cy="2561590"/>
            </a:xfrm>
            <a:custGeom>
              <a:avLst/>
              <a:gdLst/>
              <a:ahLst/>
              <a:cxnLst/>
              <a:rect l="l" t="t" r="r" b="b"/>
              <a:pathLst>
                <a:path w="2199004" h="2561590">
                  <a:moveTo>
                    <a:pt x="552647" y="0"/>
                  </a:moveTo>
                  <a:lnTo>
                    <a:pt x="0" y="0"/>
                  </a:lnTo>
                  <a:lnTo>
                    <a:pt x="2198899" y="2561536"/>
                  </a:lnTo>
                  <a:lnTo>
                    <a:pt x="2198899" y="2422579"/>
                  </a:lnTo>
                  <a:lnTo>
                    <a:pt x="552647" y="0"/>
                  </a:lnTo>
                  <a:close/>
                </a:path>
              </a:pathLst>
            </a:custGeom>
            <a:solidFill>
              <a:srgbClr val="FF5C3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231775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dirty="0" spc="-50"/>
              <a:t>2</a:t>
            </a:fld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459348" y="1024889"/>
            <a:ext cx="6328410" cy="28403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05104">
              <a:lnSpc>
                <a:spcPct val="100000"/>
              </a:lnSpc>
              <a:spcBef>
                <a:spcPts val="105"/>
              </a:spcBef>
            </a:pPr>
            <a:r>
              <a:rPr dirty="0" sz="1400" spc="125" b="1">
                <a:solidFill>
                  <a:srgbClr val="3A546C"/>
                </a:solidFill>
                <a:latin typeface="Century Gothic"/>
                <a:cs typeface="Century Gothic"/>
              </a:rPr>
              <a:t>PRODUCTION</a:t>
            </a:r>
            <a:r>
              <a:rPr dirty="0" sz="140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215" b="1">
                <a:solidFill>
                  <a:srgbClr val="3A546C"/>
                </a:solidFill>
                <a:latin typeface="Century Gothic"/>
                <a:cs typeface="Century Gothic"/>
              </a:rPr>
              <a:t>TAKT</a:t>
            </a:r>
            <a:r>
              <a:rPr dirty="0" sz="1400" spc="1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145" b="1">
                <a:solidFill>
                  <a:srgbClr val="3A546C"/>
                </a:solidFill>
                <a:latin typeface="Century Gothic"/>
                <a:cs typeface="Century Gothic"/>
              </a:rPr>
              <a:t>TIME</a:t>
            </a:r>
            <a:endParaRPr sz="1400">
              <a:latin typeface="Century Gothic"/>
              <a:cs typeface="Century Gothic"/>
            </a:endParaRPr>
          </a:p>
          <a:p>
            <a:pPr marL="26670">
              <a:lnSpc>
                <a:spcPct val="100000"/>
              </a:lnSpc>
              <a:spcBef>
                <a:spcPts val="1200"/>
              </a:spcBef>
            </a:pPr>
            <a:r>
              <a:rPr dirty="0" sz="1400" spc="-10">
                <a:solidFill>
                  <a:srgbClr val="3A546C"/>
                </a:solidFill>
                <a:latin typeface="Century Gothic"/>
                <a:cs typeface="Century Gothic"/>
              </a:rPr>
              <a:t>Available</a:t>
            </a:r>
            <a:r>
              <a:rPr dirty="0" sz="1400" spc="2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70">
                <a:solidFill>
                  <a:srgbClr val="3A546C"/>
                </a:solidFill>
                <a:latin typeface="Century Gothic"/>
                <a:cs typeface="Century Gothic"/>
              </a:rPr>
              <a:t>time</a:t>
            </a:r>
            <a:r>
              <a:rPr dirty="0" sz="1400" spc="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-155">
                <a:solidFill>
                  <a:srgbClr val="3A546C"/>
                </a:solidFill>
                <a:latin typeface="Century Gothic"/>
                <a:cs typeface="Century Gothic"/>
              </a:rPr>
              <a:t>/</a:t>
            </a:r>
            <a:r>
              <a:rPr dirty="0" sz="1400" spc="4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3A546C"/>
                </a:solidFill>
                <a:latin typeface="Century Gothic"/>
                <a:cs typeface="Century Gothic"/>
              </a:rPr>
              <a:t>Planned</a:t>
            </a:r>
            <a:r>
              <a:rPr dirty="0" sz="1400" spc="2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-10">
                <a:solidFill>
                  <a:srgbClr val="3A546C"/>
                </a:solidFill>
                <a:latin typeface="Century Gothic"/>
                <a:cs typeface="Century Gothic"/>
              </a:rPr>
              <a:t>production</a:t>
            </a:r>
            <a:endParaRPr sz="14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</a:pPr>
            <a:endParaRPr sz="14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645"/>
              </a:spcBef>
            </a:pPr>
            <a:endParaRPr sz="1400">
              <a:latin typeface="Century Gothic"/>
              <a:cs typeface="Century Gothic"/>
            </a:endParaRPr>
          </a:p>
          <a:p>
            <a:pPr marL="205104">
              <a:lnSpc>
                <a:spcPct val="100000"/>
              </a:lnSpc>
            </a:pPr>
            <a:r>
              <a:rPr dirty="0" sz="1400" spc="145" b="1">
                <a:solidFill>
                  <a:srgbClr val="3A546C"/>
                </a:solidFill>
                <a:latin typeface="Century Gothic"/>
                <a:cs typeface="Century Gothic"/>
              </a:rPr>
              <a:t>CLIENT</a:t>
            </a:r>
            <a:r>
              <a:rPr dirty="0" sz="1400" spc="-5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215" b="1">
                <a:solidFill>
                  <a:srgbClr val="3A546C"/>
                </a:solidFill>
                <a:latin typeface="Century Gothic"/>
                <a:cs typeface="Century Gothic"/>
              </a:rPr>
              <a:t>TAKT</a:t>
            </a:r>
            <a:r>
              <a:rPr dirty="0" sz="1400" spc="-5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145" b="1">
                <a:solidFill>
                  <a:srgbClr val="3A546C"/>
                </a:solidFill>
                <a:latin typeface="Century Gothic"/>
                <a:cs typeface="Century Gothic"/>
              </a:rPr>
              <a:t>TIME</a:t>
            </a:r>
            <a:endParaRPr sz="1400">
              <a:latin typeface="Century Gothic"/>
              <a:cs typeface="Century Gothic"/>
            </a:endParaRPr>
          </a:p>
          <a:p>
            <a:pPr marL="26670">
              <a:lnSpc>
                <a:spcPct val="100000"/>
              </a:lnSpc>
              <a:spcBef>
                <a:spcPts val="1200"/>
              </a:spcBef>
            </a:pPr>
            <a:r>
              <a:rPr dirty="0" sz="1400" spc="-10">
                <a:solidFill>
                  <a:srgbClr val="3A546C"/>
                </a:solidFill>
                <a:latin typeface="Century Gothic"/>
                <a:cs typeface="Century Gothic"/>
              </a:rPr>
              <a:t>Available</a:t>
            </a:r>
            <a:r>
              <a:rPr dirty="0" sz="1400" spc="2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70">
                <a:solidFill>
                  <a:srgbClr val="3A546C"/>
                </a:solidFill>
                <a:latin typeface="Century Gothic"/>
                <a:cs typeface="Century Gothic"/>
              </a:rPr>
              <a:t>time</a:t>
            </a:r>
            <a:r>
              <a:rPr dirty="0" sz="1400" spc="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-155">
                <a:solidFill>
                  <a:srgbClr val="3A546C"/>
                </a:solidFill>
                <a:latin typeface="Century Gothic"/>
                <a:cs typeface="Century Gothic"/>
              </a:rPr>
              <a:t>/</a:t>
            </a:r>
            <a:r>
              <a:rPr dirty="0" sz="1400" spc="4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3A546C"/>
                </a:solidFill>
                <a:latin typeface="Century Gothic"/>
                <a:cs typeface="Century Gothic"/>
              </a:rPr>
              <a:t>Planned</a:t>
            </a:r>
            <a:r>
              <a:rPr dirty="0" sz="1400" spc="2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-20">
                <a:solidFill>
                  <a:srgbClr val="3A546C"/>
                </a:solidFill>
                <a:latin typeface="Century Gothic"/>
                <a:cs typeface="Century Gothic"/>
              </a:rPr>
              <a:t>sales</a:t>
            </a:r>
            <a:endParaRPr sz="14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1000"/>
              </a:spcBef>
            </a:pPr>
            <a:endParaRPr sz="14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</a:pPr>
            <a:r>
              <a:rPr dirty="0" sz="1400" spc="100" b="1">
                <a:solidFill>
                  <a:srgbClr val="3A546C"/>
                </a:solidFill>
                <a:latin typeface="Century Gothic"/>
                <a:cs typeface="Century Gothic"/>
              </a:rPr>
              <a:t>Production</a:t>
            </a:r>
            <a:r>
              <a:rPr dirty="0" sz="1400" spc="25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55" b="1">
                <a:solidFill>
                  <a:srgbClr val="3A546C"/>
                </a:solidFill>
                <a:latin typeface="Century Gothic"/>
                <a:cs typeface="Century Gothic"/>
              </a:rPr>
              <a:t>plan</a:t>
            </a:r>
            <a:r>
              <a:rPr dirty="0" sz="1400" spc="4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110" b="1">
                <a:solidFill>
                  <a:srgbClr val="3A546C"/>
                </a:solidFill>
                <a:latin typeface="Century Gothic"/>
                <a:cs typeface="Century Gothic"/>
              </a:rPr>
              <a:t>time</a:t>
            </a:r>
            <a:r>
              <a:rPr dirty="0" sz="1400" spc="15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b="1">
                <a:solidFill>
                  <a:srgbClr val="3A546C"/>
                </a:solidFill>
                <a:latin typeface="Century Gothic"/>
                <a:cs typeface="Century Gothic"/>
              </a:rPr>
              <a:t>&lt;</a:t>
            </a:r>
            <a:r>
              <a:rPr dirty="0" sz="1400" spc="4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95" b="1">
                <a:solidFill>
                  <a:srgbClr val="3A546C"/>
                </a:solidFill>
                <a:latin typeface="Century Gothic"/>
                <a:cs typeface="Century Gothic"/>
              </a:rPr>
              <a:t>Customer</a:t>
            </a:r>
            <a:r>
              <a:rPr dirty="0" sz="1400" spc="25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40" b="1">
                <a:solidFill>
                  <a:srgbClr val="3A546C"/>
                </a:solidFill>
                <a:latin typeface="Century Gothic"/>
                <a:cs typeface="Century Gothic"/>
              </a:rPr>
              <a:t>demand</a:t>
            </a:r>
            <a:endParaRPr sz="1400">
              <a:latin typeface="Century Gothic"/>
              <a:cs typeface="Century Gothic"/>
            </a:endParaRPr>
          </a:p>
          <a:p>
            <a:pPr marL="12700" marR="5080">
              <a:lnSpc>
                <a:spcPct val="100000"/>
              </a:lnSpc>
              <a:spcBef>
                <a:spcPts val="1200"/>
              </a:spcBef>
            </a:pPr>
            <a:r>
              <a:rPr dirty="0" sz="1400" spc="50">
                <a:solidFill>
                  <a:srgbClr val="3A546C"/>
                </a:solidFill>
                <a:latin typeface="Century Gothic"/>
                <a:cs typeface="Century Gothic"/>
              </a:rPr>
              <a:t>Internal</a:t>
            </a:r>
            <a:r>
              <a:rPr dirty="0" sz="1400" spc="31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3A546C"/>
                </a:solidFill>
                <a:latin typeface="Century Gothic"/>
                <a:cs typeface="Century Gothic"/>
              </a:rPr>
              <a:t>production</a:t>
            </a:r>
            <a:r>
              <a:rPr dirty="0" sz="1400" spc="33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3A546C"/>
                </a:solidFill>
                <a:latin typeface="Century Gothic"/>
                <a:cs typeface="Century Gothic"/>
              </a:rPr>
              <a:t>rate</a:t>
            </a:r>
            <a:r>
              <a:rPr dirty="0" sz="1400" spc="32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3A546C"/>
                </a:solidFill>
                <a:latin typeface="Century Gothic"/>
                <a:cs typeface="Century Gothic"/>
              </a:rPr>
              <a:t>faster</a:t>
            </a:r>
            <a:r>
              <a:rPr dirty="0" sz="1400" spc="31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3A546C"/>
                </a:solidFill>
                <a:latin typeface="Century Gothic"/>
                <a:cs typeface="Century Gothic"/>
              </a:rPr>
              <a:t>than</a:t>
            </a:r>
            <a:r>
              <a:rPr dirty="0" sz="1400" spc="33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3A546C"/>
                </a:solidFill>
                <a:latin typeface="Century Gothic"/>
                <a:cs typeface="Century Gothic"/>
              </a:rPr>
              <a:t>demand,</a:t>
            </a:r>
            <a:r>
              <a:rPr dirty="0" sz="1400" spc="32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100">
                <a:solidFill>
                  <a:srgbClr val="3A546C"/>
                </a:solidFill>
                <a:latin typeface="Century Gothic"/>
                <a:cs typeface="Century Gothic"/>
              </a:rPr>
              <a:t>thus</a:t>
            </a:r>
            <a:r>
              <a:rPr dirty="0" sz="1400" spc="33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3A546C"/>
                </a:solidFill>
                <a:latin typeface="Century Gothic"/>
                <a:cs typeface="Century Gothic"/>
              </a:rPr>
              <a:t>creating</a:t>
            </a:r>
            <a:r>
              <a:rPr dirty="0" sz="1400" spc="31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3A546C"/>
                </a:solidFill>
                <a:latin typeface="Century Gothic"/>
                <a:cs typeface="Century Gothic"/>
              </a:rPr>
              <a:t>a</a:t>
            </a:r>
            <a:r>
              <a:rPr dirty="0" sz="1400" spc="32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-10">
                <a:solidFill>
                  <a:srgbClr val="3A546C"/>
                </a:solidFill>
                <a:latin typeface="Century Gothic"/>
                <a:cs typeface="Century Gothic"/>
              </a:rPr>
              <a:t>safety </a:t>
            </a:r>
            <a:r>
              <a:rPr dirty="0" sz="1400" spc="55">
                <a:solidFill>
                  <a:srgbClr val="3A546C"/>
                </a:solidFill>
                <a:latin typeface="Century Gothic"/>
                <a:cs typeface="Century Gothic"/>
              </a:rPr>
              <a:t>margin</a:t>
            </a:r>
            <a:r>
              <a:rPr dirty="0" sz="1400" spc="10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3A546C"/>
                </a:solidFill>
                <a:latin typeface="Century Gothic"/>
                <a:cs typeface="Century Gothic"/>
              </a:rPr>
              <a:t>(failures,</a:t>
            </a:r>
            <a:r>
              <a:rPr dirty="0" sz="1400" spc="10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3A546C"/>
                </a:solidFill>
                <a:latin typeface="Century Gothic"/>
                <a:cs typeface="Century Gothic"/>
              </a:rPr>
              <a:t>unforeseen</a:t>
            </a:r>
            <a:r>
              <a:rPr dirty="0" sz="1400" spc="10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3A546C"/>
                </a:solidFill>
                <a:latin typeface="Century Gothic"/>
                <a:cs typeface="Century Gothic"/>
              </a:rPr>
              <a:t>increase</a:t>
            </a:r>
            <a:r>
              <a:rPr dirty="0" sz="1400" spc="12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95">
                <a:solidFill>
                  <a:srgbClr val="3A546C"/>
                </a:solidFill>
                <a:latin typeface="Century Gothic"/>
                <a:cs typeface="Century Gothic"/>
              </a:rPr>
              <a:t>in</a:t>
            </a:r>
            <a:r>
              <a:rPr dirty="0" sz="1400" spc="10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-10">
                <a:solidFill>
                  <a:srgbClr val="3A546C"/>
                </a:solidFill>
                <a:latin typeface="Century Gothic"/>
                <a:cs typeface="Century Gothic"/>
              </a:rPr>
              <a:t>demand)</a:t>
            </a:r>
            <a:endParaRPr sz="1400">
              <a:latin typeface="Century Gothic"/>
              <a:cs typeface="Century Gothic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4725261" y="1181082"/>
            <a:ext cx="499745" cy="448945"/>
            <a:chOff x="4725261" y="1181082"/>
            <a:chExt cx="499745" cy="448945"/>
          </a:xfrm>
        </p:grpSpPr>
        <p:sp>
          <p:nvSpPr>
            <p:cNvPr id="4" name="object 4" descr=""/>
            <p:cNvSpPr/>
            <p:nvPr/>
          </p:nvSpPr>
          <p:spPr>
            <a:xfrm>
              <a:off x="4725251" y="1181086"/>
              <a:ext cx="499745" cy="255904"/>
            </a:xfrm>
            <a:custGeom>
              <a:avLst/>
              <a:gdLst/>
              <a:ahLst/>
              <a:cxnLst/>
              <a:rect l="l" t="t" r="r" b="b"/>
              <a:pathLst>
                <a:path w="499745" h="255905">
                  <a:moveTo>
                    <a:pt x="324472" y="193001"/>
                  </a:moveTo>
                  <a:lnTo>
                    <a:pt x="174815" y="193001"/>
                  </a:lnTo>
                  <a:lnTo>
                    <a:pt x="175514" y="196723"/>
                  </a:lnTo>
                  <a:lnTo>
                    <a:pt x="175882" y="200482"/>
                  </a:lnTo>
                  <a:lnTo>
                    <a:pt x="175895" y="204355"/>
                  </a:lnTo>
                  <a:lnTo>
                    <a:pt x="323392" y="204266"/>
                  </a:lnTo>
                  <a:lnTo>
                    <a:pt x="323418" y="200482"/>
                  </a:lnTo>
                  <a:lnTo>
                    <a:pt x="323773" y="196723"/>
                  </a:lnTo>
                  <a:lnTo>
                    <a:pt x="324472" y="193001"/>
                  </a:lnTo>
                  <a:close/>
                </a:path>
                <a:path w="499745" h="255905">
                  <a:moveTo>
                    <a:pt x="436791" y="204266"/>
                  </a:moveTo>
                  <a:lnTo>
                    <a:pt x="432790" y="184378"/>
                  </a:lnTo>
                  <a:lnTo>
                    <a:pt x="425450" y="173507"/>
                  </a:lnTo>
                  <a:lnTo>
                    <a:pt x="425450" y="204266"/>
                  </a:lnTo>
                  <a:lnTo>
                    <a:pt x="422338" y="219722"/>
                  </a:lnTo>
                  <a:lnTo>
                    <a:pt x="413829" y="232346"/>
                  </a:lnTo>
                  <a:lnTo>
                    <a:pt x="401205" y="240868"/>
                  </a:lnTo>
                  <a:lnTo>
                    <a:pt x="385749" y="243992"/>
                  </a:lnTo>
                  <a:lnTo>
                    <a:pt x="370357" y="240868"/>
                  </a:lnTo>
                  <a:lnTo>
                    <a:pt x="369595" y="240372"/>
                  </a:lnTo>
                  <a:lnTo>
                    <a:pt x="357708" y="232346"/>
                  </a:lnTo>
                  <a:lnTo>
                    <a:pt x="349199" y="219722"/>
                  </a:lnTo>
                  <a:lnTo>
                    <a:pt x="346075" y="204266"/>
                  </a:lnTo>
                  <a:lnTo>
                    <a:pt x="349173" y="188798"/>
                  </a:lnTo>
                  <a:lnTo>
                    <a:pt x="357682" y="176174"/>
                  </a:lnTo>
                  <a:lnTo>
                    <a:pt x="370293" y="167652"/>
                  </a:lnTo>
                  <a:lnTo>
                    <a:pt x="385749" y="164541"/>
                  </a:lnTo>
                  <a:lnTo>
                    <a:pt x="401205" y="167652"/>
                  </a:lnTo>
                  <a:lnTo>
                    <a:pt x="413829" y="176174"/>
                  </a:lnTo>
                  <a:lnTo>
                    <a:pt x="422338" y="188798"/>
                  </a:lnTo>
                  <a:lnTo>
                    <a:pt x="425450" y="204266"/>
                  </a:lnTo>
                  <a:lnTo>
                    <a:pt x="425450" y="173507"/>
                  </a:lnTo>
                  <a:lnTo>
                    <a:pt x="421843" y="168148"/>
                  </a:lnTo>
                  <a:lnTo>
                    <a:pt x="416496" y="164541"/>
                  </a:lnTo>
                  <a:lnTo>
                    <a:pt x="405625" y="157200"/>
                  </a:lnTo>
                  <a:lnTo>
                    <a:pt x="385749" y="153187"/>
                  </a:lnTo>
                  <a:lnTo>
                    <a:pt x="365874" y="157200"/>
                  </a:lnTo>
                  <a:lnTo>
                    <a:pt x="349656" y="168148"/>
                  </a:lnTo>
                  <a:lnTo>
                    <a:pt x="338709" y="184378"/>
                  </a:lnTo>
                  <a:lnTo>
                    <a:pt x="334708" y="204266"/>
                  </a:lnTo>
                  <a:lnTo>
                    <a:pt x="338709" y="224142"/>
                  </a:lnTo>
                  <a:lnTo>
                    <a:pt x="349656" y="240372"/>
                  </a:lnTo>
                  <a:lnTo>
                    <a:pt x="365874" y="251320"/>
                  </a:lnTo>
                  <a:lnTo>
                    <a:pt x="385749" y="255333"/>
                  </a:lnTo>
                  <a:lnTo>
                    <a:pt x="405549" y="251320"/>
                  </a:lnTo>
                  <a:lnTo>
                    <a:pt x="416458" y="243992"/>
                  </a:lnTo>
                  <a:lnTo>
                    <a:pt x="421805" y="240372"/>
                  </a:lnTo>
                  <a:lnTo>
                    <a:pt x="432765" y="224142"/>
                  </a:lnTo>
                  <a:lnTo>
                    <a:pt x="436791" y="204266"/>
                  </a:lnTo>
                  <a:close/>
                </a:path>
                <a:path w="499745" h="255905">
                  <a:moveTo>
                    <a:pt x="499186" y="147510"/>
                  </a:moveTo>
                  <a:lnTo>
                    <a:pt x="482523" y="107429"/>
                  </a:lnTo>
                  <a:lnTo>
                    <a:pt x="443369" y="90944"/>
                  </a:lnTo>
                  <a:lnTo>
                    <a:pt x="442468" y="90766"/>
                  </a:lnTo>
                  <a:lnTo>
                    <a:pt x="395389" y="90766"/>
                  </a:lnTo>
                  <a:lnTo>
                    <a:pt x="389356" y="90944"/>
                  </a:lnTo>
                  <a:lnTo>
                    <a:pt x="388924" y="90766"/>
                  </a:lnTo>
                  <a:lnTo>
                    <a:pt x="383552" y="88468"/>
                  </a:lnTo>
                  <a:lnTo>
                    <a:pt x="379514" y="83985"/>
                  </a:lnTo>
                  <a:lnTo>
                    <a:pt x="370217" y="74764"/>
                  </a:lnTo>
                  <a:lnTo>
                    <a:pt x="370217" y="90766"/>
                  </a:lnTo>
                  <a:lnTo>
                    <a:pt x="187236" y="90766"/>
                  </a:lnTo>
                  <a:lnTo>
                    <a:pt x="187236" y="11353"/>
                  </a:lnTo>
                  <a:lnTo>
                    <a:pt x="275717" y="11353"/>
                  </a:lnTo>
                  <a:lnTo>
                    <a:pt x="283032" y="11938"/>
                  </a:lnTo>
                  <a:lnTo>
                    <a:pt x="282613" y="11938"/>
                  </a:lnTo>
                  <a:lnTo>
                    <a:pt x="288988" y="13804"/>
                  </a:lnTo>
                  <a:lnTo>
                    <a:pt x="294868" y="16891"/>
                  </a:lnTo>
                  <a:lnTo>
                    <a:pt x="300075" y="21094"/>
                  </a:lnTo>
                  <a:lnTo>
                    <a:pt x="370217" y="90766"/>
                  </a:lnTo>
                  <a:lnTo>
                    <a:pt x="370217" y="74764"/>
                  </a:lnTo>
                  <a:lnTo>
                    <a:pt x="308051" y="13055"/>
                  </a:lnTo>
                  <a:lnTo>
                    <a:pt x="305943" y="11353"/>
                  </a:lnTo>
                  <a:lnTo>
                    <a:pt x="301142" y="7454"/>
                  </a:lnTo>
                  <a:lnTo>
                    <a:pt x="293370" y="3352"/>
                  </a:lnTo>
                  <a:lnTo>
                    <a:pt x="293497" y="3352"/>
                  </a:lnTo>
                  <a:lnTo>
                    <a:pt x="284911" y="838"/>
                  </a:lnTo>
                  <a:lnTo>
                    <a:pt x="285521" y="838"/>
                  </a:lnTo>
                  <a:lnTo>
                    <a:pt x="275717" y="0"/>
                  </a:lnTo>
                  <a:lnTo>
                    <a:pt x="175895" y="0"/>
                  </a:lnTo>
                  <a:lnTo>
                    <a:pt x="175895" y="11353"/>
                  </a:lnTo>
                  <a:lnTo>
                    <a:pt x="175895" y="90766"/>
                  </a:lnTo>
                  <a:lnTo>
                    <a:pt x="16306" y="90766"/>
                  </a:lnTo>
                  <a:lnTo>
                    <a:pt x="85229" y="21094"/>
                  </a:lnTo>
                  <a:lnTo>
                    <a:pt x="90500" y="16878"/>
                  </a:lnTo>
                  <a:lnTo>
                    <a:pt x="96418" y="13804"/>
                  </a:lnTo>
                  <a:lnTo>
                    <a:pt x="102831" y="11938"/>
                  </a:lnTo>
                  <a:lnTo>
                    <a:pt x="109537" y="11353"/>
                  </a:lnTo>
                  <a:lnTo>
                    <a:pt x="175895" y="11353"/>
                  </a:lnTo>
                  <a:lnTo>
                    <a:pt x="175895" y="0"/>
                  </a:lnTo>
                  <a:lnTo>
                    <a:pt x="109537" y="0"/>
                  </a:lnTo>
                  <a:lnTo>
                    <a:pt x="100609" y="838"/>
                  </a:lnTo>
                  <a:lnTo>
                    <a:pt x="92087" y="3352"/>
                  </a:lnTo>
                  <a:lnTo>
                    <a:pt x="84201" y="7454"/>
                  </a:lnTo>
                  <a:lnTo>
                    <a:pt x="77203" y="13055"/>
                  </a:lnTo>
                  <a:lnTo>
                    <a:pt x="6870" y="83985"/>
                  </a:lnTo>
                  <a:lnTo>
                    <a:pt x="2463" y="88328"/>
                  </a:lnTo>
                  <a:lnTo>
                    <a:pt x="0" y="94272"/>
                  </a:lnTo>
                  <a:lnTo>
                    <a:pt x="63" y="158902"/>
                  </a:lnTo>
                  <a:lnTo>
                    <a:pt x="3670" y="176542"/>
                  </a:lnTo>
                  <a:lnTo>
                    <a:pt x="13398" y="190957"/>
                  </a:lnTo>
                  <a:lnTo>
                    <a:pt x="27800" y="200698"/>
                  </a:lnTo>
                  <a:lnTo>
                    <a:pt x="45720" y="204355"/>
                  </a:lnTo>
                  <a:lnTo>
                    <a:pt x="51117" y="204355"/>
                  </a:lnTo>
                  <a:lnTo>
                    <a:pt x="51130" y="200482"/>
                  </a:lnTo>
                  <a:lnTo>
                    <a:pt x="51384" y="197688"/>
                  </a:lnTo>
                  <a:lnTo>
                    <a:pt x="51473" y="196710"/>
                  </a:lnTo>
                  <a:lnTo>
                    <a:pt x="52171" y="193001"/>
                  </a:lnTo>
                  <a:lnTo>
                    <a:pt x="45694" y="193001"/>
                  </a:lnTo>
                  <a:lnTo>
                    <a:pt x="32194" y="190271"/>
                  </a:lnTo>
                  <a:lnTo>
                    <a:pt x="21374" y="182981"/>
                  </a:lnTo>
                  <a:lnTo>
                    <a:pt x="14084" y="172148"/>
                  </a:lnTo>
                  <a:lnTo>
                    <a:pt x="11404" y="158902"/>
                  </a:lnTo>
                  <a:lnTo>
                    <a:pt x="11404" y="102108"/>
                  </a:lnTo>
                  <a:lnTo>
                    <a:pt x="442468" y="102108"/>
                  </a:lnTo>
                  <a:lnTo>
                    <a:pt x="460121" y="105676"/>
                  </a:lnTo>
                  <a:lnTo>
                    <a:pt x="474548" y="115404"/>
                  </a:lnTo>
                  <a:lnTo>
                    <a:pt x="484276" y="129844"/>
                  </a:lnTo>
                  <a:lnTo>
                    <a:pt x="487845" y="147510"/>
                  </a:lnTo>
                  <a:lnTo>
                    <a:pt x="487845" y="187921"/>
                  </a:lnTo>
                  <a:lnTo>
                    <a:pt x="482790" y="193001"/>
                  </a:lnTo>
                  <a:lnTo>
                    <a:pt x="447103" y="193001"/>
                  </a:lnTo>
                  <a:lnTo>
                    <a:pt x="447763" y="196710"/>
                  </a:lnTo>
                  <a:lnTo>
                    <a:pt x="448144" y="200482"/>
                  </a:lnTo>
                  <a:lnTo>
                    <a:pt x="448144" y="204355"/>
                  </a:lnTo>
                  <a:lnTo>
                    <a:pt x="476504" y="204355"/>
                  </a:lnTo>
                  <a:lnTo>
                    <a:pt x="485317" y="202552"/>
                  </a:lnTo>
                  <a:lnTo>
                    <a:pt x="492518" y="197688"/>
                  </a:lnTo>
                  <a:lnTo>
                    <a:pt x="497382" y="190474"/>
                  </a:lnTo>
                  <a:lnTo>
                    <a:pt x="499186" y="181660"/>
                  </a:lnTo>
                  <a:lnTo>
                    <a:pt x="499186" y="147510"/>
                  </a:lnTo>
                  <a:close/>
                </a:path>
              </a:pathLst>
            </a:custGeom>
            <a:solidFill>
              <a:srgbClr val="5FC2B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87713" y="1334268"/>
              <a:ext cx="102092" cy="10214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725340" y="1408086"/>
              <a:ext cx="499745" cy="221615"/>
            </a:xfrm>
            <a:custGeom>
              <a:avLst/>
              <a:gdLst/>
              <a:ahLst/>
              <a:cxnLst/>
              <a:rect l="l" t="t" r="r" b="b"/>
              <a:pathLst>
                <a:path w="499745" h="221614">
                  <a:moveTo>
                    <a:pt x="499148" y="209969"/>
                  </a:moveTo>
                  <a:lnTo>
                    <a:pt x="272249" y="209969"/>
                  </a:lnTo>
                  <a:lnTo>
                    <a:pt x="272249" y="11353"/>
                  </a:lnTo>
                  <a:lnTo>
                    <a:pt x="323303" y="11353"/>
                  </a:lnTo>
                  <a:lnTo>
                    <a:pt x="323303" y="0"/>
                  </a:lnTo>
                  <a:lnTo>
                    <a:pt x="260908" y="0"/>
                  </a:lnTo>
                  <a:lnTo>
                    <a:pt x="260908" y="11353"/>
                  </a:lnTo>
                  <a:lnTo>
                    <a:pt x="260908" y="209969"/>
                  </a:lnTo>
                  <a:lnTo>
                    <a:pt x="238226" y="209969"/>
                  </a:lnTo>
                  <a:lnTo>
                    <a:pt x="238226" y="11353"/>
                  </a:lnTo>
                  <a:lnTo>
                    <a:pt x="260908" y="11353"/>
                  </a:lnTo>
                  <a:lnTo>
                    <a:pt x="260908" y="0"/>
                  </a:lnTo>
                  <a:lnTo>
                    <a:pt x="175831" y="0"/>
                  </a:lnTo>
                  <a:lnTo>
                    <a:pt x="175831" y="11353"/>
                  </a:lnTo>
                  <a:lnTo>
                    <a:pt x="226872" y="11353"/>
                  </a:lnTo>
                  <a:lnTo>
                    <a:pt x="226872" y="209969"/>
                  </a:lnTo>
                  <a:lnTo>
                    <a:pt x="0" y="209969"/>
                  </a:lnTo>
                  <a:lnTo>
                    <a:pt x="0" y="221322"/>
                  </a:lnTo>
                  <a:lnTo>
                    <a:pt x="499148" y="221322"/>
                  </a:lnTo>
                  <a:lnTo>
                    <a:pt x="499148" y="209969"/>
                  </a:lnTo>
                  <a:close/>
                </a:path>
              </a:pathLst>
            </a:custGeom>
            <a:solidFill>
              <a:srgbClr val="5FC2B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/>
          <p:nvPr/>
        </p:nvSpPr>
        <p:spPr>
          <a:xfrm>
            <a:off x="4800641" y="2081378"/>
            <a:ext cx="352425" cy="488315"/>
          </a:xfrm>
          <a:custGeom>
            <a:avLst/>
            <a:gdLst/>
            <a:ahLst/>
            <a:cxnLst/>
            <a:rect l="l" t="t" r="r" b="b"/>
            <a:pathLst>
              <a:path w="352425" h="488314">
                <a:moveTo>
                  <a:pt x="326465" y="113498"/>
                </a:moveTo>
                <a:lnTo>
                  <a:pt x="25546" y="113498"/>
                </a:lnTo>
                <a:lnTo>
                  <a:pt x="23065" y="115825"/>
                </a:lnTo>
                <a:lnTo>
                  <a:pt x="0" y="485146"/>
                </a:lnTo>
                <a:lnTo>
                  <a:pt x="2377" y="487839"/>
                </a:lnTo>
                <a:lnTo>
                  <a:pt x="5501" y="488033"/>
                </a:lnTo>
                <a:lnTo>
                  <a:pt x="279603" y="488034"/>
                </a:lnTo>
                <a:lnTo>
                  <a:pt x="281038" y="487417"/>
                </a:lnTo>
                <a:lnTo>
                  <a:pt x="282083" y="486342"/>
                </a:lnTo>
                <a:lnTo>
                  <a:pt x="291725" y="476695"/>
                </a:lnTo>
                <a:lnTo>
                  <a:pt x="11901" y="476694"/>
                </a:lnTo>
                <a:lnTo>
                  <a:pt x="33879" y="124848"/>
                </a:lnTo>
                <a:lnTo>
                  <a:pt x="329627" y="124848"/>
                </a:lnTo>
                <a:lnTo>
                  <a:pt x="328936" y="115825"/>
                </a:lnTo>
                <a:lnTo>
                  <a:pt x="326465" y="113498"/>
                </a:lnTo>
                <a:close/>
              </a:path>
              <a:path w="352425" h="488314">
                <a:moveTo>
                  <a:pt x="306126" y="124848"/>
                </a:moveTo>
                <a:lnTo>
                  <a:pt x="294764" y="124848"/>
                </a:lnTo>
                <a:lnTo>
                  <a:pt x="272786" y="476695"/>
                </a:lnTo>
                <a:lnTo>
                  <a:pt x="291725" y="476695"/>
                </a:lnTo>
                <a:lnTo>
                  <a:pt x="300750" y="467664"/>
                </a:lnTo>
                <a:lnTo>
                  <a:pt x="284765" y="467664"/>
                </a:lnTo>
                <a:lnTo>
                  <a:pt x="306126" y="124848"/>
                </a:lnTo>
                <a:close/>
              </a:path>
              <a:path w="352425" h="488314">
                <a:moveTo>
                  <a:pt x="329627" y="124848"/>
                </a:moveTo>
                <a:lnTo>
                  <a:pt x="318236" y="124848"/>
                </a:lnTo>
                <a:lnTo>
                  <a:pt x="340323" y="412104"/>
                </a:lnTo>
                <a:lnTo>
                  <a:pt x="284660" y="467664"/>
                </a:lnTo>
                <a:lnTo>
                  <a:pt x="300750" y="467664"/>
                </a:lnTo>
                <a:lnTo>
                  <a:pt x="351317" y="417070"/>
                </a:lnTo>
                <a:lnTo>
                  <a:pt x="351917" y="415448"/>
                </a:lnTo>
                <a:lnTo>
                  <a:pt x="329627" y="124848"/>
                </a:lnTo>
                <a:close/>
              </a:path>
              <a:path w="352425" h="488314">
                <a:moveTo>
                  <a:pt x="90942" y="124848"/>
                </a:moveTo>
                <a:lnTo>
                  <a:pt x="79599" y="124848"/>
                </a:lnTo>
                <a:lnTo>
                  <a:pt x="79599" y="190408"/>
                </a:lnTo>
                <a:lnTo>
                  <a:pt x="82137" y="192947"/>
                </a:lnTo>
                <a:lnTo>
                  <a:pt x="88404" y="192947"/>
                </a:lnTo>
                <a:lnTo>
                  <a:pt x="90942" y="190408"/>
                </a:lnTo>
                <a:lnTo>
                  <a:pt x="90942" y="124848"/>
                </a:lnTo>
                <a:close/>
              </a:path>
              <a:path w="352425" h="488314">
                <a:moveTo>
                  <a:pt x="227066" y="124848"/>
                </a:moveTo>
                <a:lnTo>
                  <a:pt x="215722" y="124848"/>
                </a:lnTo>
                <a:lnTo>
                  <a:pt x="215722" y="190408"/>
                </a:lnTo>
                <a:lnTo>
                  <a:pt x="218260" y="192948"/>
                </a:lnTo>
                <a:lnTo>
                  <a:pt x="224528" y="192948"/>
                </a:lnTo>
                <a:lnTo>
                  <a:pt x="227066" y="190408"/>
                </a:lnTo>
                <a:lnTo>
                  <a:pt x="227066" y="124848"/>
                </a:lnTo>
                <a:close/>
              </a:path>
              <a:path w="352425" h="488314">
                <a:moveTo>
                  <a:pt x="157165" y="11397"/>
                </a:moveTo>
                <a:lnTo>
                  <a:pt x="101054" y="32808"/>
                </a:lnTo>
                <a:lnTo>
                  <a:pt x="79599" y="84556"/>
                </a:lnTo>
                <a:lnTo>
                  <a:pt x="79599" y="113498"/>
                </a:lnTo>
                <a:lnTo>
                  <a:pt x="90942" y="113498"/>
                </a:lnTo>
                <a:lnTo>
                  <a:pt x="90942" y="84556"/>
                </a:lnTo>
                <a:lnTo>
                  <a:pt x="95632" y="60952"/>
                </a:lnTo>
                <a:lnTo>
                  <a:pt x="108417" y="41520"/>
                </a:lnTo>
                <a:lnTo>
                  <a:pt x="127452" y="28165"/>
                </a:lnTo>
                <a:lnTo>
                  <a:pt x="150893" y="22794"/>
                </a:lnTo>
                <a:lnTo>
                  <a:pt x="191528" y="22794"/>
                </a:lnTo>
                <a:lnTo>
                  <a:pt x="179949" y="16233"/>
                </a:lnTo>
                <a:lnTo>
                  <a:pt x="179700" y="16233"/>
                </a:lnTo>
                <a:lnTo>
                  <a:pt x="187429" y="13005"/>
                </a:lnTo>
                <a:lnTo>
                  <a:pt x="192086" y="12059"/>
                </a:lnTo>
                <a:lnTo>
                  <a:pt x="163655" y="12059"/>
                </a:lnTo>
                <a:lnTo>
                  <a:pt x="160422" y="11633"/>
                </a:lnTo>
                <a:lnTo>
                  <a:pt x="157165" y="11397"/>
                </a:lnTo>
                <a:close/>
              </a:path>
              <a:path w="352425" h="488314">
                <a:moveTo>
                  <a:pt x="191528" y="22794"/>
                </a:moveTo>
                <a:lnTo>
                  <a:pt x="150893" y="22794"/>
                </a:lnTo>
                <a:lnTo>
                  <a:pt x="132074" y="58999"/>
                </a:lnTo>
                <a:lnTo>
                  <a:pt x="131982" y="59311"/>
                </a:lnTo>
                <a:lnTo>
                  <a:pt x="130645" y="73206"/>
                </a:lnTo>
                <a:lnTo>
                  <a:pt x="130645" y="113498"/>
                </a:lnTo>
                <a:lnTo>
                  <a:pt x="141989" y="113498"/>
                </a:lnTo>
                <a:lnTo>
                  <a:pt x="141989" y="73206"/>
                </a:lnTo>
                <a:lnTo>
                  <a:pt x="143621" y="59311"/>
                </a:lnTo>
                <a:lnTo>
                  <a:pt x="143658" y="58999"/>
                </a:lnTo>
                <a:lnTo>
                  <a:pt x="148351" y="46044"/>
                </a:lnTo>
                <a:lnTo>
                  <a:pt x="148468" y="45720"/>
                </a:lnTo>
                <a:lnTo>
                  <a:pt x="156167" y="33877"/>
                </a:lnTo>
                <a:lnTo>
                  <a:pt x="166500" y="23976"/>
                </a:lnTo>
                <a:lnTo>
                  <a:pt x="193614" y="23976"/>
                </a:lnTo>
                <a:lnTo>
                  <a:pt x="191528" y="22794"/>
                </a:lnTo>
                <a:close/>
              </a:path>
              <a:path w="352425" h="488314">
                <a:moveTo>
                  <a:pt x="193614" y="23976"/>
                </a:moveTo>
                <a:lnTo>
                  <a:pt x="166500" y="23976"/>
                </a:lnTo>
                <a:lnTo>
                  <a:pt x="186273" y="31877"/>
                </a:lnTo>
                <a:lnTo>
                  <a:pt x="201842" y="45553"/>
                </a:lnTo>
                <a:lnTo>
                  <a:pt x="212045" y="63586"/>
                </a:lnTo>
                <a:lnTo>
                  <a:pt x="215722" y="84556"/>
                </a:lnTo>
                <a:lnTo>
                  <a:pt x="215722" y="113498"/>
                </a:lnTo>
                <a:lnTo>
                  <a:pt x="227066" y="113498"/>
                </a:lnTo>
                <a:lnTo>
                  <a:pt x="227066" y="84556"/>
                </a:lnTo>
                <a:lnTo>
                  <a:pt x="223657" y="62571"/>
                </a:lnTo>
                <a:lnTo>
                  <a:pt x="214079" y="43016"/>
                </a:lnTo>
                <a:lnTo>
                  <a:pt x="199188" y="27135"/>
                </a:lnTo>
                <a:lnTo>
                  <a:pt x="193614" y="23976"/>
                </a:lnTo>
                <a:close/>
              </a:path>
              <a:path w="352425" h="488314">
                <a:moveTo>
                  <a:pt x="241746" y="11397"/>
                </a:moveTo>
                <a:lnTo>
                  <a:pt x="205179" y="11397"/>
                </a:lnTo>
                <a:lnTo>
                  <a:pt x="228996" y="16233"/>
                </a:lnTo>
                <a:lnTo>
                  <a:pt x="248638" y="29491"/>
                </a:lnTo>
                <a:lnTo>
                  <a:pt x="261890" y="49143"/>
                </a:lnTo>
                <a:lnTo>
                  <a:pt x="266769" y="73206"/>
                </a:lnTo>
                <a:lnTo>
                  <a:pt x="266769" y="113498"/>
                </a:lnTo>
                <a:lnTo>
                  <a:pt x="278112" y="113498"/>
                </a:lnTo>
                <a:lnTo>
                  <a:pt x="278112" y="73206"/>
                </a:lnTo>
                <a:lnTo>
                  <a:pt x="272340" y="44716"/>
                </a:lnTo>
                <a:lnTo>
                  <a:pt x="256657" y="21458"/>
                </a:lnTo>
                <a:lnTo>
                  <a:pt x="241746" y="11397"/>
                </a:lnTo>
                <a:close/>
              </a:path>
              <a:path w="352425" h="488314">
                <a:moveTo>
                  <a:pt x="204946" y="0"/>
                </a:moveTo>
                <a:lnTo>
                  <a:pt x="163655" y="12059"/>
                </a:lnTo>
                <a:lnTo>
                  <a:pt x="192086" y="12059"/>
                </a:lnTo>
                <a:lnTo>
                  <a:pt x="195345" y="11397"/>
                </a:lnTo>
                <a:lnTo>
                  <a:pt x="241746" y="11397"/>
                </a:lnTo>
                <a:lnTo>
                  <a:pt x="233410" y="5772"/>
                </a:lnTo>
                <a:lnTo>
                  <a:pt x="204946" y="0"/>
                </a:lnTo>
                <a:close/>
              </a:path>
            </a:pathLst>
          </a:custGeom>
          <a:solidFill>
            <a:srgbClr val="5FC2B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61925">
              <a:lnSpc>
                <a:spcPct val="100000"/>
              </a:lnSpc>
              <a:spcBef>
                <a:spcPts val="105"/>
              </a:spcBef>
            </a:pPr>
            <a:r>
              <a:rPr dirty="0" spc="365"/>
              <a:t>03</a:t>
            </a:r>
            <a:r>
              <a:rPr dirty="0" spc="-15"/>
              <a:t> </a:t>
            </a:r>
            <a:r>
              <a:rPr dirty="0"/>
              <a:t>-</a:t>
            </a:r>
            <a:r>
              <a:rPr dirty="0" spc="5"/>
              <a:t> </a:t>
            </a:r>
            <a:r>
              <a:rPr dirty="0" spc="470"/>
              <a:t>Takt</a:t>
            </a:r>
            <a:r>
              <a:rPr dirty="0" spc="-20"/>
              <a:t> </a:t>
            </a:r>
            <a:r>
              <a:rPr dirty="0" spc="395"/>
              <a:t>Time</a:t>
            </a:r>
          </a:p>
        </p:txBody>
      </p:sp>
      <p:sp>
        <p:nvSpPr>
          <p:cNvPr id="9" name="object 9" descr=""/>
          <p:cNvSpPr txBox="1"/>
          <p:nvPr/>
        </p:nvSpPr>
        <p:spPr>
          <a:xfrm>
            <a:off x="5459729" y="4734559"/>
            <a:ext cx="6433820" cy="1184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10" b="1">
                <a:solidFill>
                  <a:srgbClr val="3A546C"/>
                </a:solidFill>
                <a:latin typeface="Century Gothic"/>
                <a:cs typeface="Century Gothic"/>
              </a:rPr>
              <a:t>CRITICAL</a:t>
            </a:r>
            <a:r>
              <a:rPr dirty="0" sz="1400" spc="55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150" b="1">
                <a:solidFill>
                  <a:srgbClr val="3A546C"/>
                </a:solidFill>
                <a:latin typeface="Century Gothic"/>
                <a:cs typeface="Century Gothic"/>
              </a:rPr>
              <a:t>TASKS:</a:t>
            </a:r>
            <a:r>
              <a:rPr dirty="0" sz="1400" spc="5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50">
                <a:solidFill>
                  <a:srgbClr val="3A546C"/>
                </a:solidFill>
                <a:latin typeface="Century Gothic"/>
                <a:cs typeface="Century Gothic"/>
              </a:rPr>
              <a:t>All</a:t>
            </a:r>
            <a:r>
              <a:rPr dirty="0" sz="1400" spc="2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75">
                <a:solidFill>
                  <a:srgbClr val="3A546C"/>
                </a:solidFill>
                <a:latin typeface="Century Gothic"/>
                <a:cs typeface="Century Gothic"/>
              </a:rPr>
              <a:t>tasks</a:t>
            </a:r>
            <a:r>
              <a:rPr dirty="0" sz="1400">
                <a:solidFill>
                  <a:srgbClr val="3A546C"/>
                </a:solidFill>
                <a:latin typeface="Century Gothic"/>
                <a:cs typeface="Century Gothic"/>
              </a:rPr>
              <a:t> whose</a:t>
            </a:r>
            <a:r>
              <a:rPr dirty="0" sz="1400" spc="3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3A546C"/>
                </a:solidFill>
                <a:latin typeface="Century Gothic"/>
                <a:cs typeface="Century Gothic"/>
              </a:rPr>
              <a:t>duration</a:t>
            </a:r>
            <a:r>
              <a:rPr dirty="0" sz="1400" spc="-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-10">
                <a:solidFill>
                  <a:srgbClr val="3A546C"/>
                </a:solidFill>
                <a:latin typeface="Century Gothic"/>
                <a:cs typeface="Century Gothic"/>
              </a:rPr>
              <a:t>exceeds</a:t>
            </a:r>
            <a:r>
              <a:rPr dirty="0" sz="1400" spc="4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3A546C"/>
                </a:solidFill>
                <a:latin typeface="Century Gothic"/>
                <a:cs typeface="Century Gothic"/>
              </a:rPr>
              <a:t>the</a:t>
            </a:r>
            <a:r>
              <a:rPr dirty="0" sz="1400" spc="1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-30">
                <a:solidFill>
                  <a:srgbClr val="3A546C"/>
                </a:solidFill>
                <a:latin typeface="Century Gothic"/>
                <a:cs typeface="Century Gothic"/>
              </a:rPr>
              <a:t>cycle</a:t>
            </a:r>
            <a:r>
              <a:rPr dirty="0" sz="1400" spc="3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70">
                <a:solidFill>
                  <a:srgbClr val="3A546C"/>
                </a:solidFill>
                <a:latin typeface="Century Gothic"/>
                <a:cs typeface="Century Gothic"/>
              </a:rPr>
              <a:t>time</a:t>
            </a:r>
            <a:r>
              <a:rPr dirty="0" sz="1400" spc="1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105">
                <a:solidFill>
                  <a:srgbClr val="3A546C"/>
                </a:solidFill>
                <a:latin typeface="Century Gothic"/>
                <a:cs typeface="Century Gothic"/>
              </a:rPr>
              <a:t>must</a:t>
            </a:r>
            <a:endParaRPr sz="14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spc="-20">
                <a:solidFill>
                  <a:srgbClr val="3A546C"/>
                </a:solidFill>
                <a:latin typeface="Century Gothic"/>
                <a:cs typeface="Century Gothic"/>
              </a:rPr>
              <a:t>be</a:t>
            </a:r>
            <a:r>
              <a:rPr dirty="0" sz="1400" spc="4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3A546C"/>
                </a:solidFill>
                <a:latin typeface="Century Gothic"/>
                <a:cs typeface="Century Gothic"/>
              </a:rPr>
              <a:t>subdivided</a:t>
            </a:r>
            <a:r>
              <a:rPr dirty="0" sz="1400" spc="60">
                <a:solidFill>
                  <a:srgbClr val="3A546C"/>
                </a:solidFill>
                <a:latin typeface="Century Gothic"/>
                <a:cs typeface="Century Gothic"/>
              </a:rPr>
              <a:t> into</a:t>
            </a:r>
            <a:r>
              <a:rPr dirty="0" sz="1400" spc="4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3A546C"/>
                </a:solidFill>
                <a:latin typeface="Century Gothic"/>
                <a:cs typeface="Century Gothic"/>
              </a:rPr>
              <a:t>several</a:t>
            </a:r>
            <a:r>
              <a:rPr dirty="0" sz="1400" spc="4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-10">
                <a:solidFill>
                  <a:srgbClr val="3A546C"/>
                </a:solidFill>
                <a:latin typeface="Century Gothic"/>
                <a:cs typeface="Century Gothic"/>
              </a:rPr>
              <a:t>tasks.</a:t>
            </a:r>
            <a:endParaRPr sz="14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</a:pPr>
            <a:endParaRPr sz="14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645"/>
              </a:spcBef>
            </a:pPr>
            <a:endParaRPr sz="14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</a:pPr>
            <a:r>
              <a:rPr dirty="0" sz="1400" spc="110" b="1">
                <a:solidFill>
                  <a:srgbClr val="3A546C"/>
                </a:solidFill>
                <a:latin typeface="Century Gothic"/>
                <a:cs typeface="Century Gothic"/>
              </a:rPr>
              <a:t>Total</a:t>
            </a:r>
            <a:r>
              <a:rPr dirty="0" sz="1400" spc="3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95" b="1">
                <a:solidFill>
                  <a:srgbClr val="3A546C"/>
                </a:solidFill>
                <a:latin typeface="Century Gothic"/>
                <a:cs typeface="Century Gothic"/>
              </a:rPr>
              <a:t>Process</a:t>
            </a:r>
            <a:r>
              <a:rPr dirty="0" sz="1400" spc="3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135" b="1">
                <a:solidFill>
                  <a:srgbClr val="3A546C"/>
                </a:solidFill>
                <a:latin typeface="Century Gothic"/>
                <a:cs typeface="Century Gothic"/>
              </a:rPr>
              <a:t>Time</a:t>
            </a:r>
            <a:r>
              <a:rPr dirty="0" sz="1400" spc="25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b="1">
                <a:solidFill>
                  <a:srgbClr val="3A546C"/>
                </a:solidFill>
                <a:latin typeface="Century Gothic"/>
                <a:cs typeface="Century Gothic"/>
              </a:rPr>
              <a:t>:</a:t>
            </a:r>
            <a:r>
              <a:rPr dirty="0" sz="1400" spc="3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-25">
                <a:solidFill>
                  <a:srgbClr val="3A546C"/>
                </a:solidFill>
                <a:latin typeface="Century Gothic"/>
                <a:cs typeface="Century Gothic"/>
              </a:rPr>
              <a:t>13h</a:t>
            </a:r>
            <a:endParaRPr sz="1400">
              <a:latin typeface="Century Gothic"/>
              <a:cs typeface="Century Gothic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62505" y="4814430"/>
            <a:ext cx="258745" cy="152901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62505" y="5692153"/>
            <a:ext cx="258745" cy="152901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5501" y="3907742"/>
            <a:ext cx="4276673" cy="2588154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6654" y="1201274"/>
            <a:ext cx="4104704" cy="2421563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62505" y="3093326"/>
            <a:ext cx="258745" cy="152901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11435588" y="6364721"/>
            <a:ext cx="253365" cy="269240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1600" spc="-110" b="1">
                <a:solidFill>
                  <a:srgbClr val="FF5C33"/>
                </a:solidFill>
                <a:latin typeface="Tahoma"/>
                <a:cs typeface="Tahoma"/>
              </a:rPr>
              <a:t>58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07898" y="5000345"/>
            <a:ext cx="4252595" cy="946785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469265" algn="l"/>
              </a:tabLst>
            </a:pPr>
            <a:r>
              <a:rPr dirty="0" sz="1400" spc="85">
                <a:solidFill>
                  <a:srgbClr val="3A546C"/>
                </a:solidFill>
                <a:latin typeface="Century Gothic"/>
                <a:cs typeface="Century Gothic"/>
              </a:rPr>
              <a:t>PRODUCTION</a:t>
            </a:r>
            <a:r>
              <a:rPr dirty="0" sz="1400" spc="-4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45">
                <a:solidFill>
                  <a:srgbClr val="3A546C"/>
                </a:solidFill>
                <a:latin typeface="Century Gothic"/>
                <a:cs typeface="Century Gothic"/>
              </a:rPr>
              <a:t>COSTS</a:t>
            </a:r>
            <a:endParaRPr sz="1400">
              <a:latin typeface="Century Gothic"/>
              <a:cs typeface="Century Gothic"/>
            </a:endParaRPr>
          </a:p>
          <a:p>
            <a:pPr marL="469265" indent="-456565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469265" algn="l"/>
              </a:tabLst>
            </a:pPr>
            <a:r>
              <a:rPr dirty="0" sz="1400" spc="95">
                <a:solidFill>
                  <a:srgbClr val="3A546C"/>
                </a:solidFill>
                <a:latin typeface="Century Gothic"/>
                <a:cs typeface="Century Gothic"/>
              </a:rPr>
              <a:t>QUALITY</a:t>
            </a:r>
            <a:r>
              <a:rPr dirty="0" sz="1400" spc="-4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60">
                <a:solidFill>
                  <a:srgbClr val="3A546C"/>
                </a:solidFill>
                <a:latin typeface="Century Gothic"/>
                <a:cs typeface="Century Gothic"/>
              </a:rPr>
              <a:t>PLAN,</a:t>
            </a:r>
            <a:r>
              <a:rPr dirty="0" sz="1400" spc="-3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105">
                <a:solidFill>
                  <a:srgbClr val="3A546C"/>
                </a:solidFill>
                <a:latin typeface="Century Gothic"/>
                <a:cs typeface="Century Gothic"/>
              </a:rPr>
              <a:t>PROCESSES</a:t>
            </a:r>
            <a:r>
              <a:rPr dirty="0" sz="1400" spc="-2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-135">
                <a:solidFill>
                  <a:srgbClr val="3A546C"/>
                </a:solidFill>
                <a:latin typeface="Century Gothic"/>
                <a:cs typeface="Century Gothic"/>
              </a:rPr>
              <a:t>&amp;</a:t>
            </a:r>
            <a:r>
              <a:rPr dirty="0" sz="1400" spc="-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45">
                <a:solidFill>
                  <a:srgbClr val="3A546C"/>
                </a:solidFill>
                <a:latin typeface="Century Gothic"/>
                <a:cs typeface="Century Gothic"/>
              </a:rPr>
              <a:t>COSTS</a:t>
            </a:r>
            <a:endParaRPr sz="1400">
              <a:latin typeface="Century Gothic"/>
              <a:cs typeface="Century Gothic"/>
            </a:endParaRPr>
          </a:p>
          <a:p>
            <a:pPr marL="469265" indent="-456565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469265" algn="l"/>
              </a:tabLst>
            </a:pPr>
            <a:r>
              <a:rPr dirty="0" sz="1400" spc="95">
                <a:solidFill>
                  <a:srgbClr val="3A546C"/>
                </a:solidFill>
                <a:latin typeface="Century Gothic"/>
                <a:cs typeface="Century Gothic"/>
              </a:rPr>
              <a:t>ENVIRONMENTAL</a:t>
            </a:r>
            <a:r>
              <a:rPr dirty="0" sz="1400" spc="-5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40">
                <a:solidFill>
                  <a:srgbClr val="3A546C"/>
                </a:solidFill>
                <a:latin typeface="Century Gothic"/>
                <a:cs typeface="Century Gothic"/>
              </a:rPr>
              <a:t>APPROACH</a:t>
            </a:r>
            <a:endParaRPr sz="1400">
              <a:latin typeface="Century Gothic"/>
              <a:cs typeface="Century Gothic"/>
            </a:endParaRPr>
          </a:p>
          <a:p>
            <a:pPr marL="469265" indent="-456565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469265" algn="l"/>
              </a:tabLst>
            </a:pPr>
            <a:r>
              <a:rPr dirty="0" sz="1400" spc="125">
                <a:solidFill>
                  <a:srgbClr val="3A546C"/>
                </a:solidFill>
                <a:latin typeface="Century Gothic"/>
                <a:cs typeface="Century Gothic"/>
              </a:rPr>
              <a:t>INVESTMENTS</a:t>
            </a:r>
            <a:r>
              <a:rPr dirty="0" sz="1400" spc="-2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105">
                <a:solidFill>
                  <a:srgbClr val="3A546C"/>
                </a:solidFill>
                <a:latin typeface="Century Gothic"/>
                <a:cs typeface="Century Gothic"/>
              </a:rPr>
              <a:t>FOR</a:t>
            </a:r>
            <a:r>
              <a:rPr dirty="0" sz="1400" spc="1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85">
                <a:solidFill>
                  <a:srgbClr val="3A546C"/>
                </a:solidFill>
                <a:latin typeface="Century Gothic"/>
                <a:cs typeface="Century Gothic"/>
              </a:rPr>
              <a:t>PRODUCTION</a:t>
            </a:r>
            <a:r>
              <a:rPr dirty="0" sz="1400" spc="-7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65">
                <a:solidFill>
                  <a:srgbClr val="3A546C"/>
                </a:solidFill>
                <a:latin typeface="Century Gothic"/>
                <a:cs typeface="Century Gothic"/>
              </a:rPr>
              <a:t>MEANS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47751" y="3415410"/>
            <a:ext cx="6365875" cy="1605280"/>
          </a:xfrm>
          <a:prstGeom prst="rect">
            <a:avLst/>
          </a:prstGeom>
        </p:spPr>
        <p:txBody>
          <a:bodyPr wrap="square" lIns="0" tIns="22669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85"/>
              </a:spcBef>
            </a:pPr>
            <a:r>
              <a:rPr dirty="0" baseline="-7407" sz="9000" spc="705" b="1">
                <a:solidFill>
                  <a:srgbClr val="FF5C33"/>
                </a:solidFill>
                <a:latin typeface="Century Gothic"/>
                <a:cs typeface="Century Gothic"/>
              </a:rPr>
              <a:t>03</a:t>
            </a:r>
            <a:r>
              <a:rPr dirty="0" baseline="-7407" sz="9000" spc="-727" b="1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3200" spc="204" b="1">
                <a:solidFill>
                  <a:srgbClr val="FF5C33"/>
                </a:solidFill>
                <a:latin typeface="Century Gothic"/>
                <a:cs typeface="Century Gothic"/>
              </a:rPr>
              <a:t>Product-</a:t>
            </a:r>
            <a:r>
              <a:rPr dirty="0" sz="3200" spc="155" b="1">
                <a:solidFill>
                  <a:srgbClr val="FF5C33"/>
                </a:solidFill>
                <a:latin typeface="Century Gothic"/>
                <a:cs typeface="Century Gothic"/>
              </a:rPr>
              <a:t>process</a:t>
            </a:r>
            <a:r>
              <a:rPr dirty="0" sz="3200" spc="10" b="1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3200" spc="170" b="1">
                <a:solidFill>
                  <a:srgbClr val="FF5C33"/>
                </a:solidFill>
                <a:latin typeface="Century Gothic"/>
                <a:cs typeface="Century Gothic"/>
              </a:rPr>
              <a:t>design</a:t>
            </a:r>
            <a:endParaRPr sz="3200">
              <a:latin typeface="Century Gothic"/>
              <a:cs typeface="Century Gothic"/>
            </a:endParaRPr>
          </a:p>
          <a:p>
            <a:pPr marL="72390">
              <a:lnSpc>
                <a:spcPct val="100000"/>
              </a:lnSpc>
              <a:spcBef>
                <a:spcPts val="675"/>
              </a:spcBef>
            </a:pPr>
            <a:r>
              <a:rPr dirty="0" sz="2400" spc="320" b="1">
                <a:solidFill>
                  <a:srgbClr val="3A546C"/>
                </a:solidFill>
                <a:latin typeface="Calibri"/>
                <a:cs typeface="Calibri"/>
              </a:rPr>
              <a:t>SUSTAINABILITY</a:t>
            </a:r>
            <a:r>
              <a:rPr dirty="0" sz="2400" spc="12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2400" spc="50" b="1">
                <a:solidFill>
                  <a:srgbClr val="3A546C"/>
                </a:solidFill>
                <a:latin typeface="Calibri"/>
                <a:cs typeface="Calibri"/>
              </a:rPr>
              <a:t>&amp;</a:t>
            </a:r>
            <a:r>
              <a:rPr dirty="0" sz="2400" spc="15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2400" spc="355" b="1">
                <a:solidFill>
                  <a:srgbClr val="3A546C"/>
                </a:solidFill>
                <a:latin typeface="Calibri"/>
                <a:cs typeface="Calibri"/>
              </a:rPr>
              <a:t>FINANCE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05700" y="0"/>
            <a:ext cx="46863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dirty="0" spc="365"/>
              <a:t>03</a:t>
            </a:r>
            <a:r>
              <a:rPr dirty="0" spc="-5"/>
              <a:t> </a:t>
            </a:r>
            <a:r>
              <a:rPr dirty="0"/>
              <a:t>-</a:t>
            </a:r>
            <a:r>
              <a:rPr dirty="0" spc="15"/>
              <a:t> </a:t>
            </a:r>
            <a:r>
              <a:rPr dirty="0" spc="295"/>
              <a:t>Price</a:t>
            </a:r>
            <a:r>
              <a:rPr dirty="0" spc="-15"/>
              <a:t> </a:t>
            </a:r>
            <a:r>
              <a:rPr dirty="0" spc="320"/>
              <a:t>of</a:t>
            </a:r>
            <a:r>
              <a:rPr dirty="0"/>
              <a:t> </a:t>
            </a:r>
            <a:r>
              <a:rPr dirty="0" spc="195"/>
              <a:t>machines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9583" y="1684908"/>
            <a:ext cx="2368168" cy="1463675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239113" y="3211144"/>
            <a:ext cx="186817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Century Gothic"/>
                <a:cs typeface="Century Gothic"/>
              </a:rPr>
              <a:t>Metal</a:t>
            </a:r>
            <a:r>
              <a:rPr dirty="0" sz="1400" spc="-30">
                <a:latin typeface="Century Gothic"/>
                <a:cs typeface="Century Gothic"/>
              </a:rPr>
              <a:t> </a:t>
            </a:r>
            <a:r>
              <a:rPr dirty="0" sz="1400" spc="95">
                <a:latin typeface="Century Gothic"/>
                <a:cs typeface="Century Gothic"/>
              </a:rPr>
              <a:t>Forming</a:t>
            </a:r>
            <a:r>
              <a:rPr dirty="0" sz="1400" spc="10">
                <a:latin typeface="Century Gothic"/>
                <a:cs typeface="Century Gothic"/>
              </a:rPr>
              <a:t> </a:t>
            </a:r>
            <a:r>
              <a:rPr dirty="0" sz="1400" spc="55">
                <a:latin typeface="Century Gothic"/>
                <a:cs typeface="Century Gothic"/>
              </a:rPr>
              <a:t>Plant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3652245" y="2000329"/>
            <a:ext cx="198120" cy="254635"/>
          </a:xfrm>
          <a:custGeom>
            <a:avLst/>
            <a:gdLst/>
            <a:ahLst/>
            <a:cxnLst/>
            <a:rect l="l" t="t" r="r" b="b"/>
            <a:pathLst>
              <a:path w="198120" h="254635">
                <a:moveTo>
                  <a:pt x="128035" y="0"/>
                </a:moveTo>
                <a:lnTo>
                  <a:pt x="90737" y="6910"/>
                </a:lnTo>
                <a:lnTo>
                  <a:pt x="60471" y="26572"/>
                </a:lnTo>
                <a:lnTo>
                  <a:pt x="38533" y="57383"/>
                </a:lnTo>
                <a:lnTo>
                  <a:pt x="26221" y="97738"/>
                </a:lnTo>
                <a:lnTo>
                  <a:pt x="0" y="97738"/>
                </a:lnTo>
                <a:lnTo>
                  <a:pt x="0" y="117286"/>
                </a:lnTo>
                <a:lnTo>
                  <a:pt x="24241" y="117286"/>
                </a:lnTo>
                <a:lnTo>
                  <a:pt x="23968" y="133576"/>
                </a:lnTo>
                <a:lnTo>
                  <a:pt x="24241" y="136834"/>
                </a:lnTo>
                <a:lnTo>
                  <a:pt x="0" y="136834"/>
                </a:lnTo>
                <a:lnTo>
                  <a:pt x="0" y="156381"/>
                </a:lnTo>
                <a:lnTo>
                  <a:pt x="26221" y="156381"/>
                </a:lnTo>
                <a:lnTo>
                  <a:pt x="38509" y="196737"/>
                </a:lnTo>
                <a:lnTo>
                  <a:pt x="60407" y="227547"/>
                </a:lnTo>
                <a:lnTo>
                  <a:pt x="90665" y="247209"/>
                </a:lnTo>
                <a:lnTo>
                  <a:pt x="128035" y="254120"/>
                </a:lnTo>
                <a:lnTo>
                  <a:pt x="146537" y="252620"/>
                </a:lnTo>
                <a:lnTo>
                  <a:pt x="164515" y="248577"/>
                </a:lnTo>
                <a:lnTo>
                  <a:pt x="181682" y="242077"/>
                </a:lnTo>
                <a:lnTo>
                  <a:pt x="197755" y="233204"/>
                </a:lnTo>
                <a:lnTo>
                  <a:pt x="186522" y="216979"/>
                </a:lnTo>
                <a:lnTo>
                  <a:pt x="173044" y="224439"/>
                </a:lnTo>
                <a:lnTo>
                  <a:pt x="158643" y="229906"/>
                </a:lnTo>
                <a:lnTo>
                  <a:pt x="143560" y="233308"/>
                </a:lnTo>
                <a:lnTo>
                  <a:pt x="128035" y="234572"/>
                </a:lnTo>
                <a:lnTo>
                  <a:pt x="95387" y="228063"/>
                </a:lnTo>
                <a:lnTo>
                  <a:pt x="71576" y="210700"/>
                </a:lnTo>
                <a:lnTo>
                  <a:pt x="55722" y="185724"/>
                </a:lnTo>
                <a:lnTo>
                  <a:pt x="46946" y="156381"/>
                </a:lnTo>
                <a:lnTo>
                  <a:pt x="143399" y="156381"/>
                </a:lnTo>
                <a:lnTo>
                  <a:pt x="143399" y="136834"/>
                </a:lnTo>
                <a:lnTo>
                  <a:pt x="44590" y="136834"/>
                </a:lnTo>
                <a:lnTo>
                  <a:pt x="44658" y="117286"/>
                </a:lnTo>
                <a:lnTo>
                  <a:pt x="143399" y="117286"/>
                </a:lnTo>
                <a:lnTo>
                  <a:pt x="143399" y="97738"/>
                </a:lnTo>
                <a:lnTo>
                  <a:pt x="46946" y="97738"/>
                </a:lnTo>
                <a:lnTo>
                  <a:pt x="55722" y="68395"/>
                </a:lnTo>
                <a:lnTo>
                  <a:pt x="71576" y="43420"/>
                </a:lnTo>
                <a:lnTo>
                  <a:pt x="95386" y="26056"/>
                </a:lnTo>
                <a:lnTo>
                  <a:pt x="128035" y="19547"/>
                </a:lnTo>
                <a:lnTo>
                  <a:pt x="143559" y="20817"/>
                </a:lnTo>
                <a:lnTo>
                  <a:pt x="158641" y="24221"/>
                </a:lnTo>
                <a:lnTo>
                  <a:pt x="173041" y="29686"/>
                </a:lnTo>
                <a:lnTo>
                  <a:pt x="186522" y="37140"/>
                </a:lnTo>
                <a:lnTo>
                  <a:pt x="197755" y="20850"/>
                </a:lnTo>
                <a:lnTo>
                  <a:pt x="181678" y="11992"/>
                </a:lnTo>
                <a:lnTo>
                  <a:pt x="164509" y="5507"/>
                </a:lnTo>
                <a:lnTo>
                  <a:pt x="146533" y="1482"/>
                </a:lnTo>
                <a:lnTo>
                  <a:pt x="128035" y="0"/>
                </a:lnTo>
                <a:close/>
              </a:path>
            </a:pathLst>
          </a:custGeom>
          <a:solidFill>
            <a:srgbClr val="799A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3664077" y="1976120"/>
            <a:ext cx="2097405" cy="9467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2905">
              <a:lnSpc>
                <a:spcPct val="100000"/>
              </a:lnSpc>
              <a:spcBef>
                <a:spcPts val="105"/>
              </a:spcBef>
            </a:pPr>
            <a:r>
              <a:rPr dirty="0" sz="1400" spc="-140">
                <a:solidFill>
                  <a:srgbClr val="799AB7"/>
                </a:solidFill>
                <a:latin typeface="Century Gothic"/>
                <a:cs typeface="Century Gothic"/>
              </a:rPr>
              <a:t>15</a:t>
            </a:r>
            <a:r>
              <a:rPr dirty="0" sz="1400" spc="-40">
                <a:solidFill>
                  <a:srgbClr val="799AB7"/>
                </a:solidFill>
                <a:latin typeface="Century Gothic"/>
                <a:cs typeface="Century Gothic"/>
              </a:rPr>
              <a:t> </a:t>
            </a:r>
            <a:r>
              <a:rPr dirty="0" sz="1400" spc="140">
                <a:solidFill>
                  <a:srgbClr val="799AB7"/>
                </a:solidFill>
                <a:latin typeface="Century Gothic"/>
                <a:cs typeface="Century Gothic"/>
              </a:rPr>
              <a:t>000</a:t>
            </a:r>
            <a:r>
              <a:rPr dirty="0" sz="1400" spc="-20">
                <a:solidFill>
                  <a:srgbClr val="799AB7"/>
                </a:solidFill>
                <a:latin typeface="Century Gothic"/>
                <a:cs typeface="Century Gothic"/>
              </a:rPr>
              <a:t> </a:t>
            </a:r>
            <a:r>
              <a:rPr dirty="0" sz="1400" spc="114">
                <a:solidFill>
                  <a:srgbClr val="799AB7"/>
                </a:solidFill>
                <a:latin typeface="Century Gothic"/>
                <a:cs typeface="Century Gothic"/>
              </a:rPr>
              <a:t>000</a:t>
            </a:r>
            <a:endParaRPr sz="1400">
              <a:latin typeface="Century Gothic"/>
              <a:cs typeface="Century Gothic"/>
            </a:endParaRPr>
          </a:p>
          <a:p>
            <a:pPr marL="12700" marR="5080">
              <a:lnSpc>
                <a:spcPts val="2840"/>
              </a:lnSpc>
            </a:pPr>
            <a:r>
              <a:rPr dirty="0" sz="1400" spc="55">
                <a:solidFill>
                  <a:srgbClr val="5FC2B9"/>
                </a:solidFill>
                <a:latin typeface="Century Gothic"/>
                <a:cs typeface="Century Gothic"/>
              </a:rPr>
              <a:t>7%</a:t>
            </a:r>
            <a:r>
              <a:rPr dirty="0" sz="1400" spc="-25">
                <a:solidFill>
                  <a:srgbClr val="5FC2B9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5FC2B9"/>
                </a:solidFill>
                <a:latin typeface="Century Gothic"/>
                <a:cs typeface="Century Gothic"/>
              </a:rPr>
              <a:t>of</a:t>
            </a:r>
            <a:r>
              <a:rPr dirty="0" sz="1400" spc="-20">
                <a:solidFill>
                  <a:srgbClr val="5FC2B9"/>
                </a:solidFill>
                <a:latin typeface="Century Gothic"/>
                <a:cs typeface="Century Gothic"/>
              </a:rPr>
              <a:t> </a:t>
            </a:r>
            <a:r>
              <a:rPr dirty="0" sz="1400" spc="60">
                <a:solidFill>
                  <a:srgbClr val="5FC2B9"/>
                </a:solidFill>
                <a:latin typeface="Century Gothic"/>
                <a:cs typeface="Century Gothic"/>
              </a:rPr>
              <a:t>initial</a:t>
            </a:r>
            <a:r>
              <a:rPr dirty="0" sz="1400" spc="-30">
                <a:solidFill>
                  <a:srgbClr val="5FC2B9"/>
                </a:solidFill>
                <a:latin typeface="Century Gothic"/>
                <a:cs typeface="Century Gothic"/>
              </a:rPr>
              <a:t> </a:t>
            </a:r>
            <a:r>
              <a:rPr dirty="0" sz="1400" spc="50">
                <a:solidFill>
                  <a:srgbClr val="5FC2B9"/>
                </a:solidFill>
                <a:latin typeface="Century Gothic"/>
                <a:cs typeface="Century Gothic"/>
              </a:rPr>
              <a:t>investment </a:t>
            </a:r>
            <a:r>
              <a:rPr dirty="0" sz="1400" spc="-130">
                <a:solidFill>
                  <a:srgbClr val="7E7E7E"/>
                </a:solidFill>
                <a:latin typeface="Century Gothic"/>
                <a:cs typeface="Century Gothic"/>
              </a:rPr>
              <a:t>12</a:t>
            </a:r>
            <a:r>
              <a:rPr dirty="0" sz="1400" spc="-15">
                <a:solidFill>
                  <a:srgbClr val="7E7E7E"/>
                </a:solidFill>
                <a:latin typeface="Century Gothic"/>
                <a:cs typeface="Century Gothic"/>
              </a:rPr>
              <a:t> </a:t>
            </a:r>
            <a:r>
              <a:rPr dirty="0" sz="1400" spc="-10">
                <a:solidFill>
                  <a:srgbClr val="7E7E7E"/>
                </a:solidFill>
                <a:latin typeface="Century Gothic"/>
                <a:cs typeface="Century Gothic"/>
              </a:rPr>
              <a:t>years</a:t>
            </a:r>
            <a:endParaRPr sz="1400">
              <a:latin typeface="Century Gothic"/>
              <a:cs typeface="Century Gothic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0023" y="3854958"/>
            <a:ext cx="2368041" cy="1505584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260094" y="5425541"/>
            <a:ext cx="184785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5">
                <a:latin typeface="Century Gothic"/>
                <a:cs typeface="Century Gothic"/>
              </a:rPr>
              <a:t>Welding</a:t>
            </a:r>
            <a:r>
              <a:rPr dirty="0" sz="1400" spc="-20">
                <a:latin typeface="Century Gothic"/>
                <a:cs typeface="Century Gothic"/>
              </a:rPr>
              <a:t> </a:t>
            </a:r>
            <a:r>
              <a:rPr dirty="0" sz="1400">
                <a:latin typeface="Century Gothic"/>
                <a:cs typeface="Century Gothic"/>
              </a:rPr>
              <a:t>Machine</a:t>
            </a:r>
            <a:r>
              <a:rPr dirty="0" sz="1400" spc="-5">
                <a:latin typeface="Century Gothic"/>
                <a:cs typeface="Century Gothic"/>
              </a:rPr>
              <a:t> </a:t>
            </a:r>
            <a:r>
              <a:rPr dirty="0" sz="1400" spc="-25">
                <a:latin typeface="Century Gothic"/>
                <a:cs typeface="Century Gothic"/>
              </a:rPr>
              <a:t>x3</a:t>
            </a:r>
            <a:endParaRPr sz="1400">
              <a:latin typeface="Century Gothic"/>
              <a:cs typeface="Century Gothic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81013" y="1671827"/>
            <a:ext cx="2609977" cy="1474215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7394829" y="3211144"/>
            <a:ext cx="98361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60">
                <a:latin typeface="Century Gothic"/>
                <a:cs typeface="Century Gothic"/>
              </a:rPr>
              <a:t>Paint</a:t>
            </a:r>
            <a:r>
              <a:rPr dirty="0" sz="1400" spc="-25">
                <a:latin typeface="Century Gothic"/>
                <a:cs typeface="Century Gothic"/>
              </a:rPr>
              <a:t> </a:t>
            </a:r>
            <a:r>
              <a:rPr dirty="0" sz="1400" spc="-20">
                <a:latin typeface="Century Gothic"/>
                <a:cs typeface="Century Gothic"/>
              </a:rPr>
              <a:t>shop</a:t>
            </a:r>
            <a:endParaRPr sz="1400">
              <a:latin typeface="Century Gothic"/>
              <a:cs typeface="Century Gothic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82079" y="3824604"/>
            <a:ext cx="2629916" cy="1505585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6789546" y="5345048"/>
            <a:ext cx="201739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65">
                <a:latin typeface="Century Gothic"/>
                <a:cs typeface="Century Gothic"/>
              </a:rPr>
              <a:t>Interior</a:t>
            </a:r>
            <a:r>
              <a:rPr dirty="0" sz="1400" spc="-20">
                <a:latin typeface="Century Gothic"/>
                <a:cs typeface="Century Gothic"/>
              </a:rPr>
              <a:t> </a:t>
            </a:r>
            <a:r>
              <a:rPr dirty="0" sz="1400" spc="55">
                <a:latin typeface="Century Gothic"/>
                <a:cs typeface="Century Gothic"/>
              </a:rPr>
              <a:t>Assembly</a:t>
            </a:r>
            <a:r>
              <a:rPr dirty="0" sz="1400" spc="5">
                <a:latin typeface="Century Gothic"/>
                <a:cs typeface="Century Gothic"/>
              </a:rPr>
              <a:t> </a:t>
            </a:r>
            <a:r>
              <a:rPr dirty="0" sz="1400" spc="55">
                <a:latin typeface="Century Gothic"/>
                <a:cs typeface="Century Gothic"/>
              </a:rPr>
              <a:t>Line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9353021" y="1978358"/>
            <a:ext cx="198120" cy="254635"/>
          </a:xfrm>
          <a:custGeom>
            <a:avLst/>
            <a:gdLst/>
            <a:ahLst/>
            <a:cxnLst/>
            <a:rect l="l" t="t" r="r" b="b"/>
            <a:pathLst>
              <a:path w="198120" h="254635">
                <a:moveTo>
                  <a:pt x="128035" y="0"/>
                </a:moveTo>
                <a:lnTo>
                  <a:pt x="90736" y="6910"/>
                </a:lnTo>
                <a:lnTo>
                  <a:pt x="60471" y="26572"/>
                </a:lnTo>
                <a:lnTo>
                  <a:pt x="38533" y="57383"/>
                </a:lnTo>
                <a:lnTo>
                  <a:pt x="26221" y="97738"/>
                </a:lnTo>
                <a:lnTo>
                  <a:pt x="0" y="97738"/>
                </a:lnTo>
                <a:lnTo>
                  <a:pt x="0" y="117286"/>
                </a:lnTo>
                <a:lnTo>
                  <a:pt x="24241" y="117286"/>
                </a:lnTo>
                <a:lnTo>
                  <a:pt x="23968" y="133575"/>
                </a:lnTo>
                <a:lnTo>
                  <a:pt x="24241" y="136833"/>
                </a:lnTo>
                <a:lnTo>
                  <a:pt x="0" y="136833"/>
                </a:lnTo>
                <a:lnTo>
                  <a:pt x="0" y="156381"/>
                </a:lnTo>
                <a:lnTo>
                  <a:pt x="26221" y="156381"/>
                </a:lnTo>
                <a:lnTo>
                  <a:pt x="38510" y="196737"/>
                </a:lnTo>
                <a:lnTo>
                  <a:pt x="60407" y="227547"/>
                </a:lnTo>
                <a:lnTo>
                  <a:pt x="90665" y="247209"/>
                </a:lnTo>
                <a:lnTo>
                  <a:pt x="128035" y="254120"/>
                </a:lnTo>
                <a:lnTo>
                  <a:pt x="146538" y="252620"/>
                </a:lnTo>
                <a:lnTo>
                  <a:pt x="164515" y="248577"/>
                </a:lnTo>
                <a:lnTo>
                  <a:pt x="181682" y="242077"/>
                </a:lnTo>
                <a:lnTo>
                  <a:pt x="197755" y="233204"/>
                </a:lnTo>
                <a:lnTo>
                  <a:pt x="186522" y="216979"/>
                </a:lnTo>
                <a:lnTo>
                  <a:pt x="173044" y="224439"/>
                </a:lnTo>
                <a:lnTo>
                  <a:pt x="158643" y="229906"/>
                </a:lnTo>
                <a:lnTo>
                  <a:pt x="143560" y="233308"/>
                </a:lnTo>
                <a:lnTo>
                  <a:pt x="128035" y="234572"/>
                </a:lnTo>
                <a:lnTo>
                  <a:pt x="95387" y="228063"/>
                </a:lnTo>
                <a:lnTo>
                  <a:pt x="71576" y="210699"/>
                </a:lnTo>
                <a:lnTo>
                  <a:pt x="55722" y="185724"/>
                </a:lnTo>
                <a:lnTo>
                  <a:pt x="46946" y="156381"/>
                </a:lnTo>
                <a:lnTo>
                  <a:pt x="143399" y="156381"/>
                </a:lnTo>
                <a:lnTo>
                  <a:pt x="143399" y="136834"/>
                </a:lnTo>
                <a:lnTo>
                  <a:pt x="44590" y="136833"/>
                </a:lnTo>
                <a:lnTo>
                  <a:pt x="44658" y="117286"/>
                </a:lnTo>
                <a:lnTo>
                  <a:pt x="143399" y="117286"/>
                </a:lnTo>
                <a:lnTo>
                  <a:pt x="143399" y="97738"/>
                </a:lnTo>
                <a:lnTo>
                  <a:pt x="46946" y="97738"/>
                </a:lnTo>
                <a:lnTo>
                  <a:pt x="55722" y="68395"/>
                </a:lnTo>
                <a:lnTo>
                  <a:pt x="71576" y="43420"/>
                </a:lnTo>
                <a:lnTo>
                  <a:pt x="95386" y="26056"/>
                </a:lnTo>
                <a:lnTo>
                  <a:pt x="128035" y="19547"/>
                </a:lnTo>
                <a:lnTo>
                  <a:pt x="143559" y="20817"/>
                </a:lnTo>
                <a:lnTo>
                  <a:pt x="158641" y="24221"/>
                </a:lnTo>
                <a:lnTo>
                  <a:pt x="173041" y="29687"/>
                </a:lnTo>
                <a:lnTo>
                  <a:pt x="186522" y="37140"/>
                </a:lnTo>
                <a:lnTo>
                  <a:pt x="197754" y="20850"/>
                </a:lnTo>
                <a:lnTo>
                  <a:pt x="181678" y="11992"/>
                </a:lnTo>
                <a:lnTo>
                  <a:pt x="164509" y="5508"/>
                </a:lnTo>
                <a:lnTo>
                  <a:pt x="146533" y="1482"/>
                </a:lnTo>
                <a:lnTo>
                  <a:pt x="128035" y="0"/>
                </a:lnTo>
                <a:close/>
              </a:path>
            </a:pathLst>
          </a:custGeom>
          <a:solidFill>
            <a:srgbClr val="799A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9361169" y="1960626"/>
            <a:ext cx="2150745" cy="9512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17830">
              <a:lnSpc>
                <a:spcPct val="100000"/>
              </a:lnSpc>
              <a:spcBef>
                <a:spcPts val="105"/>
              </a:spcBef>
            </a:pPr>
            <a:r>
              <a:rPr dirty="0" sz="1400" spc="-275">
                <a:solidFill>
                  <a:srgbClr val="799AB7"/>
                </a:solidFill>
                <a:latin typeface="Century Gothic"/>
                <a:cs typeface="Century Gothic"/>
              </a:rPr>
              <a:t>1</a:t>
            </a:r>
            <a:r>
              <a:rPr dirty="0" sz="1400" spc="-35">
                <a:solidFill>
                  <a:srgbClr val="799AB7"/>
                </a:solidFill>
                <a:latin typeface="Century Gothic"/>
                <a:cs typeface="Century Gothic"/>
              </a:rPr>
              <a:t> </a:t>
            </a:r>
            <a:r>
              <a:rPr dirty="0" sz="1400" spc="140">
                <a:solidFill>
                  <a:srgbClr val="799AB7"/>
                </a:solidFill>
                <a:latin typeface="Century Gothic"/>
                <a:cs typeface="Century Gothic"/>
              </a:rPr>
              <a:t>000</a:t>
            </a:r>
            <a:r>
              <a:rPr dirty="0" sz="1400" spc="-30">
                <a:solidFill>
                  <a:srgbClr val="799AB7"/>
                </a:solidFill>
                <a:latin typeface="Century Gothic"/>
                <a:cs typeface="Century Gothic"/>
              </a:rPr>
              <a:t> </a:t>
            </a:r>
            <a:r>
              <a:rPr dirty="0" sz="1400" spc="114">
                <a:solidFill>
                  <a:srgbClr val="799AB7"/>
                </a:solidFill>
                <a:latin typeface="Century Gothic"/>
                <a:cs typeface="Century Gothic"/>
              </a:rPr>
              <a:t>000</a:t>
            </a:r>
            <a:endParaRPr sz="1400">
              <a:latin typeface="Century Gothic"/>
              <a:cs typeface="Century Gothic"/>
            </a:endParaRPr>
          </a:p>
          <a:p>
            <a:pPr marL="31750" marR="5080" indent="-19685">
              <a:lnSpc>
                <a:spcPts val="2870"/>
              </a:lnSpc>
            </a:pPr>
            <a:r>
              <a:rPr dirty="0" sz="1400" spc="95">
                <a:solidFill>
                  <a:srgbClr val="5FC2B9"/>
                </a:solidFill>
                <a:latin typeface="Century Gothic"/>
                <a:cs typeface="Century Gothic"/>
              </a:rPr>
              <a:t>8%</a:t>
            </a:r>
            <a:r>
              <a:rPr dirty="0" sz="1400" spc="-40">
                <a:solidFill>
                  <a:srgbClr val="5FC2B9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5FC2B9"/>
                </a:solidFill>
                <a:latin typeface="Century Gothic"/>
                <a:cs typeface="Century Gothic"/>
              </a:rPr>
              <a:t>of</a:t>
            </a:r>
            <a:r>
              <a:rPr dirty="0" sz="1400" spc="350">
                <a:solidFill>
                  <a:srgbClr val="5FC2B9"/>
                </a:solidFill>
                <a:latin typeface="Century Gothic"/>
                <a:cs typeface="Century Gothic"/>
              </a:rPr>
              <a:t> </a:t>
            </a:r>
            <a:r>
              <a:rPr dirty="0" sz="1400" spc="60">
                <a:solidFill>
                  <a:srgbClr val="5FC2B9"/>
                </a:solidFill>
                <a:latin typeface="Century Gothic"/>
                <a:cs typeface="Century Gothic"/>
              </a:rPr>
              <a:t>initial</a:t>
            </a:r>
            <a:r>
              <a:rPr dirty="0" sz="1400" spc="-40">
                <a:solidFill>
                  <a:srgbClr val="5FC2B9"/>
                </a:solidFill>
                <a:latin typeface="Century Gothic"/>
                <a:cs typeface="Century Gothic"/>
              </a:rPr>
              <a:t> </a:t>
            </a:r>
            <a:r>
              <a:rPr dirty="0" sz="1400" spc="50">
                <a:solidFill>
                  <a:srgbClr val="5FC2B9"/>
                </a:solidFill>
                <a:latin typeface="Century Gothic"/>
                <a:cs typeface="Century Gothic"/>
              </a:rPr>
              <a:t>investment </a:t>
            </a:r>
            <a:r>
              <a:rPr dirty="0" sz="1400" spc="-130">
                <a:solidFill>
                  <a:srgbClr val="7E7E7E"/>
                </a:solidFill>
                <a:latin typeface="Century Gothic"/>
                <a:cs typeface="Century Gothic"/>
              </a:rPr>
              <a:t>12</a:t>
            </a:r>
            <a:r>
              <a:rPr dirty="0" sz="1400" spc="-15">
                <a:solidFill>
                  <a:srgbClr val="7E7E7E"/>
                </a:solidFill>
                <a:latin typeface="Century Gothic"/>
                <a:cs typeface="Century Gothic"/>
              </a:rPr>
              <a:t> </a:t>
            </a:r>
            <a:r>
              <a:rPr dirty="0" sz="1400" spc="-20">
                <a:solidFill>
                  <a:srgbClr val="7E7E7E"/>
                </a:solidFill>
                <a:latin typeface="Century Gothic"/>
                <a:cs typeface="Century Gothic"/>
              </a:rPr>
              <a:t>years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3674216" y="4284932"/>
            <a:ext cx="198120" cy="254635"/>
          </a:xfrm>
          <a:custGeom>
            <a:avLst/>
            <a:gdLst/>
            <a:ahLst/>
            <a:cxnLst/>
            <a:rect l="l" t="t" r="r" b="b"/>
            <a:pathLst>
              <a:path w="198120" h="254635">
                <a:moveTo>
                  <a:pt x="128035" y="0"/>
                </a:moveTo>
                <a:lnTo>
                  <a:pt x="90737" y="6910"/>
                </a:lnTo>
                <a:lnTo>
                  <a:pt x="60471" y="26572"/>
                </a:lnTo>
                <a:lnTo>
                  <a:pt x="38533" y="57383"/>
                </a:lnTo>
                <a:lnTo>
                  <a:pt x="26221" y="97738"/>
                </a:lnTo>
                <a:lnTo>
                  <a:pt x="0" y="97738"/>
                </a:lnTo>
                <a:lnTo>
                  <a:pt x="0" y="117286"/>
                </a:lnTo>
                <a:lnTo>
                  <a:pt x="24241" y="117286"/>
                </a:lnTo>
                <a:lnTo>
                  <a:pt x="23968" y="133576"/>
                </a:lnTo>
                <a:lnTo>
                  <a:pt x="24241" y="136834"/>
                </a:lnTo>
                <a:lnTo>
                  <a:pt x="0" y="136833"/>
                </a:lnTo>
                <a:lnTo>
                  <a:pt x="0" y="156381"/>
                </a:lnTo>
                <a:lnTo>
                  <a:pt x="26221" y="156381"/>
                </a:lnTo>
                <a:lnTo>
                  <a:pt x="38509" y="196737"/>
                </a:lnTo>
                <a:lnTo>
                  <a:pt x="60407" y="227547"/>
                </a:lnTo>
                <a:lnTo>
                  <a:pt x="90665" y="247209"/>
                </a:lnTo>
                <a:lnTo>
                  <a:pt x="128035" y="254120"/>
                </a:lnTo>
                <a:lnTo>
                  <a:pt x="146537" y="252620"/>
                </a:lnTo>
                <a:lnTo>
                  <a:pt x="164515" y="248577"/>
                </a:lnTo>
                <a:lnTo>
                  <a:pt x="181682" y="242077"/>
                </a:lnTo>
                <a:lnTo>
                  <a:pt x="197755" y="233204"/>
                </a:lnTo>
                <a:lnTo>
                  <a:pt x="186522" y="216979"/>
                </a:lnTo>
                <a:lnTo>
                  <a:pt x="173044" y="224439"/>
                </a:lnTo>
                <a:lnTo>
                  <a:pt x="158643" y="229906"/>
                </a:lnTo>
                <a:lnTo>
                  <a:pt x="143560" y="233308"/>
                </a:lnTo>
                <a:lnTo>
                  <a:pt x="128035" y="234572"/>
                </a:lnTo>
                <a:lnTo>
                  <a:pt x="95387" y="228063"/>
                </a:lnTo>
                <a:lnTo>
                  <a:pt x="71576" y="210699"/>
                </a:lnTo>
                <a:lnTo>
                  <a:pt x="55722" y="185724"/>
                </a:lnTo>
                <a:lnTo>
                  <a:pt x="46946" y="156381"/>
                </a:lnTo>
                <a:lnTo>
                  <a:pt x="143399" y="156381"/>
                </a:lnTo>
                <a:lnTo>
                  <a:pt x="143399" y="136834"/>
                </a:lnTo>
                <a:lnTo>
                  <a:pt x="44590" y="136834"/>
                </a:lnTo>
                <a:lnTo>
                  <a:pt x="44658" y="117286"/>
                </a:lnTo>
                <a:lnTo>
                  <a:pt x="143399" y="117286"/>
                </a:lnTo>
                <a:lnTo>
                  <a:pt x="143399" y="97738"/>
                </a:lnTo>
                <a:lnTo>
                  <a:pt x="46946" y="97738"/>
                </a:lnTo>
                <a:lnTo>
                  <a:pt x="55722" y="68395"/>
                </a:lnTo>
                <a:lnTo>
                  <a:pt x="71576" y="43420"/>
                </a:lnTo>
                <a:lnTo>
                  <a:pt x="95386" y="26056"/>
                </a:lnTo>
                <a:lnTo>
                  <a:pt x="128035" y="19547"/>
                </a:lnTo>
                <a:lnTo>
                  <a:pt x="143559" y="20817"/>
                </a:lnTo>
                <a:lnTo>
                  <a:pt x="158641" y="24221"/>
                </a:lnTo>
                <a:lnTo>
                  <a:pt x="173041" y="29686"/>
                </a:lnTo>
                <a:lnTo>
                  <a:pt x="186522" y="37140"/>
                </a:lnTo>
                <a:lnTo>
                  <a:pt x="197755" y="20850"/>
                </a:lnTo>
                <a:lnTo>
                  <a:pt x="181678" y="11992"/>
                </a:lnTo>
                <a:lnTo>
                  <a:pt x="164509" y="5507"/>
                </a:lnTo>
                <a:lnTo>
                  <a:pt x="146533" y="1482"/>
                </a:lnTo>
                <a:lnTo>
                  <a:pt x="128035" y="0"/>
                </a:lnTo>
                <a:close/>
              </a:path>
            </a:pathLst>
          </a:custGeom>
          <a:solidFill>
            <a:srgbClr val="799A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9501738" y="4218130"/>
            <a:ext cx="198120" cy="254635"/>
          </a:xfrm>
          <a:custGeom>
            <a:avLst/>
            <a:gdLst/>
            <a:ahLst/>
            <a:cxnLst/>
            <a:rect l="l" t="t" r="r" b="b"/>
            <a:pathLst>
              <a:path w="198120" h="254635">
                <a:moveTo>
                  <a:pt x="128035" y="0"/>
                </a:moveTo>
                <a:lnTo>
                  <a:pt x="90736" y="6910"/>
                </a:lnTo>
                <a:lnTo>
                  <a:pt x="60471" y="26572"/>
                </a:lnTo>
                <a:lnTo>
                  <a:pt x="38533" y="57383"/>
                </a:lnTo>
                <a:lnTo>
                  <a:pt x="26221" y="97738"/>
                </a:lnTo>
                <a:lnTo>
                  <a:pt x="0" y="97738"/>
                </a:lnTo>
                <a:lnTo>
                  <a:pt x="0" y="117286"/>
                </a:lnTo>
                <a:lnTo>
                  <a:pt x="24241" y="117286"/>
                </a:lnTo>
                <a:lnTo>
                  <a:pt x="23968" y="133576"/>
                </a:lnTo>
                <a:lnTo>
                  <a:pt x="24241" y="136834"/>
                </a:lnTo>
                <a:lnTo>
                  <a:pt x="0" y="136833"/>
                </a:lnTo>
                <a:lnTo>
                  <a:pt x="0" y="156381"/>
                </a:lnTo>
                <a:lnTo>
                  <a:pt x="26221" y="156381"/>
                </a:lnTo>
                <a:lnTo>
                  <a:pt x="38510" y="196737"/>
                </a:lnTo>
                <a:lnTo>
                  <a:pt x="60407" y="227547"/>
                </a:lnTo>
                <a:lnTo>
                  <a:pt x="90665" y="247209"/>
                </a:lnTo>
                <a:lnTo>
                  <a:pt x="128035" y="254120"/>
                </a:lnTo>
                <a:lnTo>
                  <a:pt x="146538" y="252620"/>
                </a:lnTo>
                <a:lnTo>
                  <a:pt x="164515" y="248577"/>
                </a:lnTo>
                <a:lnTo>
                  <a:pt x="181682" y="242077"/>
                </a:lnTo>
                <a:lnTo>
                  <a:pt x="197755" y="233204"/>
                </a:lnTo>
                <a:lnTo>
                  <a:pt x="186522" y="216979"/>
                </a:lnTo>
                <a:lnTo>
                  <a:pt x="173044" y="224439"/>
                </a:lnTo>
                <a:lnTo>
                  <a:pt x="158643" y="229906"/>
                </a:lnTo>
                <a:lnTo>
                  <a:pt x="143560" y="233308"/>
                </a:lnTo>
                <a:lnTo>
                  <a:pt x="128035" y="234572"/>
                </a:lnTo>
                <a:lnTo>
                  <a:pt x="95387" y="228063"/>
                </a:lnTo>
                <a:lnTo>
                  <a:pt x="71576" y="210699"/>
                </a:lnTo>
                <a:lnTo>
                  <a:pt x="55722" y="185724"/>
                </a:lnTo>
                <a:lnTo>
                  <a:pt x="46946" y="156381"/>
                </a:lnTo>
                <a:lnTo>
                  <a:pt x="143399" y="156381"/>
                </a:lnTo>
                <a:lnTo>
                  <a:pt x="143399" y="136834"/>
                </a:lnTo>
                <a:lnTo>
                  <a:pt x="44590" y="136834"/>
                </a:lnTo>
                <a:lnTo>
                  <a:pt x="44658" y="117286"/>
                </a:lnTo>
                <a:lnTo>
                  <a:pt x="143399" y="117286"/>
                </a:lnTo>
                <a:lnTo>
                  <a:pt x="143399" y="97738"/>
                </a:lnTo>
                <a:lnTo>
                  <a:pt x="46946" y="97738"/>
                </a:lnTo>
                <a:lnTo>
                  <a:pt x="55722" y="68395"/>
                </a:lnTo>
                <a:lnTo>
                  <a:pt x="71576" y="43420"/>
                </a:lnTo>
                <a:lnTo>
                  <a:pt x="95386" y="26056"/>
                </a:lnTo>
                <a:lnTo>
                  <a:pt x="128035" y="19547"/>
                </a:lnTo>
                <a:lnTo>
                  <a:pt x="143559" y="20817"/>
                </a:lnTo>
                <a:lnTo>
                  <a:pt x="158641" y="24221"/>
                </a:lnTo>
                <a:lnTo>
                  <a:pt x="173041" y="29686"/>
                </a:lnTo>
                <a:lnTo>
                  <a:pt x="186522" y="37140"/>
                </a:lnTo>
                <a:lnTo>
                  <a:pt x="197754" y="20850"/>
                </a:lnTo>
                <a:lnTo>
                  <a:pt x="181678" y="11992"/>
                </a:lnTo>
                <a:lnTo>
                  <a:pt x="164509" y="5507"/>
                </a:lnTo>
                <a:lnTo>
                  <a:pt x="146533" y="1482"/>
                </a:lnTo>
                <a:lnTo>
                  <a:pt x="128035" y="0"/>
                </a:lnTo>
                <a:close/>
              </a:path>
            </a:pathLst>
          </a:custGeom>
          <a:solidFill>
            <a:srgbClr val="799A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9540367" y="4191127"/>
            <a:ext cx="2145665" cy="9467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5915">
              <a:lnSpc>
                <a:spcPct val="100000"/>
              </a:lnSpc>
              <a:spcBef>
                <a:spcPts val="100"/>
              </a:spcBef>
            </a:pPr>
            <a:r>
              <a:rPr dirty="0" sz="1400" spc="-65">
                <a:solidFill>
                  <a:srgbClr val="799AB7"/>
                </a:solidFill>
                <a:latin typeface="Century Gothic"/>
                <a:cs typeface="Century Gothic"/>
              </a:rPr>
              <a:t>10</a:t>
            </a:r>
            <a:r>
              <a:rPr dirty="0" sz="1400" spc="-40">
                <a:solidFill>
                  <a:srgbClr val="799AB7"/>
                </a:solidFill>
                <a:latin typeface="Century Gothic"/>
                <a:cs typeface="Century Gothic"/>
              </a:rPr>
              <a:t> </a:t>
            </a:r>
            <a:r>
              <a:rPr dirty="0" sz="1400" spc="140">
                <a:solidFill>
                  <a:srgbClr val="799AB7"/>
                </a:solidFill>
                <a:latin typeface="Century Gothic"/>
                <a:cs typeface="Century Gothic"/>
              </a:rPr>
              <a:t>000</a:t>
            </a:r>
            <a:r>
              <a:rPr dirty="0" sz="1400" spc="-30">
                <a:solidFill>
                  <a:srgbClr val="799AB7"/>
                </a:solidFill>
                <a:latin typeface="Century Gothic"/>
                <a:cs typeface="Century Gothic"/>
              </a:rPr>
              <a:t> </a:t>
            </a:r>
            <a:r>
              <a:rPr dirty="0" sz="1400" spc="114">
                <a:solidFill>
                  <a:srgbClr val="799AB7"/>
                </a:solidFill>
                <a:latin typeface="Century Gothic"/>
                <a:cs typeface="Century Gothic"/>
              </a:rPr>
              <a:t>000</a:t>
            </a:r>
            <a:endParaRPr sz="1400">
              <a:latin typeface="Century Gothic"/>
              <a:cs typeface="Century Gothic"/>
            </a:endParaRPr>
          </a:p>
          <a:p>
            <a:pPr marL="12700" marR="5080">
              <a:lnSpc>
                <a:spcPct val="165000"/>
              </a:lnSpc>
              <a:spcBef>
                <a:spcPts val="30"/>
              </a:spcBef>
            </a:pPr>
            <a:r>
              <a:rPr dirty="0" sz="1400">
                <a:solidFill>
                  <a:srgbClr val="5FC2B9"/>
                </a:solidFill>
                <a:latin typeface="Century Gothic"/>
                <a:cs typeface="Century Gothic"/>
              </a:rPr>
              <a:t>7</a:t>
            </a:r>
            <a:r>
              <a:rPr dirty="0" sz="1400" spc="-20">
                <a:solidFill>
                  <a:srgbClr val="5FC2B9"/>
                </a:solidFill>
                <a:latin typeface="Century Gothic"/>
                <a:cs typeface="Century Gothic"/>
              </a:rPr>
              <a:t> </a:t>
            </a:r>
            <a:r>
              <a:rPr dirty="0" sz="1400" spc="75">
                <a:solidFill>
                  <a:srgbClr val="5FC2B9"/>
                </a:solidFill>
                <a:latin typeface="Century Gothic"/>
                <a:cs typeface="Century Gothic"/>
              </a:rPr>
              <a:t>%</a:t>
            </a:r>
            <a:r>
              <a:rPr dirty="0" sz="1400" spc="-15">
                <a:solidFill>
                  <a:srgbClr val="5FC2B9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5FC2B9"/>
                </a:solidFill>
                <a:latin typeface="Century Gothic"/>
                <a:cs typeface="Century Gothic"/>
              </a:rPr>
              <a:t>of</a:t>
            </a:r>
            <a:r>
              <a:rPr dirty="0" sz="1400" spc="-10">
                <a:solidFill>
                  <a:srgbClr val="5FC2B9"/>
                </a:solidFill>
                <a:latin typeface="Century Gothic"/>
                <a:cs typeface="Century Gothic"/>
              </a:rPr>
              <a:t> </a:t>
            </a:r>
            <a:r>
              <a:rPr dirty="0" sz="1400" spc="60">
                <a:solidFill>
                  <a:srgbClr val="5FC2B9"/>
                </a:solidFill>
                <a:latin typeface="Century Gothic"/>
                <a:cs typeface="Century Gothic"/>
              </a:rPr>
              <a:t>initial</a:t>
            </a:r>
            <a:r>
              <a:rPr dirty="0" sz="1400" spc="-20">
                <a:solidFill>
                  <a:srgbClr val="5FC2B9"/>
                </a:solidFill>
                <a:latin typeface="Century Gothic"/>
                <a:cs typeface="Century Gothic"/>
              </a:rPr>
              <a:t> </a:t>
            </a:r>
            <a:r>
              <a:rPr dirty="0" sz="1400" spc="50">
                <a:solidFill>
                  <a:srgbClr val="5FC2B9"/>
                </a:solidFill>
                <a:latin typeface="Century Gothic"/>
                <a:cs typeface="Century Gothic"/>
              </a:rPr>
              <a:t>investment </a:t>
            </a:r>
            <a:r>
              <a:rPr dirty="0" sz="1400" spc="-130">
                <a:solidFill>
                  <a:srgbClr val="7E7E7E"/>
                </a:solidFill>
                <a:latin typeface="Century Gothic"/>
                <a:cs typeface="Century Gothic"/>
              </a:rPr>
              <a:t>12</a:t>
            </a:r>
            <a:r>
              <a:rPr dirty="0" sz="1400" spc="-15">
                <a:solidFill>
                  <a:srgbClr val="7E7E7E"/>
                </a:solidFill>
                <a:latin typeface="Century Gothic"/>
                <a:cs typeface="Century Gothic"/>
              </a:rPr>
              <a:t> </a:t>
            </a:r>
            <a:r>
              <a:rPr dirty="0" sz="1400" spc="-10">
                <a:solidFill>
                  <a:srgbClr val="7E7E7E"/>
                </a:solidFill>
                <a:latin typeface="Century Gothic"/>
                <a:cs typeface="Century Gothic"/>
              </a:rPr>
              <a:t>years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3691107" y="4667837"/>
            <a:ext cx="198120" cy="254635"/>
          </a:xfrm>
          <a:custGeom>
            <a:avLst/>
            <a:gdLst/>
            <a:ahLst/>
            <a:cxnLst/>
            <a:rect l="l" t="t" r="r" b="b"/>
            <a:pathLst>
              <a:path w="198120" h="254635">
                <a:moveTo>
                  <a:pt x="128035" y="0"/>
                </a:moveTo>
                <a:lnTo>
                  <a:pt x="90737" y="6910"/>
                </a:lnTo>
                <a:lnTo>
                  <a:pt x="60471" y="26572"/>
                </a:lnTo>
                <a:lnTo>
                  <a:pt x="38533" y="57383"/>
                </a:lnTo>
                <a:lnTo>
                  <a:pt x="26221" y="97738"/>
                </a:lnTo>
                <a:lnTo>
                  <a:pt x="0" y="97738"/>
                </a:lnTo>
                <a:lnTo>
                  <a:pt x="0" y="117286"/>
                </a:lnTo>
                <a:lnTo>
                  <a:pt x="24241" y="117286"/>
                </a:lnTo>
                <a:lnTo>
                  <a:pt x="23968" y="133576"/>
                </a:lnTo>
                <a:lnTo>
                  <a:pt x="24241" y="136834"/>
                </a:lnTo>
                <a:lnTo>
                  <a:pt x="0" y="136833"/>
                </a:lnTo>
                <a:lnTo>
                  <a:pt x="0" y="156381"/>
                </a:lnTo>
                <a:lnTo>
                  <a:pt x="26221" y="156381"/>
                </a:lnTo>
                <a:lnTo>
                  <a:pt x="38509" y="196737"/>
                </a:lnTo>
                <a:lnTo>
                  <a:pt x="60407" y="227547"/>
                </a:lnTo>
                <a:lnTo>
                  <a:pt x="90665" y="247209"/>
                </a:lnTo>
                <a:lnTo>
                  <a:pt x="128035" y="254120"/>
                </a:lnTo>
                <a:lnTo>
                  <a:pt x="146537" y="252620"/>
                </a:lnTo>
                <a:lnTo>
                  <a:pt x="164515" y="248577"/>
                </a:lnTo>
                <a:lnTo>
                  <a:pt x="181682" y="242077"/>
                </a:lnTo>
                <a:lnTo>
                  <a:pt x="197755" y="233204"/>
                </a:lnTo>
                <a:lnTo>
                  <a:pt x="186522" y="216979"/>
                </a:lnTo>
                <a:lnTo>
                  <a:pt x="173044" y="224439"/>
                </a:lnTo>
                <a:lnTo>
                  <a:pt x="158643" y="229906"/>
                </a:lnTo>
                <a:lnTo>
                  <a:pt x="143560" y="233308"/>
                </a:lnTo>
                <a:lnTo>
                  <a:pt x="128035" y="234572"/>
                </a:lnTo>
                <a:lnTo>
                  <a:pt x="95387" y="228063"/>
                </a:lnTo>
                <a:lnTo>
                  <a:pt x="71576" y="210699"/>
                </a:lnTo>
                <a:lnTo>
                  <a:pt x="55722" y="185724"/>
                </a:lnTo>
                <a:lnTo>
                  <a:pt x="46946" y="156381"/>
                </a:lnTo>
                <a:lnTo>
                  <a:pt x="143399" y="156381"/>
                </a:lnTo>
                <a:lnTo>
                  <a:pt x="143399" y="136834"/>
                </a:lnTo>
                <a:lnTo>
                  <a:pt x="44590" y="136834"/>
                </a:lnTo>
                <a:lnTo>
                  <a:pt x="44658" y="117286"/>
                </a:lnTo>
                <a:lnTo>
                  <a:pt x="143399" y="117286"/>
                </a:lnTo>
                <a:lnTo>
                  <a:pt x="143399" y="97738"/>
                </a:lnTo>
                <a:lnTo>
                  <a:pt x="46946" y="97738"/>
                </a:lnTo>
                <a:lnTo>
                  <a:pt x="55722" y="68395"/>
                </a:lnTo>
                <a:lnTo>
                  <a:pt x="71576" y="43420"/>
                </a:lnTo>
                <a:lnTo>
                  <a:pt x="95386" y="26056"/>
                </a:lnTo>
                <a:lnTo>
                  <a:pt x="128035" y="19547"/>
                </a:lnTo>
                <a:lnTo>
                  <a:pt x="143559" y="20817"/>
                </a:lnTo>
                <a:lnTo>
                  <a:pt x="158641" y="24221"/>
                </a:lnTo>
                <a:lnTo>
                  <a:pt x="173041" y="29686"/>
                </a:lnTo>
                <a:lnTo>
                  <a:pt x="186522" y="37140"/>
                </a:lnTo>
                <a:lnTo>
                  <a:pt x="197755" y="20850"/>
                </a:lnTo>
                <a:lnTo>
                  <a:pt x="181678" y="11992"/>
                </a:lnTo>
                <a:lnTo>
                  <a:pt x="164509" y="5507"/>
                </a:lnTo>
                <a:lnTo>
                  <a:pt x="146533" y="1482"/>
                </a:lnTo>
                <a:lnTo>
                  <a:pt x="128035" y="0"/>
                </a:lnTo>
                <a:close/>
              </a:path>
            </a:pathLst>
          </a:custGeom>
          <a:solidFill>
            <a:srgbClr val="5FC2B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3686047" y="4251452"/>
            <a:ext cx="2272665" cy="971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1630">
              <a:lnSpc>
                <a:spcPct val="100000"/>
              </a:lnSpc>
              <a:spcBef>
                <a:spcPts val="100"/>
              </a:spcBef>
            </a:pPr>
            <a:r>
              <a:rPr dirty="0" sz="1400" spc="100">
                <a:solidFill>
                  <a:srgbClr val="799AB7"/>
                </a:solidFill>
                <a:latin typeface="Century Gothic"/>
                <a:cs typeface="Century Gothic"/>
              </a:rPr>
              <a:t>500</a:t>
            </a:r>
            <a:r>
              <a:rPr dirty="0" sz="1400" spc="-15">
                <a:solidFill>
                  <a:srgbClr val="799AB7"/>
                </a:solidFill>
                <a:latin typeface="Century Gothic"/>
                <a:cs typeface="Century Gothic"/>
              </a:rPr>
              <a:t> </a:t>
            </a:r>
            <a:r>
              <a:rPr dirty="0" sz="1400" spc="140">
                <a:solidFill>
                  <a:srgbClr val="799AB7"/>
                </a:solidFill>
                <a:latin typeface="Century Gothic"/>
                <a:cs typeface="Century Gothic"/>
              </a:rPr>
              <a:t>000</a:t>
            </a:r>
            <a:r>
              <a:rPr dirty="0" sz="1400" spc="-5">
                <a:solidFill>
                  <a:srgbClr val="799AB7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799AB7"/>
                </a:solidFill>
                <a:latin typeface="Century Gothic"/>
                <a:cs typeface="Century Gothic"/>
              </a:rPr>
              <a:t>per </a:t>
            </a:r>
            <a:r>
              <a:rPr dirty="0" sz="1400" spc="-10">
                <a:solidFill>
                  <a:srgbClr val="799AB7"/>
                </a:solidFill>
                <a:latin typeface="Century Gothic"/>
                <a:cs typeface="Century Gothic"/>
              </a:rPr>
              <a:t>machine</a:t>
            </a:r>
            <a:endParaRPr sz="1400">
              <a:latin typeface="Century Gothic"/>
              <a:cs typeface="Century Gothic"/>
            </a:endParaRPr>
          </a:p>
          <a:p>
            <a:pPr marL="12700" marR="121285" indent="348615">
              <a:lnSpc>
                <a:spcPct val="164600"/>
              </a:lnSpc>
              <a:spcBef>
                <a:spcPts val="235"/>
              </a:spcBef>
            </a:pPr>
            <a:r>
              <a:rPr dirty="0" sz="1400">
                <a:solidFill>
                  <a:srgbClr val="5FC2B9"/>
                </a:solidFill>
                <a:latin typeface="Century Gothic"/>
                <a:cs typeface="Century Gothic"/>
              </a:rPr>
              <a:t>35</a:t>
            </a:r>
            <a:r>
              <a:rPr dirty="0" sz="1400" spc="-15">
                <a:solidFill>
                  <a:srgbClr val="5FC2B9"/>
                </a:solidFill>
                <a:latin typeface="Century Gothic"/>
                <a:cs typeface="Century Gothic"/>
              </a:rPr>
              <a:t> </a:t>
            </a:r>
            <a:r>
              <a:rPr dirty="0" sz="1400" spc="140">
                <a:solidFill>
                  <a:srgbClr val="5FC2B9"/>
                </a:solidFill>
                <a:latin typeface="Century Gothic"/>
                <a:cs typeface="Century Gothic"/>
              </a:rPr>
              <a:t>000</a:t>
            </a:r>
            <a:r>
              <a:rPr dirty="0" sz="1400">
                <a:solidFill>
                  <a:srgbClr val="5FC2B9"/>
                </a:solidFill>
                <a:latin typeface="Century Gothic"/>
                <a:cs typeface="Century Gothic"/>
              </a:rPr>
              <a:t> per</a:t>
            </a:r>
            <a:r>
              <a:rPr dirty="0" sz="1400" spc="5">
                <a:solidFill>
                  <a:srgbClr val="5FC2B9"/>
                </a:solidFill>
                <a:latin typeface="Century Gothic"/>
                <a:cs typeface="Century Gothic"/>
              </a:rPr>
              <a:t> </a:t>
            </a:r>
            <a:r>
              <a:rPr dirty="0" sz="1400" spc="-10">
                <a:solidFill>
                  <a:srgbClr val="5FC2B9"/>
                </a:solidFill>
                <a:latin typeface="Century Gothic"/>
                <a:cs typeface="Century Gothic"/>
              </a:rPr>
              <a:t>machine </a:t>
            </a:r>
            <a:r>
              <a:rPr dirty="0" sz="1400" spc="-130">
                <a:solidFill>
                  <a:srgbClr val="7E7E7E"/>
                </a:solidFill>
                <a:latin typeface="Century Gothic"/>
                <a:cs typeface="Century Gothic"/>
              </a:rPr>
              <a:t>12</a:t>
            </a:r>
            <a:r>
              <a:rPr dirty="0" sz="1400" spc="25">
                <a:solidFill>
                  <a:srgbClr val="7E7E7E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7E7E7E"/>
                </a:solidFill>
                <a:latin typeface="Century Gothic"/>
                <a:cs typeface="Century Gothic"/>
              </a:rPr>
              <a:t>years</a:t>
            </a:r>
            <a:r>
              <a:rPr dirty="0" sz="1400" spc="20">
                <a:solidFill>
                  <a:srgbClr val="7E7E7E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7E7E7E"/>
                </a:solidFill>
                <a:latin typeface="Century Gothic"/>
                <a:cs typeface="Century Gothic"/>
              </a:rPr>
              <a:t>per</a:t>
            </a:r>
            <a:r>
              <a:rPr dirty="0" sz="1400" spc="20">
                <a:solidFill>
                  <a:srgbClr val="7E7E7E"/>
                </a:solidFill>
                <a:latin typeface="Century Gothic"/>
                <a:cs typeface="Century Gothic"/>
              </a:rPr>
              <a:t> </a:t>
            </a:r>
            <a:r>
              <a:rPr dirty="0" sz="1400" spc="-10">
                <a:solidFill>
                  <a:srgbClr val="7E7E7E"/>
                </a:solidFill>
                <a:latin typeface="Century Gothic"/>
                <a:cs typeface="Century Gothic"/>
              </a:rPr>
              <a:t>machine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2564129" y="1104645"/>
            <a:ext cx="440944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077085" algn="l"/>
              </a:tabLst>
            </a:pPr>
            <a:r>
              <a:rPr dirty="0" sz="1400" spc="200" b="1">
                <a:solidFill>
                  <a:srgbClr val="799AB7"/>
                </a:solidFill>
                <a:latin typeface="Calibri"/>
                <a:cs typeface="Calibri"/>
              </a:rPr>
              <a:t>Purchasing</a:t>
            </a:r>
            <a:r>
              <a:rPr dirty="0" sz="1400" spc="35" b="1">
                <a:solidFill>
                  <a:srgbClr val="799AB7"/>
                </a:solidFill>
                <a:latin typeface="Calibri"/>
                <a:cs typeface="Calibri"/>
              </a:rPr>
              <a:t> </a:t>
            </a:r>
            <a:r>
              <a:rPr dirty="0" sz="1400" spc="160" b="1">
                <a:solidFill>
                  <a:srgbClr val="799AB7"/>
                </a:solidFill>
                <a:latin typeface="Calibri"/>
                <a:cs typeface="Calibri"/>
              </a:rPr>
              <a:t>Price</a:t>
            </a:r>
            <a:r>
              <a:rPr dirty="0" sz="1400" b="1">
                <a:solidFill>
                  <a:srgbClr val="799AB7"/>
                </a:solidFill>
                <a:latin typeface="Calibri"/>
                <a:cs typeface="Calibri"/>
              </a:rPr>
              <a:t>	</a:t>
            </a:r>
            <a:r>
              <a:rPr dirty="0" sz="1400" spc="150" b="1">
                <a:solidFill>
                  <a:srgbClr val="5FC2B9"/>
                </a:solidFill>
                <a:latin typeface="Calibri"/>
                <a:cs typeface="Calibri"/>
              </a:rPr>
              <a:t>Yearly</a:t>
            </a:r>
            <a:r>
              <a:rPr dirty="0" sz="1400" spc="110" b="1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400" spc="170" b="1">
                <a:solidFill>
                  <a:srgbClr val="5FC2B9"/>
                </a:solidFill>
                <a:latin typeface="Calibri"/>
                <a:cs typeface="Calibri"/>
              </a:rPr>
              <a:t>Maintenance</a:t>
            </a:r>
            <a:r>
              <a:rPr dirty="0" sz="1400" spc="60" b="1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400" spc="170" b="1">
                <a:solidFill>
                  <a:srgbClr val="5FC2B9"/>
                </a:solidFill>
                <a:latin typeface="Calibri"/>
                <a:cs typeface="Calibri"/>
              </a:rPr>
              <a:t>Cost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7186676" y="1105915"/>
            <a:ext cx="215011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165" b="1">
                <a:solidFill>
                  <a:srgbClr val="7E7E7E"/>
                </a:solidFill>
                <a:latin typeface="Calibri"/>
                <a:cs typeface="Calibri"/>
              </a:rPr>
              <a:t>Period</a:t>
            </a:r>
            <a:r>
              <a:rPr dirty="0" sz="1400" spc="70" b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135" b="1">
                <a:solidFill>
                  <a:srgbClr val="7E7E7E"/>
                </a:solidFill>
                <a:latin typeface="Calibri"/>
                <a:cs typeface="Calibri"/>
              </a:rPr>
              <a:t>of</a:t>
            </a:r>
            <a:r>
              <a:rPr dirty="0" sz="1400" spc="85" b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400" spc="150" b="1">
                <a:solidFill>
                  <a:srgbClr val="7E7E7E"/>
                </a:solidFill>
                <a:latin typeface="Calibri"/>
                <a:cs typeface="Calibri"/>
              </a:rPr>
              <a:t>Amortization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2294889" y="1031875"/>
            <a:ext cx="7216775" cy="445770"/>
          </a:xfrm>
          <a:custGeom>
            <a:avLst/>
            <a:gdLst/>
            <a:ahLst/>
            <a:cxnLst/>
            <a:rect l="l" t="t" r="r" b="b"/>
            <a:pathLst>
              <a:path w="7216775" h="445769">
                <a:moveTo>
                  <a:pt x="0" y="74167"/>
                </a:moveTo>
                <a:lnTo>
                  <a:pt x="5840" y="45273"/>
                </a:lnTo>
                <a:lnTo>
                  <a:pt x="21764" y="21701"/>
                </a:lnTo>
                <a:lnTo>
                  <a:pt x="45380" y="5820"/>
                </a:lnTo>
                <a:lnTo>
                  <a:pt x="74295" y="0"/>
                </a:lnTo>
                <a:lnTo>
                  <a:pt x="7142607" y="0"/>
                </a:lnTo>
                <a:lnTo>
                  <a:pt x="7171501" y="5820"/>
                </a:lnTo>
                <a:lnTo>
                  <a:pt x="7195073" y="21701"/>
                </a:lnTo>
                <a:lnTo>
                  <a:pt x="7210954" y="45273"/>
                </a:lnTo>
                <a:lnTo>
                  <a:pt x="7216775" y="74167"/>
                </a:lnTo>
                <a:lnTo>
                  <a:pt x="7216775" y="371094"/>
                </a:lnTo>
                <a:lnTo>
                  <a:pt x="7210954" y="400008"/>
                </a:lnTo>
                <a:lnTo>
                  <a:pt x="7195073" y="423624"/>
                </a:lnTo>
                <a:lnTo>
                  <a:pt x="7171501" y="439548"/>
                </a:lnTo>
                <a:lnTo>
                  <a:pt x="7142607" y="445388"/>
                </a:lnTo>
                <a:lnTo>
                  <a:pt x="74295" y="445388"/>
                </a:lnTo>
                <a:lnTo>
                  <a:pt x="45380" y="439548"/>
                </a:lnTo>
                <a:lnTo>
                  <a:pt x="21764" y="423624"/>
                </a:lnTo>
                <a:lnTo>
                  <a:pt x="5840" y="400008"/>
                </a:lnTo>
                <a:lnTo>
                  <a:pt x="0" y="371094"/>
                </a:lnTo>
                <a:lnTo>
                  <a:pt x="0" y="74167"/>
                </a:lnTo>
                <a:close/>
              </a:path>
            </a:pathLst>
          </a:custGeom>
          <a:ln w="19049">
            <a:solidFill>
              <a:srgbClr val="FF9D85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4033520" y="5860694"/>
            <a:ext cx="4069079" cy="369570"/>
          </a:xfrm>
          <a:prstGeom prst="rect">
            <a:avLst/>
          </a:prstGeom>
          <a:ln w="9525">
            <a:solidFill>
              <a:srgbClr val="1F124D"/>
            </a:solidFill>
          </a:ln>
        </p:spPr>
        <p:txBody>
          <a:bodyPr wrap="square" lIns="0" tIns="36195" rIns="0" bIns="0" rtlCol="0" vert="horz">
            <a:spAutoFit/>
          </a:bodyPr>
          <a:lstStyle/>
          <a:p>
            <a:pPr marL="905510">
              <a:lnSpc>
                <a:spcPct val="100000"/>
              </a:lnSpc>
              <a:spcBef>
                <a:spcPts val="285"/>
              </a:spcBef>
            </a:pPr>
            <a:r>
              <a:rPr dirty="0" sz="1800" spc="180" b="1">
                <a:solidFill>
                  <a:srgbClr val="FF5C33"/>
                </a:solidFill>
                <a:latin typeface="Calibri"/>
                <a:cs typeface="Calibri"/>
              </a:rPr>
              <a:t>Sell</a:t>
            </a:r>
            <a:r>
              <a:rPr dirty="0" sz="1800" spc="100" b="1">
                <a:solidFill>
                  <a:srgbClr val="FF5C33"/>
                </a:solidFill>
                <a:latin typeface="Calibri"/>
                <a:cs typeface="Calibri"/>
              </a:rPr>
              <a:t> </a:t>
            </a:r>
            <a:r>
              <a:rPr dirty="0" sz="1800" spc="145" b="1">
                <a:solidFill>
                  <a:srgbClr val="FF5C33"/>
                </a:solidFill>
                <a:latin typeface="Calibri"/>
                <a:cs typeface="Calibri"/>
              </a:rPr>
              <a:t>off</a:t>
            </a:r>
            <a:r>
              <a:rPr dirty="0" sz="1800" spc="110" b="1">
                <a:solidFill>
                  <a:srgbClr val="FF5C33"/>
                </a:solidFill>
                <a:latin typeface="Calibri"/>
                <a:cs typeface="Calibri"/>
              </a:rPr>
              <a:t> </a:t>
            </a:r>
            <a:r>
              <a:rPr dirty="0" sz="1800" spc="170" b="1">
                <a:solidFill>
                  <a:srgbClr val="FF5C33"/>
                </a:solidFill>
                <a:latin typeface="Calibri"/>
                <a:cs typeface="Calibri"/>
              </a:rPr>
              <a:t>after</a:t>
            </a:r>
            <a:r>
              <a:rPr dirty="0" sz="1800" spc="120" b="1">
                <a:solidFill>
                  <a:srgbClr val="FF5C33"/>
                </a:solidFill>
                <a:latin typeface="Calibri"/>
                <a:cs typeface="Calibri"/>
              </a:rPr>
              <a:t> </a:t>
            </a:r>
            <a:r>
              <a:rPr dirty="0" sz="1800" spc="200" b="1">
                <a:solidFill>
                  <a:srgbClr val="FF5C33"/>
                </a:solidFill>
                <a:latin typeface="Calibri"/>
                <a:cs typeface="Calibri"/>
              </a:rPr>
              <a:t>year</a:t>
            </a:r>
            <a:r>
              <a:rPr dirty="0" sz="1800" spc="95" b="1">
                <a:solidFill>
                  <a:srgbClr val="FF5C33"/>
                </a:solidFill>
                <a:latin typeface="Calibri"/>
                <a:cs typeface="Calibri"/>
              </a:rPr>
              <a:t> </a:t>
            </a:r>
            <a:r>
              <a:rPr dirty="0" sz="1800" spc="220" b="1">
                <a:solidFill>
                  <a:srgbClr val="FF5C33"/>
                </a:solidFill>
                <a:latin typeface="Calibri"/>
                <a:cs typeface="Calibri"/>
              </a:rPr>
              <a:t>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1475211" y="6364721"/>
            <a:ext cx="212725" cy="269240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1600" spc="-325" b="1">
                <a:solidFill>
                  <a:srgbClr val="FF5C33"/>
                </a:solidFill>
                <a:latin typeface="Tahoma"/>
                <a:cs typeface="Tahoma"/>
              </a:rPr>
              <a:t>61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8825" y="159512"/>
            <a:ext cx="4932045" cy="101219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365"/>
              <a:t>03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10"/>
              <a:t> </a:t>
            </a:r>
            <a:r>
              <a:rPr dirty="0" spc="235"/>
              <a:t>Quality</a:t>
            </a:r>
            <a:r>
              <a:rPr dirty="0" spc="-15"/>
              <a:t> </a:t>
            </a:r>
            <a:r>
              <a:rPr dirty="0" spc="315"/>
              <a:t>Plan</a:t>
            </a: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2000" spc="105"/>
              <a:t>Related</a:t>
            </a:r>
            <a:r>
              <a:rPr dirty="0" sz="2000" spc="15"/>
              <a:t> </a:t>
            </a:r>
            <a:r>
              <a:rPr dirty="0" sz="2000" spc="135"/>
              <a:t>costs</a:t>
            </a:r>
            <a:r>
              <a:rPr dirty="0" sz="2000" spc="40"/>
              <a:t> </a:t>
            </a:r>
            <a:r>
              <a:rPr dirty="0" sz="2000" spc="165"/>
              <a:t>to</a:t>
            </a:r>
            <a:r>
              <a:rPr dirty="0" sz="2000" spc="50"/>
              <a:t> </a:t>
            </a:r>
            <a:r>
              <a:rPr dirty="0" sz="2000" spc="155"/>
              <a:t>our</a:t>
            </a:r>
            <a:r>
              <a:rPr dirty="0" sz="2000" spc="35"/>
              <a:t> </a:t>
            </a:r>
            <a:r>
              <a:rPr dirty="0" sz="2000" spc="175"/>
              <a:t>norms</a:t>
            </a:r>
            <a:endParaRPr sz="2000"/>
          </a:p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2490723" y="1445386"/>
          <a:ext cx="8943975" cy="4625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940"/>
                <a:gridCol w="1478914"/>
                <a:gridCol w="1727835"/>
                <a:gridCol w="1269364"/>
                <a:gridCol w="2065020"/>
              </a:tblGrid>
              <a:tr h="518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100" spc="14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ISO</a:t>
                      </a:r>
                      <a:r>
                        <a:rPr dirty="0" sz="1100" spc="6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15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Norm</a:t>
                      </a:r>
                      <a:r>
                        <a:rPr dirty="0" sz="1100" spc="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1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associated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15875">
                    <a:lnL w="12700">
                      <a:solidFill>
                        <a:srgbClr val="FF5C33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5C33"/>
                    </a:solidFill>
                  </a:tcPr>
                </a:tc>
                <a:tc>
                  <a:txBody>
                    <a:bodyPr/>
                    <a:lstStyle/>
                    <a:p>
                      <a:pPr marL="475615" marR="11430" indent="-457200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dirty="0" sz="1100" spc="14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Time</a:t>
                      </a:r>
                      <a:r>
                        <a:rPr dirty="0" sz="1100" spc="4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1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1100" spc="6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14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process</a:t>
                      </a:r>
                      <a:r>
                        <a:rPr dirty="0" sz="1100" spc="9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10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per </a:t>
                      </a:r>
                      <a:r>
                        <a:rPr dirty="0" sz="1100" spc="114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vehicle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9271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5C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314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100" spc="14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Required</a:t>
                      </a:r>
                      <a:r>
                        <a:rPr dirty="0" sz="1100" spc="5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12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workforce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158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5C33"/>
                    </a:solidFill>
                  </a:tcPr>
                </a:tc>
                <a:tc>
                  <a:txBody>
                    <a:bodyPr/>
                    <a:lstStyle/>
                    <a:p>
                      <a:pPr marL="84455" marR="74295" indent="306070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dirty="0" sz="1100" spc="114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Hourly </a:t>
                      </a:r>
                      <a:r>
                        <a:rPr dirty="0" sz="1100" spc="13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workforce</a:t>
                      </a:r>
                      <a:r>
                        <a:rPr dirty="0" sz="1100" spc="6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114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cost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9271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5C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952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100" spc="14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Minimum</a:t>
                      </a:r>
                      <a:r>
                        <a:rPr dirty="0" sz="1100" spc="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13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cost</a:t>
                      </a:r>
                      <a:r>
                        <a:rPr dirty="0" sz="1100" spc="8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1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associated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158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5C33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5C33"/>
                    </a:solidFill>
                  </a:tcPr>
                </a:tc>
              </a:tr>
              <a:tr h="8909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500" spc="190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ISO</a:t>
                      </a:r>
                      <a:r>
                        <a:rPr dirty="0" sz="1500" spc="75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500" spc="185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6469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108585">
                    <a:lnL w="12700">
                      <a:solidFill>
                        <a:srgbClr val="FF5C33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17220">
                        <a:lnSpc>
                          <a:spcPct val="100000"/>
                        </a:lnSpc>
                      </a:pPr>
                      <a:r>
                        <a:rPr dirty="0" sz="1400" spc="-165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1</a:t>
                      </a:r>
                      <a:r>
                        <a:rPr dirty="0" sz="1400" spc="80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140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1400" spc="90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60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1314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2915">
                        <a:lnSpc>
                          <a:spcPct val="100000"/>
                        </a:lnSpc>
                        <a:spcBef>
                          <a:spcPts val="1775"/>
                        </a:spcBef>
                      </a:pPr>
                      <a:r>
                        <a:rPr dirty="0" sz="1800" spc="-210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1</a:t>
                      </a:r>
                      <a:r>
                        <a:rPr dirty="0" sz="1800" spc="100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165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or</a:t>
                      </a:r>
                      <a:r>
                        <a:rPr dirty="0" sz="1800" spc="105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95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2254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635">
                        <a:lnSpc>
                          <a:spcPct val="100000"/>
                        </a:lnSpc>
                      </a:pPr>
                      <a:r>
                        <a:rPr dirty="0" sz="1600" spc="235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~50€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857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Cost</a:t>
                      </a:r>
                      <a:r>
                        <a:rPr dirty="0" sz="1000" spc="-20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-70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:</a:t>
                      </a:r>
                      <a:r>
                        <a:rPr dirty="0" sz="1000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60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50</a:t>
                      </a:r>
                      <a:r>
                        <a:rPr dirty="0" sz="1000" spc="-5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50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€/hour</a:t>
                      </a:r>
                      <a:r>
                        <a:rPr dirty="0" sz="1000" spc="-10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*</a:t>
                      </a:r>
                      <a:r>
                        <a:rPr dirty="0" sz="1000" spc="5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-90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1,5</a:t>
                      </a:r>
                      <a:r>
                        <a:rPr dirty="0" sz="1000" spc="-15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50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hours</a:t>
                      </a:r>
                      <a:r>
                        <a:rPr dirty="0" sz="1000" spc="10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-50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=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  <a:p>
                      <a:pPr algn="ctr" marL="1905">
                        <a:lnSpc>
                          <a:spcPct val="100000"/>
                        </a:lnSpc>
                      </a:pPr>
                      <a:r>
                        <a:rPr dirty="0" sz="1200" spc="114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75</a:t>
                      </a:r>
                      <a:r>
                        <a:rPr dirty="0" sz="1200" spc="70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305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€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1289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5C33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0693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6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500" spc="190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ISO</a:t>
                      </a:r>
                      <a:r>
                        <a:rPr dirty="0" sz="1500" spc="75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500" spc="135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26262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198120">
                    <a:lnL w="12700">
                      <a:solidFill>
                        <a:srgbClr val="FF5C33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17220">
                        <a:lnSpc>
                          <a:spcPct val="100000"/>
                        </a:lnSpc>
                      </a:pPr>
                      <a:r>
                        <a:rPr dirty="0" sz="1400" spc="-165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1</a:t>
                      </a:r>
                      <a:r>
                        <a:rPr dirty="0" sz="1400" spc="80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140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1400" spc="90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60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462915">
                        <a:lnSpc>
                          <a:spcPct val="100000"/>
                        </a:lnSpc>
                      </a:pPr>
                      <a:r>
                        <a:rPr dirty="0" sz="1800" spc="-210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1</a:t>
                      </a:r>
                      <a:r>
                        <a:rPr dirty="0" sz="1800" spc="100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165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or</a:t>
                      </a:r>
                      <a:r>
                        <a:rPr dirty="0" sz="1800" spc="105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95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5206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635">
                        <a:lnSpc>
                          <a:spcPct val="100000"/>
                        </a:lnSpc>
                      </a:pPr>
                      <a:r>
                        <a:rPr dirty="0" sz="1600" spc="260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~60€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7526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Cost</a:t>
                      </a:r>
                      <a:r>
                        <a:rPr dirty="0" sz="1000" spc="-20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-70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:</a:t>
                      </a:r>
                      <a:r>
                        <a:rPr dirty="0" sz="1000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75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60</a:t>
                      </a:r>
                      <a:r>
                        <a:rPr dirty="0" sz="1000" spc="-5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50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€/hour</a:t>
                      </a:r>
                      <a:r>
                        <a:rPr dirty="0" sz="1000" spc="5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*</a:t>
                      </a:r>
                      <a:r>
                        <a:rPr dirty="0" sz="1000" spc="-15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2</a:t>
                      </a:r>
                      <a:r>
                        <a:rPr dirty="0" sz="1000" spc="-5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50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hours</a:t>
                      </a:r>
                      <a:r>
                        <a:rPr dirty="0" sz="1000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-50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=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  <a:p>
                      <a:pPr algn="ctr" marL="2540">
                        <a:lnSpc>
                          <a:spcPct val="100000"/>
                        </a:lnSpc>
                      </a:pPr>
                      <a:r>
                        <a:rPr dirty="0" sz="1200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120</a:t>
                      </a:r>
                      <a:r>
                        <a:rPr dirty="0" sz="1200" spc="215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315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€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5C33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7131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500" spc="190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ISO</a:t>
                      </a:r>
                      <a:r>
                        <a:rPr dirty="0" sz="1500" spc="75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500" spc="105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9001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FF5C33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566420">
                        <a:lnSpc>
                          <a:spcPct val="100000"/>
                        </a:lnSpc>
                      </a:pPr>
                      <a:r>
                        <a:rPr dirty="0" sz="1400" spc="114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30’</a:t>
                      </a:r>
                      <a:r>
                        <a:rPr dirty="0" sz="1400" spc="70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140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1400" spc="90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50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2915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dirty="0" sz="1800" spc="-210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1</a:t>
                      </a:r>
                      <a:r>
                        <a:rPr dirty="0" sz="1800" spc="100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165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or</a:t>
                      </a:r>
                      <a:r>
                        <a:rPr dirty="0" sz="1800" spc="105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95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3716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814"/>
                        </a:spcBef>
                      </a:pPr>
                      <a:r>
                        <a:rPr dirty="0" sz="1600" spc="280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~40€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23050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000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Cost</a:t>
                      </a:r>
                      <a:r>
                        <a:rPr dirty="0" sz="1000" spc="15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-70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:</a:t>
                      </a:r>
                      <a:r>
                        <a:rPr dirty="0" sz="1000" spc="30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100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40</a:t>
                      </a:r>
                      <a:r>
                        <a:rPr dirty="0" sz="1000" spc="25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50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€/hour</a:t>
                      </a:r>
                      <a:r>
                        <a:rPr dirty="0" sz="1000" spc="40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*</a:t>
                      </a:r>
                      <a:r>
                        <a:rPr dirty="0" sz="1000" spc="20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0,75</a:t>
                      </a:r>
                      <a:r>
                        <a:rPr dirty="0" sz="1000" spc="30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hour</a:t>
                      </a:r>
                      <a:r>
                        <a:rPr dirty="0" sz="1000" spc="20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-50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=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  <a:p>
                      <a:pPr algn="ctr" marL="31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145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30</a:t>
                      </a:r>
                      <a:r>
                        <a:rPr dirty="0" sz="1200" spc="60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315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€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5C33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7131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500" spc="190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ISO</a:t>
                      </a:r>
                      <a:r>
                        <a:rPr dirty="0" sz="1500" spc="75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500" spc="170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3450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FF5C33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17220">
                        <a:lnSpc>
                          <a:spcPct val="100000"/>
                        </a:lnSpc>
                      </a:pPr>
                      <a:r>
                        <a:rPr dirty="0" sz="1400" spc="-165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1</a:t>
                      </a:r>
                      <a:r>
                        <a:rPr dirty="0" sz="1400" spc="80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140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1400" spc="90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60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2915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dirty="0" sz="1800" spc="-210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1</a:t>
                      </a:r>
                      <a:r>
                        <a:rPr dirty="0" sz="1800" spc="100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165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or</a:t>
                      </a:r>
                      <a:r>
                        <a:rPr dirty="0" sz="1800" spc="105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95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365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820"/>
                        </a:spcBef>
                      </a:pPr>
                      <a:r>
                        <a:rPr dirty="0" sz="1600" spc="240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~45€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2311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000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Cost</a:t>
                      </a:r>
                      <a:r>
                        <a:rPr dirty="0" sz="1000" spc="-20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-70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:</a:t>
                      </a:r>
                      <a:r>
                        <a:rPr dirty="0" sz="1000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60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45</a:t>
                      </a:r>
                      <a:r>
                        <a:rPr dirty="0" sz="1000" spc="-5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50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€/hour</a:t>
                      </a:r>
                      <a:r>
                        <a:rPr dirty="0" sz="1000" spc="-10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*</a:t>
                      </a:r>
                      <a:r>
                        <a:rPr dirty="0" sz="1000" spc="5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-90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1,5</a:t>
                      </a:r>
                      <a:r>
                        <a:rPr dirty="0" sz="1000" spc="-15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50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hours</a:t>
                      </a:r>
                      <a:r>
                        <a:rPr dirty="0" sz="1000" spc="10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-50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=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  <a:p>
                      <a:pPr algn="ctr" marL="19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90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67,5</a:t>
                      </a:r>
                      <a:r>
                        <a:rPr dirty="0" sz="1200" spc="85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315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€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5C33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7200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 marL="53340">
                        <a:lnSpc>
                          <a:spcPct val="100000"/>
                        </a:lnSpc>
                      </a:pPr>
                      <a:r>
                        <a:rPr dirty="0" sz="1500" spc="190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ISO</a:t>
                      </a:r>
                      <a:r>
                        <a:rPr dirty="0" sz="1500" spc="80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500" spc="120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16949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23495">
                    <a:lnL w="12700">
                      <a:solidFill>
                        <a:srgbClr val="FF5C33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5C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17220">
                        <a:lnSpc>
                          <a:spcPct val="100000"/>
                        </a:lnSpc>
                      </a:pPr>
                      <a:r>
                        <a:rPr dirty="0" sz="1400" spc="-165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1</a:t>
                      </a:r>
                      <a:r>
                        <a:rPr dirty="0" sz="1400" spc="80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140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1400" spc="85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60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5C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2915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dirty="0" sz="1800" spc="145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2</a:t>
                      </a:r>
                      <a:r>
                        <a:rPr dirty="0" sz="1800" spc="100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165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or</a:t>
                      </a:r>
                      <a:r>
                        <a:rPr dirty="0" sz="1800" spc="105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95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40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5C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2540">
                        <a:lnSpc>
                          <a:spcPct val="100000"/>
                        </a:lnSpc>
                      </a:pPr>
                      <a:r>
                        <a:rPr dirty="0" sz="1600" spc="204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~55€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6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5C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000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Cost</a:t>
                      </a:r>
                      <a:r>
                        <a:rPr dirty="0" sz="1000" spc="-15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-70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:</a:t>
                      </a:r>
                      <a:r>
                        <a:rPr dirty="0" sz="1000" spc="5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55</a:t>
                      </a:r>
                      <a:r>
                        <a:rPr dirty="0" sz="1000" spc="-5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50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€/hour</a:t>
                      </a:r>
                      <a:r>
                        <a:rPr dirty="0" sz="1000" spc="-5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*</a:t>
                      </a:r>
                      <a:r>
                        <a:rPr dirty="0" sz="1000" spc="-5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-90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1,5</a:t>
                      </a:r>
                      <a:r>
                        <a:rPr dirty="0" sz="1000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50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hours</a:t>
                      </a:r>
                      <a:r>
                        <a:rPr dirty="0" sz="1000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-50">
                          <a:solidFill>
                            <a:srgbClr val="FF5C33"/>
                          </a:solidFill>
                          <a:latin typeface="Century Gothic"/>
                          <a:cs typeface="Century Gothic"/>
                        </a:rPr>
                        <a:t>=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  <a:p>
                      <a:pPr algn="ctr" marL="31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90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82,5</a:t>
                      </a:r>
                      <a:r>
                        <a:rPr dirty="0" sz="1200" spc="65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315" b="1">
                          <a:solidFill>
                            <a:srgbClr val="FF5C33"/>
                          </a:solidFill>
                          <a:latin typeface="Calibri"/>
                          <a:cs typeface="Calibri"/>
                        </a:rPr>
                        <a:t>€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444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5C33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5C33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 descr=""/>
          <p:cNvSpPr/>
          <p:nvPr/>
        </p:nvSpPr>
        <p:spPr>
          <a:xfrm>
            <a:off x="7457702" y="4684141"/>
            <a:ext cx="443865" cy="428625"/>
          </a:xfrm>
          <a:custGeom>
            <a:avLst/>
            <a:gdLst/>
            <a:ahLst/>
            <a:cxnLst/>
            <a:rect l="l" t="t" r="r" b="b"/>
            <a:pathLst>
              <a:path w="443865" h="428625">
                <a:moveTo>
                  <a:pt x="422513" y="407307"/>
                </a:moveTo>
                <a:lnTo>
                  <a:pt x="97180" y="407307"/>
                </a:lnTo>
                <a:lnTo>
                  <a:pt x="128417" y="416496"/>
                </a:lnTo>
                <a:lnTo>
                  <a:pt x="168337" y="423059"/>
                </a:lnTo>
                <a:lnTo>
                  <a:pt x="214003" y="426997"/>
                </a:lnTo>
                <a:lnTo>
                  <a:pt x="262476" y="428309"/>
                </a:lnTo>
                <a:lnTo>
                  <a:pt x="318485" y="426536"/>
                </a:lnTo>
                <a:lnTo>
                  <a:pt x="369640" y="421219"/>
                </a:lnTo>
                <a:lnTo>
                  <a:pt x="411287" y="412366"/>
                </a:lnTo>
                <a:lnTo>
                  <a:pt x="422513" y="407307"/>
                </a:lnTo>
                <a:close/>
              </a:path>
              <a:path w="443865" h="428625">
                <a:moveTo>
                  <a:pt x="81669" y="325266"/>
                </a:moveTo>
                <a:lnTo>
                  <a:pt x="41583" y="344614"/>
                </a:lnTo>
                <a:lnTo>
                  <a:pt x="38512" y="367884"/>
                </a:lnTo>
                <a:lnTo>
                  <a:pt x="38549" y="368450"/>
                </a:lnTo>
                <a:lnTo>
                  <a:pt x="62669" y="409709"/>
                </a:lnTo>
                <a:lnTo>
                  <a:pt x="85932" y="410820"/>
                </a:lnTo>
                <a:lnTo>
                  <a:pt x="91340" y="409709"/>
                </a:lnTo>
                <a:lnTo>
                  <a:pt x="91559" y="409709"/>
                </a:lnTo>
                <a:lnTo>
                  <a:pt x="97180" y="407307"/>
                </a:lnTo>
                <a:lnTo>
                  <a:pt x="422513" y="407307"/>
                </a:lnTo>
                <a:lnTo>
                  <a:pt x="438774" y="399979"/>
                </a:lnTo>
                <a:lnTo>
                  <a:pt x="440871" y="398406"/>
                </a:lnTo>
                <a:lnTo>
                  <a:pt x="369228" y="398406"/>
                </a:lnTo>
                <a:lnTo>
                  <a:pt x="369228" y="397811"/>
                </a:lnTo>
                <a:lnTo>
                  <a:pt x="152521" y="397811"/>
                </a:lnTo>
                <a:lnTo>
                  <a:pt x="144736" y="396556"/>
                </a:lnTo>
                <a:lnTo>
                  <a:pt x="144535" y="396556"/>
                </a:lnTo>
                <a:lnTo>
                  <a:pt x="134718" y="394635"/>
                </a:lnTo>
                <a:lnTo>
                  <a:pt x="125906" y="392604"/>
                </a:lnTo>
                <a:lnTo>
                  <a:pt x="117164" y="390279"/>
                </a:lnTo>
                <a:lnTo>
                  <a:pt x="118624" y="387997"/>
                </a:lnTo>
                <a:lnTo>
                  <a:pt x="78841" y="387997"/>
                </a:lnTo>
                <a:lnTo>
                  <a:pt x="61308" y="367884"/>
                </a:lnTo>
                <a:lnTo>
                  <a:pt x="61488" y="360761"/>
                </a:lnTo>
                <a:lnTo>
                  <a:pt x="61596" y="356448"/>
                </a:lnTo>
                <a:lnTo>
                  <a:pt x="63579" y="350491"/>
                </a:lnTo>
                <a:lnTo>
                  <a:pt x="68974" y="348280"/>
                </a:lnTo>
                <a:lnTo>
                  <a:pt x="78528" y="348075"/>
                </a:lnTo>
                <a:lnTo>
                  <a:pt x="118529" y="348075"/>
                </a:lnTo>
                <a:lnTo>
                  <a:pt x="117646" y="346105"/>
                </a:lnTo>
                <a:lnTo>
                  <a:pt x="110431" y="337366"/>
                </a:lnTo>
                <a:lnTo>
                  <a:pt x="100973" y="330767"/>
                </a:lnTo>
                <a:lnTo>
                  <a:pt x="99314" y="329921"/>
                </a:lnTo>
                <a:lnTo>
                  <a:pt x="98886" y="329778"/>
                </a:lnTo>
                <a:lnTo>
                  <a:pt x="98478" y="329593"/>
                </a:lnTo>
                <a:lnTo>
                  <a:pt x="98480" y="325394"/>
                </a:lnTo>
                <a:lnTo>
                  <a:pt x="83080" y="325394"/>
                </a:lnTo>
                <a:lnTo>
                  <a:pt x="81669" y="325266"/>
                </a:lnTo>
                <a:close/>
              </a:path>
              <a:path w="443865" h="428625">
                <a:moveTo>
                  <a:pt x="404749" y="241357"/>
                </a:moveTo>
                <a:lnTo>
                  <a:pt x="352119" y="241357"/>
                </a:lnTo>
                <a:lnTo>
                  <a:pt x="366904" y="247192"/>
                </a:lnTo>
                <a:lnTo>
                  <a:pt x="381153" y="254181"/>
                </a:lnTo>
                <a:lnTo>
                  <a:pt x="413037" y="276581"/>
                </a:lnTo>
                <a:lnTo>
                  <a:pt x="420553" y="384612"/>
                </a:lnTo>
                <a:lnTo>
                  <a:pt x="408157" y="389566"/>
                </a:lnTo>
                <a:lnTo>
                  <a:pt x="395432" y="393527"/>
                </a:lnTo>
                <a:lnTo>
                  <a:pt x="382097" y="396556"/>
                </a:lnTo>
                <a:lnTo>
                  <a:pt x="381908" y="396556"/>
                </a:lnTo>
                <a:lnTo>
                  <a:pt x="369228" y="398406"/>
                </a:lnTo>
                <a:lnTo>
                  <a:pt x="440871" y="398406"/>
                </a:lnTo>
                <a:lnTo>
                  <a:pt x="443336" y="396556"/>
                </a:lnTo>
                <a:lnTo>
                  <a:pt x="443336" y="296466"/>
                </a:lnTo>
                <a:lnTo>
                  <a:pt x="422045" y="253634"/>
                </a:lnTo>
                <a:lnTo>
                  <a:pt x="405402" y="241721"/>
                </a:lnTo>
                <a:lnTo>
                  <a:pt x="404749" y="241357"/>
                </a:lnTo>
                <a:close/>
              </a:path>
              <a:path w="443865" h="428625">
                <a:moveTo>
                  <a:pt x="361567" y="302409"/>
                </a:moveTo>
                <a:lnTo>
                  <a:pt x="160182" y="302409"/>
                </a:lnTo>
                <a:lnTo>
                  <a:pt x="152521" y="310074"/>
                </a:lnTo>
                <a:lnTo>
                  <a:pt x="152521" y="397811"/>
                </a:lnTo>
                <a:lnTo>
                  <a:pt x="369228" y="397811"/>
                </a:lnTo>
                <a:lnTo>
                  <a:pt x="369228" y="310074"/>
                </a:lnTo>
                <a:lnTo>
                  <a:pt x="361567" y="302409"/>
                </a:lnTo>
                <a:close/>
              </a:path>
              <a:path w="443865" h="428625">
                <a:moveTo>
                  <a:pt x="118529" y="348075"/>
                </a:moveTo>
                <a:lnTo>
                  <a:pt x="82895" y="348075"/>
                </a:lnTo>
                <a:lnTo>
                  <a:pt x="86321" y="348907"/>
                </a:lnTo>
                <a:lnTo>
                  <a:pt x="89420" y="350491"/>
                </a:lnTo>
                <a:lnTo>
                  <a:pt x="90608" y="351061"/>
                </a:lnTo>
                <a:lnTo>
                  <a:pt x="96947" y="354309"/>
                </a:lnTo>
                <a:lnTo>
                  <a:pt x="101006" y="360761"/>
                </a:lnTo>
                <a:lnTo>
                  <a:pt x="101196" y="367884"/>
                </a:lnTo>
                <a:lnTo>
                  <a:pt x="99040" y="376025"/>
                </a:lnTo>
                <a:lnTo>
                  <a:pt x="94128" y="382511"/>
                </a:lnTo>
                <a:lnTo>
                  <a:pt x="87162" y="386711"/>
                </a:lnTo>
                <a:lnTo>
                  <a:pt x="78841" y="387997"/>
                </a:lnTo>
                <a:lnTo>
                  <a:pt x="118624" y="387997"/>
                </a:lnTo>
                <a:lnTo>
                  <a:pt x="121346" y="383741"/>
                </a:lnTo>
                <a:lnTo>
                  <a:pt x="123708" y="376205"/>
                </a:lnTo>
                <a:lnTo>
                  <a:pt x="124007" y="368450"/>
                </a:lnTo>
                <a:lnTo>
                  <a:pt x="124007" y="367884"/>
                </a:lnTo>
                <a:lnTo>
                  <a:pt x="122283" y="356448"/>
                </a:lnTo>
                <a:lnTo>
                  <a:pt x="118621" y="348280"/>
                </a:lnTo>
                <a:lnTo>
                  <a:pt x="118529" y="348075"/>
                </a:lnTo>
                <a:close/>
              </a:path>
              <a:path w="443865" h="428625">
                <a:moveTo>
                  <a:pt x="88371" y="248308"/>
                </a:moveTo>
                <a:lnTo>
                  <a:pt x="66428" y="248308"/>
                </a:lnTo>
                <a:lnTo>
                  <a:pt x="83080" y="264912"/>
                </a:lnTo>
                <a:lnTo>
                  <a:pt x="83080" y="325394"/>
                </a:lnTo>
                <a:lnTo>
                  <a:pt x="98480" y="325394"/>
                </a:lnTo>
                <a:lnTo>
                  <a:pt x="98525" y="259706"/>
                </a:lnTo>
                <a:lnTo>
                  <a:pt x="97703" y="257647"/>
                </a:lnTo>
                <a:lnTo>
                  <a:pt x="88371" y="248308"/>
                </a:lnTo>
                <a:close/>
              </a:path>
              <a:path w="443865" h="428625">
                <a:moveTo>
                  <a:pt x="352119" y="241357"/>
                </a:moveTo>
                <a:lnTo>
                  <a:pt x="169629" y="241357"/>
                </a:lnTo>
                <a:lnTo>
                  <a:pt x="169630" y="302409"/>
                </a:lnTo>
                <a:lnTo>
                  <a:pt x="209549" y="302409"/>
                </a:lnTo>
                <a:lnTo>
                  <a:pt x="209549" y="243806"/>
                </a:lnTo>
                <a:lnTo>
                  <a:pt x="352119" y="243806"/>
                </a:lnTo>
                <a:lnTo>
                  <a:pt x="352119" y="241357"/>
                </a:lnTo>
                <a:close/>
              </a:path>
              <a:path w="443865" h="428625">
                <a:moveTo>
                  <a:pt x="352119" y="243806"/>
                </a:moveTo>
                <a:lnTo>
                  <a:pt x="312200" y="243806"/>
                </a:lnTo>
                <a:lnTo>
                  <a:pt x="312200" y="302409"/>
                </a:lnTo>
                <a:lnTo>
                  <a:pt x="352119" y="302409"/>
                </a:lnTo>
                <a:lnTo>
                  <a:pt x="352119" y="243806"/>
                </a:lnTo>
                <a:close/>
              </a:path>
              <a:path w="443865" h="428625">
                <a:moveTo>
                  <a:pt x="317902" y="0"/>
                </a:moveTo>
                <a:lnTo>
                  <a:pt x="203846" y="0"/>
                </a:lnTo>
                <a:lnTo>
                  <a:pt x="169629" y="34235"/>
                </a:lnTo>
                <a:lnTo>
                  <a:pt x="169629" y="137910"/>
                </a:lnTo>
                <a:lnTo>
                  <a:pt x="171991" y="156280"/>
                </a:lnTo>
                <a:lnTo>
                  <a:pt x="178757" y="173221"/>
                </a:lnTo>
                <a:lnTo>
                  <a:pt x="189508" y="187965"/>
                </a:lnTo>
                <a:lnTo>
                  <a:pt x="203089" y="199158"/>
                </a:lnTo>
                <a:lnTo>
                  <a:pt x="203748" y="199742"/>
                </a:lnTo>
                <a:lnTo>
                  <a:pt x="203577" y="201863"/>
                </a:lnTo>
                <a:lnTo>
                  <a:pt x="202226" y="203713"/>
                </a:lnTo>
                <a:lnTo>
                  <a:pt x="172115" y="216089"/>
                </a:lnTo>
                <a:lnTo>
                  <a:pt x="154517" y="222515"/>
                </a:lnTo>
                <a:lnTo>
                  <a:pt x="137468" y="230223"/>
                </a:lnTo>
                <a:lnTo>
                  <a:pt x="121040" y="239177"/>
                </a:lnTo>
                <a:lnTo>
                  <a:pt x="106906" y="248308"/>
                </a:lnTo>
                <a:lnTo>
                  <a:pt x="105320" y="249366"/>
                </a:lnTo>
                <a:lnTo>
                  <a:pt x="108277" y="252826"/>
                </a:lnTo>
                <a:lnTo>
                  <a:pt x="109893" y="257262"/>
                </a:lnTo>
                <a:lnTo>
                  <a:pt x="109864" y="275330"/>
                </a:lnTo>
                <a:lnTo>
                  <a:pt x="111166" y="273871"/>
                </a:lnTo>
                <a:lnTo>
                  <a:pt x="112592" y="272520"/>
                </a:lnTo>
                <a:lnTo>
                  <a:pt x="154808" y="247192"/>
                </a:lnTo>
                <a:lnTo>
                  <a:pt x="169629" y="241357"/>
                </a:lnTo>
                <a:lnTo>
                  <a:pt x="404749" y="241357"/>
                </a:lnTo>
                <a:lnTo>
                  <a:pt x="387594" y="231811"/>
                </a:lnTo>
                <a:lnTo>
                  <a:pt x="379645" y="228248"/>
                </a:lnTo>
                <a:lnTo>
                  <a:pt x="261389" y="228248"/>
                </a:lnTo>
                <a:lnTo>
                  <a:pt x="249438" y="227920"/>
                </a:lnTo>
                <a:lnTo>
                  <a:pt x="238014" y="226740"/>
                </a:lnTo>
                <a:lnTo>
                  <a:pt x="226723" y="224702"/>
                </a:lnTo>
                <a:lnTo>
                  <a:pt x="215856" y="221876"/>
                </a:lnTo>
                <a:lnTo>
                  <a:pt x="215416" y="221876"/>
                </a:lnTo>
                <a:lnTo>
                  <a:pt x="219731" y="218564"/>
                </a:lnTo>
                <a:lnTo>
                  <a:pt x="220146" y="218068"/>
                </a:lnTo>
                <a:lnTo>
                  <a:pt x="223118" y="213978"/>
                </a:lnTo>
                <a:lnTo>
                  <a:pt x="224947" y="208834"/>
                </a:lnTo>
                <a:lnTo>
                  <a:pt x="331950" y="208834"/>
                </a:lnTo>
                <a:lnTo>
                  <a:pt x="319504" y="203713"/>
                </a:lnTo>
                <a:lnTo>
                  <a:pt x="318159" y="201863"/>
                </a:lnTo>
                <a:lnTo>
                  <a:pt x="317997" y="199742"/>
                </a:lnTo>
                <a:lnTo>
                  <a:pt x="332283" y="187965"/>
                </a:lnTo>
                <a:lnTo>
                  <a:pt x="343014" y="173221"/>
                </a:lnTo>
                <a:lnTo>
                  <a:pt x="349767" y="156280"/>
                </a:lnTo>
                <a:lnTo>
                  <a:pt x="352119" y="137910"/>
                </a:lnTo>
                <a:lnTo>
                  <a:pt x="352119" y="131234"/>
                </a:lnTo>
                <a:lnTo>
                  <a:pt x="203846" y="131234"/>
                </a:lnTo>
                <a:lnTo>
                  <a:pt x="203846" y="68470"/>
                </a:lnTo>
                <a:lnTo>
                  <a:pt x="352119" y="68470"/>
                </a:lnTo>
                <a:lnTo>
                  <a:pt x="352119" y="48499"/>
                </a:lnTo>
                <a:lnTo>
                  <a:pt x="206398" y="48499"/>
                </a:lnTo>
                <a:lnTo>
                  <a:pt x="203846" y="45946"/>
                </a:lnTo>
                <a:lnTo>
                  <a:pt x="203846" y="39641"/>
                </a:lnTo>
                <a:lnTo>
                  <a:pt x="206398" y="37088"/>
                </a:lnTo>
                <a:lnTo>
                  <a:pt x="352119" y="37088"/>
                </a:lnTo>
                <a:lnTo>
                  <a:pt x="352119" y="34235"/>
                </a:lnTo>
                <a:lnTo>
                  <a:pt x="349430" y="20910"/>
                </a:lnTo>
                <a:lnTo>
                  <a:pt x="342096" y="10028"/>
                </a:lnTo>
                <a:lnTo>
                  <a:pt x="331220" y="2690"/>
                </a:lnTo>
                <a:lnTo>
                  <a:pt x="317902" y="0"/>
                </a:lnTo>
                <a:close/>
              </a:path>
              <a:path w="443865" h="428625">
                <a:moveTo>
                  <a:pt x="0" y="181498"/>
                </a:moveTo>
                <a:lnTo>
                  <a:pt x="19085" y="218564"/>
                </a:lnTo>
                <a:lnTo>
                  <a:pt x="50536" y="234134"/>
                </a:lnTo>
                <a:lnTo>
                  <a:pt x="55307" y="249906"/>
                </a:lnTo>
                <a:lnTo>
                  <a:pt x="63690" y="251104"/>
                </a:lnTo>
                <a:lnTo>
                  <a:pt x="66428" y="248308"/>
                </a:lnTo>
                <a:lnTo>
                  <a:pt x="88371" y="248308"/>
                </a:lnTo>
                <a:lnTo>
                  <a:pt x="77320" y="237249"/>
                </a:lnTo>
                <a:lnTo>
                  <a:pt x="79202" y="235366"/>
                </a:lnTo>
                <a:lnTo>
                  <a:pt x="78004" y="226978"/>
                </a:lnTo>
                <a:lnTo>
                  <a:pt x="62065" y="222209"/>
                </a:lnTo>
                <a:lnTo>
                  <a:pt x="61931" y="221876"/>
                </a:lnTo>
                <a:lnTo>
                  <a:pt x="47761" y="221876"/>
                </a:lnTo>
                <a:lnTo>
                  <a:pt x="37897" y="218068"/>
                </a:lnTo>
                <a:lnTo>
                  <a:pt x="29182" y="212293"/>
                </a:lnTo>
                <a:lnTo>
                  <a:pt x="21901" y="204790"/>
                </a:lnTo>
                <a:lnTo>
                  <a:pt x="16338" y="195796"/>
                </a:lnTo>
                <a:lnTo>
                  <a:pt x="42196" y="195796"/>
                </a:lnTo>
                <a:lnTo>
                  <a:pt x="40616" y="194339"/>
                </a:lnTo>
                <a:lnTo>
                  <a:pt x="25984" y="186864"/>
                </a:lnTo>
                <a:lnTo>
                  <a:pt x="8366" y="182639"/>
                </a:lnTo>
                <a:lnTo>
                  <a:pt x="0" y="181498"/>
                </a:lnTo>
                <a:close/>
              </a:path>
              <a:path w="443865" h="428625">
                <a:moveTo>
                  <a:pt x="298854" y="247192"/>
                </a:moveTo>
                <a:lnTo>
                  <a:pt x="222852" y="247192"/>
                </a:lnTo>
                <a:lnTo>
                  <a:pt x="234939" y="249366"/>
                </a:lnTo>
                <a:lnTo>
                  <a:pt x="247866" y="250699"/>
                </a:lnTo>
                <a:lnTo>
                  <a:pt x="262602" y="251104"/>
                </a:lnTo>
                <a:lnTo>
                  <a:pt x="259151" y="251104"/>
                </a:lnTo>
                <a:lnTo>
                  <a:pt x="273850" y="250699"/>
                </a:lnTo>
                <a:lnTo>
                  <a:pt x="286775" y="249366"/>
                </a:lnTo>
                <a:lnTo>
                  <a:pt x="298854" y="247192"/>
                </a:lnTo>
                <a:close/>
              </a:path>
              <a:path w="443865" h="428625">
                <a:moveTo>
                  <a:pt x="312145" y="243806"/>
                </a:moveTo>
                <a:lnTo>
                  <a:pt x="209549" y="243806"/>
                </a:lnTo>
                <a:lnTo>
                  <a:pt x="222637" y="247192"/>
                </a:lnTo>
                <a:lnTo>
                  <a:pt x="299081" y="247192"/>
                </a:lnTo>
                <a:lnTo>
                  <a:pt x="312145" y="243806"/>
                </a:lnTo>
                <a:close/>
              </a:path>
              <a:path w="443865" h="428625">
                <a:moveTo>
                  <a:pt x="331950" y="208834"/>
                </a:moveTo>
                <a:lnTo>
                  <a:pt x="296797" y="208834"/>
                </a:lnTo>
                <a:lnTo>
                  <a:pt x="298617" y="213978"/>
                </a:lnTo>
                <a:lnTo>
                  <a:pt x="301583" y="218068"/>
                </a:lnTo>
                <a:lnTo>
                  <a:pt x="301990" y="218564"/>
                </a:lnTo>
                <a:lnTo>
                  <a:pt x="306293" y="221876"/>
                </a:lnTo>
                <a:lnTo>
                  <a:pt x="305951" y="221876"/>
                </a:lnTo>
                <a:lnTo>
                  <a:pt x="295081" y="224702"/>
                </a:lnTo>
                <a:lnTo>
                  <a:pt x="283785" y="226740"/>
                </a:lnTo>
                <a:lnTo>
                  <a:pt x="272366" y="227920"/>
                </a:lnTo>
                <a:lnTo>
                  <a:pt x="260357" y="228248"/>
                </a:lnTo>
                <a:lnTo>
                  <a:pt x="379645" y="228248"/>
                </a:lnTo>
                <a:lnTo>
                  <a:pt x="368852" y="223409"/>
                </a:lnTo>
                <a:lnTo>
                  <a:pt x="349598" y="216089"/>
                </a:lnTo>
                <a:lnTo>
                  <a:pt x="331950" y="208834"/>
                </a:lnTo>
                <a:close/>
              </a:path>
              <a:path w="443865" h="428625">
                <a:moveTo>
                  <a:pt x="42196" y="195796"/>
                </a:moveTo>
                <a:lnTo>
                  <a:pt x="16338" y="195796"/>
                </a:lnTo>
                <a:lnTo>
                  <a:pt x="26370" y="199158"/>
                </a:lnTo>
                <a:lnTo>
                  <a:pt x="35331" y="204551"/>
                </a:lnTo>
                <a:lnTo>
                  <a:pt x="42923" y="211748"/>
                </a:lnTo>
                <a:lnTo>
                  <a:pt x="48844" y="220521"/>
                </a:lnTo>
                <a:lnTo>
                  <a:pt x="47761" y="221876"/>
                </a:lnTo>
                <a:lnTo>
                  <a:pt x="61931" y="221876"/>
                </a:lnTo>
                <a:lnTo>
                  <a:pt x="60734" y="218909"/>
                </a:lnTo>
                <a:lnTo>
                  <a:pt x="52215" y="205031"/>
                </a:lnTo>
                <a:lnTo>
                  <a:pt x="42196" y="195796"/>
                </a:lnTo>
                <a:close/>
              </a:path>
              <a:path w="443865" h="428625">
                <a:moveTo>
                  <a:pt x="296797" y="208834"/>
                </a:moveTo>
                <a:lnTo>
                  <a:pt x="224947" y="208834"/>
                </a:lnTo>
                <a:lnTo>
                  <a:pt x="230787" y="210327"/>
                </a:lnTo>
                <a:lnTo>
                  <a:pt x="236789" y="211097"/>
                </a:lnTo>
                <a:lnTo>
                  <a:pt x="284951" y="211097"/>
                </a:lnTo>
                <a:lnTo>
                  <a:pt x="290934" y="210327"/>
                </a:lnTo>
                <a:lnTo>
                  <a:pt x="296797" y="208834"/>
                </a:lnTo>
                <a:close/>
              </a:path>
              <a:path w="443865" h="428625">
                <a:moveTo>
                  <a:pt x="352119" y="68470"/>
                </a:moveTo>
                <a:lnTo>
                  <a:pt x="317902" y="68470"/>
                </a:lnTo>
                <a:lnTo>
                  <a:pt x="317902" y="131234"/>
                </a:lnTo>
                <a:lnTo>
                  <a:pt x="352119" y="131234"/>
                </a:lnTo>
                <a:lnTo>
                  <a:pt x="352119" y="68470"/>
                </a:lnTo>
                <a:close/>
              </a:path>
              <a:path w="443865" h="428625">
                <a:moveTo>
                  <a:pt x="352119" y="37088"/>
                </a:moveTo>
                <a:lnTo>
                  <a:pt x="315350" y="37088"/>
                </a:lnTo>
                <a:lnTo>
                  <a:pt x="317902" y="39641"/>
                </a:lnTo>
                <a:lnTo>
                  <a:pt x="317902" y="45946"/>
                </a:lnTo>
                <a:lnTo>
                  <a:pt x="315350" y="48499"/>
                </a:lnTo>
                <a:lnTo>
                  <a:pt x="352119" y="48499"/>
                </a:lnTo>
                <a:lnTo>
                  <a:pt x="352119" y="37088"/>
                </a:lnTo>
                <a:close/>
              </a:path>
            </a:pathLst>
          </a:custGeom>
          <a:solidFill>
            <a:srgbClr val="FF5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7462888" y="3038639"/>
            <a:ext cx="384175" cy="485140"/>
          </a:xfrm>
          <a:custGeom>
            <a:avLst/>
            <a:gdLst/>
            <a:ahLst/>
            <a:cxnLst/>
            <a:rect l="l" t="t" r="r" b="b"/>
            <a:pathLst>
              <a:path w="384175" h="485139">
                <a:moveTo>
                  <a:pt x="358698" y="463321"/>
                </a:moveTo>
                <a:lnTo>
                  <a:pt x="315366" y="463321"/>
                </a:lnTo>
                <a:lnTo>
                  <a:pt x="315366" y="427367"/>
                </a:lnTo>
                <a:lnTo>
                  <a:pt x="315366" y="423951"/>
                </a:lnTo>
                <a:lnTo>
                  <a:pt x="315366" y="360045"/>
                </a:lnTo>
                <a:lnTo>
                  <a:pt x="315366" y="358330"/>
                </a:lnTo>
                <a:lnTo>
                  <a:pt x="315366" y="313258"/>
                </a:lnTo>
                <a:lnTo>
                  <a:pt x="309092" y="306984"/>
                </a:lnTo>
                <a:lnTo>
                  <a:pt x="261759" y="306984"/>
                </a:lnTo>
                <a:lnTo>
                  <a:pt x="261759" y="391998"/>
                </a:lnTo>
                <a:lnTo>
                  <a:pt x="229819" y="423951"/>
                </a:lnTo>
                <a:lnTo>
                  <a:pt x="221830" y="415963"/>
                </a:lnTo>
                <a:lnTo>
                  <a:pt x="245783" y="391998"/>
                </a:lnTo>
                <a:lnTo>
                  <a:pt x="221830" y="368033"/>
                </a:lnTo>
                <a:lnTo>
                  <a:pt x="229819" y="360045"/>
                </a:lnTo>
                <a:lnTo>
                  <a:pt x="261759" y="391998"/>
                </a:lnTo>
                <a:lnTo>
                  <a:pt x="261759" y="306984"/>
                </a:lnTo>
                <a:lnTo>
                  <a:pt x="210997" y="306984"/>
                </a:lnTo>
                <a:lnTo>
                  <a:pt x="210997" y="362902"/>
                </a:lnTo>
                <a:lnTo>
                  <a:pt x="184200" y="427367"/>
                </a:lnTo>
                <a:lnTo>
                  <a:pt x="175221" y="423379"/>
                </a:lnTo>
                <a:lnTo>
                  <a:pt x="173939" y="422808"/>
                </a:lnTo>
                <a:lnTo>
                  <a:pt x="200266" y="359473"/>
                </a:lnTo>
                <a:lnTo>
                  <a:pt x="200736" y="358330"/>
                </a:lnTo>
                <a:lnTo>
                  <a:pt x="210997" y="362902"/>
                </a:lnTo>
                <a:lnTo>
                  <a:pt x="210997" y="306984"/>
                </a:lnTo>
                <a:lnTo>
                  <a:pt x="162521" y="306984"/>
                </a:lnTo>
                <a:lnTo>
                  <a:pt x="162521" y="367461"/>
                </a:lnTo>
                <a:lnTo>
                  <a:pt x="138569" y="391426"/>
                </a:lnTo>
                <a:lnTo>
                  <a:pt x="162521" y="415391"/>
                </a:lnTo>
                <a:lnTo>
                  <a:pt x="154546" y="423379"/>
                </a:lnTo>
                <a:lnTo>
                  <a:pt x="122605" y="391426"/>
                </a:lnTo>
                <a:lnTo>
                  <a:pt x="154546" y="359473"/>
                </a:lnTo>
                <a:lnTo>
                  <a:pt x="162521" y="367461"/>
                </a:lnTo>
                <a:lnTo>
                  <a:pt x="162521" y="306984"/>
                </a:lnTo>
                <a:lnTo>
                  <a:pt x="75844" y="306984"/>
                </a:lnTo>
                <a:lnTo>
                  <a:pt x="69570" y="313258"/>
                </a:lnTo>
                <a:lnTo>
                  <a:pt x="69570" y="463321"/>
                </a:lnTo>
                <a:lnTo>
                  <a:pt x="26225" y="463321"/>
                </a:lnTo>
                <a:lnTo>
                  <a:pt x="26225" y="478726"/>
                </a:lnTo>
                <a:lnTo>
                  <a:pt x="32499" y="485000"/>
                </a:lnTo>
                <a:lnTo>
                  <a:pt x="352425" y="485000"/>
                </a:lnTo>
                <a:lnTo>
                  <a:pt x="358698" y="478726"/>
                </a:lnTo>
                <a:lnTo>
                  <a:pt x="358698" y="463321"/>
                </a:lnTo>
                <a:close/>
              </a:path>
              <a:path w="384175" h="485139">
                <a:moveTo>
                  <a:pt x="383794" y="405117"/>
                </a:moveTo>
                <a:lnTo>
                  <a:pt x="374853" y="320675"/>
                </a:lnTo>
                <a:lnTo>
                  <a:pt x="374726" y="319532"/>
                </a:lnTo>
                <a:lnTo>
                  <a:pt x="374675" y="318960"/>
                </a:lnTo>
                <a:lnTo>
                  <a:pt x="353568" y="276745"/>
                </a:lnTo>
                <a:lnTo>
                  <a:pt x="323977" y="257340"/>
                </a:lnTo>
                <a:lnTo>
                  <a:pt x="319278" y="254698"/>
                </a:lnTo>
                <a:lnTo>
                  <a:pt x="311150" y="251066"/>
                </a:lnTo>
                <a:lnTo>
                  <a:pt x="300558" y="246329"/>
                </a:lnTo>
                <a:lnTo>
                  <a:pt x="281139" y="239077"/>
                </a:lnTo>
                <a:lnTo>
                  <a:pt x="253199" y="227672"/>
                </a:lnTo>
                <a:lnTo>
                  <a:pt x="250926" y="226529"/>
                </a:lnTo>
                <a:lnTo>
                  <a:pt x="249783" y="224815"/>
                </a:lnTo>
                <a:lnTo>
                  <a:pt x="249783" y="221386"/>
                </a:lnTo>
                <a:lnTo>
                  <a:pt x="249783" y="208838"/>
                </a:lnTo>
                <a:lnTo>
                  <a:pt x="253212" y="205422"/>
                </a:lnTo>
                <a:lnTo>
                  <a:pt x="264274" y="194411"/>
                </a:lnTo>
                <a:lnTo>
                  <a:pt x="275018" y="177241"/>
                </a:lnTo>
                <a:lnTo>
                  <a:pt x="281698" y="158051"/>
                </a:lnTo>
                <a:lnTo>
                  <a:pt x="283997" y="137515"/>
                </a:lnTo>
                <a:lnTo>
                  <a:pt x="283997" y="116979"/>
                </a:lnTo>
                <a:lnTo>
                  <a:pt x="287413" y="119253"/>
                </a:lnTo>
                <a:lnTo>
                  <a:pt x="295402" y="120396"/>
                </a:lnTo>
                <a:lnTo>
                  <a:pt x="294233" y="116979"/>
                </a:lnTo>
                <a:lnTo>
                  <a:pt x="285711" y="91871"/>
                </a:lnTo>
                <a:lnTo>
                  <a:pt x="283425" y="83883"/>
                </a:lnTo>
                <a:lnTo>
                  <a:pt x="282879" y="80073"/>
                </a:lnTo>
                <a:lnTo>
                  <a:pt x="282854" y="79883"/>
                </a:lnTo>
                <a:lnTo>
                  <a:pt x="281317" y="74180"/>
                </a:lnTo>
                <a:lnTo>
                  <a:pt x="276771" y="57302"/>
                </a:lnTo>
                <a:lnTo>
                  <a:pt x="265823" y="38239"/>
                </a:lnTo>
                <a:lnTo>
                  <a:pt x="260616" y="32854"/>
                </a:lnTo>
                <a:lnTo>
                  <a:pt x="260616" y="97002"/>
                </a:lnTo>
                <a:lnTo>
                  <a:pt x="260502" y="137515"/>
                </a:lnTo>
                <a:lnTo>
                  <a:pt x="255219" y="163537"/>
                </a:lnTo>
                <a:lnTo>
                  <a:pt x="240512" y="185305"/>
                </a:lnTo>
                <a:lnTo>
                  <a:pt x="237236" y="187528"/>
                </a:lnTo>
                <a:lnTo>
                  <a:pt x="237236" y="244792"/>
                </a:lnTo>
                <a:lnTo>
                  <a:pt x="226021" y="247777"/>
                </a:lnTo>
                <a:lnTo>
                  <a:pt x="214642" y="249847"/>
                </a:lnTo>
                <a:lnTo>
                  <a:pt x="202145" y="251066"/>
                </a:lnTo>
                <a:lnTo>
                  <a:pt x="191617" y="251066"/>
                </a:lnTo>
                <a:lnTo>
                  <a:pt x="180403" y="250647"/>
                </a:lnTo>
                <a:lnTo>
                  <a:pt x="169087" y="249428"/>
                </a:lnTo>
                <a:lnTo>
                  <a:pt x="157772" y="247446"/>
                </a:lnTo>
                <a:lnTo>
                  <a:pt x="146558" y="244792"/>
                </a:lnTo>
                <a:lnTo>
                  <a:pt x="151231" y="240334"/>
                </a:lnTo>
                <a:lnTo>
                  <a:pt x="154825" y="234873"/>
                </a:lnTo>
                <a:lnTo>
                  <a:pt x="157149" y="228663"/>
                </a:lnTo>
                <a:lnTo>
                  <a:pt x="157962" y="221957"/>
                </a:lnTo>
                <a:lnTo>
                  <a:pt x="157962" y="221386"/>
                </a:lnTo>
                <a:lnTo>
                  <a:pt x="174752" y="226529"/>
                </a:lnTo>
                <a:lnTo>
                  <a:pt x="192176" y="228244"/>
                </a:lnTo>
                <a:lnTo>
                  <a:pt x="209613" y="226529"/>
                </a:lnTo>
                <a:lnTo>
                  <a:pt x="226402" y="221386"/>
                </a:lnTo>
                <a:lnTo>
                  <a:pt x="226402" y="230517"/>
                </a:lnTo>
                <a:lnTo>
                  <a:pt x="230390" y="239077"/>
                </a:lnTo>
                <a:lnTo>
                  <a:pt x="237236" y="244792"/>
                </a:lnTo>
                <a:lnTo>
                  <a:pt x="237236" y="187528"/>
                </a:lnTo>
                <a:lnTo>
                  <a:pt x="218757" y="200012"/>
                </a:lnTo>
                <a:lnTo>
                  <a:pt x="192176" y="205422"/>
                </a:lnTo>
                <a:lnTo>
                  <a:pt x="145567" y="187223"/>
                </a:lnTo>
                <a:lnTo>
                  <a:pt x="125615" y="148932"/>
                </a:lnTo>
                <a:lnTo>
                  <a:pt x="123748" y="142087"/>
                </a:lnTo>
                <a:lnTo>
                  <a:pt x="155295" y="130429"/>
                </a:lnTo>
                <a:lnTo>
                  <a:pt x="188760" y="115189"/>
                </a:lnTo>
                <a:lnTo>
                  <a:pt x="219659" y="96431"/>
                </a:lnTo>
                <a:lnTo>
                  <a:pt x="243509" y="74180"/>
                </a:lnTo>
                <a:lnTo>
                  <a:pt x="247332" y="79883"/>
                </a:lnTo>
                <a:lnTo>
                  <a:pt x="251637" y="85801"/>
                </a:lnTo>
                <a:lnTo>
                  <a:pt x="256019" y="91427"/>
                </a:lnTo>
                <a:lnTo>
                  <a:pt x="260616" y="97002"/>
                </a:lnTo>
                <a:lnTo>
                  <a:pt x="260616" y="32854"/>
                </a:lnTo>
                <a:lnTo>
                  <a:pt x="250698" y="22593"/>
                </a:lnTo>
                <a:lnTo>
                  <a:pt x="238988" y="14846"/>
                </a:lnTo>
                <a:lnTo>
                  <a:pt x="232105" y="10274"/>
                </a:lnTo>
                <a:lnTo>
                  <a:pt x="229819" y="9131"/>
                </a:lnTo>
                <a:lnTo>
                  <a:pt x="226974" y="9131"/>
                </a:lnTo>
                <a:lnTo>
                  <a:pt x="224688" y="10845"/>
                </a:lnTo>
                <a:lnTo>
                  <a:pt x="219557" y="14846"/>
                </a:lnTo>
                <a:lnTo>
                  <a:pt x="213855" y="6858"/>
                </a:lnTo>
                <a:lnTo>
                  <a:pt x="212140" y="4572"/>
                </a:lnTo>
                <a:lnTo>
                  <a:pt x="209854" y="2286"/>
                </a:lnTo>
                <a:lnTo>
                  <a:pt x="207010" y="1714"/>
                </a:lnTo>
                <a:lnTo>
                  <a:pt x="201879" y="571"/>
                </a:lnTo>
                <a:lnTo>
                  <a:pt x="196748" y="0"/>
                </a:lnTo>
                <a:lnTo>
                  <a:pt x="191617" y="0"/>
                </a:lnTo>
                <a:lnTo>
                  <a:pt x="132372" y="23469"/>
                </a:lnTo>
                <a:lnTo>
                  <a:pt x="100939" y="81597"/>
                </a:lnTo>
                <a:lnTo>
                  <a:pt x="100850" y="97002"/>
                </a:lnTo>
                <a:lnTo>
                  <a:pt x="100495" y="104597"/>
                </a:lnTo>
                <a:lnTo>
                  <a:pt x="99148" y="113690"/>
                </a:lnTo>
                <a:lnTo>
                  <a:pt x="96850" y="122580"/>
                </a:lnTo>
                <a:lnTo>
                  <a:pt x="93522" y="131241"/>
                </a:lnTo>
                <a:lnTo>
                  <a:pt x="83832" y="154063"/>
                </a:lnTo>
                <a:lnTo>
                  <a:pt x="90678" y="152349"/>
                </a:lnTo>
                <a:lnTo>
                  <a:pt x="102082" y="148932"/>
                </a:lnTo>
                <a:lnTo>
                  <a:pt x="105879" y="165976"/>
                </a:lnTo>
                <a:lnTo>
                  <a:pt x="112839" y="181737"/>
                </a:lnTo>
                <a:lnTo>
                  <a:pt x="122682" y="195783"/>
                </a:lnTo>
                <a:lnTo>
                  <a:pt x="135153" y="207695"/>
                </a:lnTo>
                <a:lnTo>
                  <a:pt x="135153" y="224243"/>
                </a:lnTo>
                <a:lnTo>
                  <a:pt x="134010" y="226529"/>
                </a:lnTo>
                <a:lnTo>
                  <a:pt x="131737" y="227101"/>
                </a:lnTo>
                <a:lnTo>
                  <a:pt x="103784" y="238506"/>
                </a:lnTo>
                <a:lnTo>
                  <a:pt x="65646" y="254127"/>
                </a:lnTo>
                <a:lnTo>
                  <a:pt x="31369" y="276174"/>
                </a:lnTo>
                <a:lnTo>
                  <a:pt x="9690" y="318389"/>
                </a:lnTo>
                <a:lnTo>
                  <a:pt x="0" y="405117"/>
                </a:lnTo>
                <a:lnTo>
                  <a:pt x="63" y="414451"/>
                </a:lnTo>
                <a:lnTo>
                  <a:pt x="27800" y="444842"/>
                </a:lnTo>
                <a:lnTo>
                  <a:pt x="42202" y="451332"/>
                </a:lnTo>
                <a:lnTo>
                  <a:pt x="58166" y="451332"/>
                </a:lnTo>
                <a:lnTo>
                  <a:pt x="58166" y="433654"/>
                </a:lnTo>
                <a:lnTo>
                  <a:pt x="50152" y="430530"/>
                </a:lnTo>
                <a:lnTo>
                  <a:pt x="42341" y="427088"/>
                </a:lnTo>
                <a:lnTo>
                  <a:pt x="34785" y="423240"/>
                </a:lnTo>
                <a:lnTo>
                  <a:pt x="27368" y="418820"/>
                </a:lnTo>
                <a:lnTo>
                  <a:pt x="23952" y="416534"/>
                </a:lnTo>
                <a:lnTo>
                  <a:pt x="22237" y="412534"/>
                </a:lnTo>
                <a:lnTo>
                  <a:pt x="22809" y="408546"/>
                </a:lnTo>
                <a:lnTo>
                  <a:pt x="32499" y="320675"/>
                </a:lnTo>
                <a:lnTo>
                  <a:pt x="60439" y="283298"/>
                </a:lnTo>
                <a:lnTo>
                  <a:pt x="111201" y="260197"/>
                </a:lnTo>
                <a:lnTo>
                  <a:pt x="120332" y="257340"/>
                </a:lnTo>
                <a:lnTo>
                  <a:pt x="134442" y="264261"/>
                </a:lnTo>
                <a:lnTo>
                  <a:pt x="151549" y="269468"/>
                </a:lnTo>
                <a:lnTo>
                  <a:pt x="171005" y="272745"/>
                </a:lnTo>
                <a:lnTo>
                  <a:pt x="192176" y="273888"/>
                </a:lnTo>
                <a:lnTo>
                  <a:pt x="213360" y="272745"/>
                </a:lnTo>
                <a:lnTo>
                  <a:pt x="232879" y="269468"/>
                </a:lnTo>
                <a:lnTo>
                  <a:pt x="250164" y="264261"/>
                </a:lnTo>
                <a:lnTo>
                  <a:pt x="264604" y="257340"/>
                </a:lnTo>
                <a:lnTo>
                  <a:pt x="273164" y="260197"/>
                </a:lnTo>
                <a:lnTo>
                  <a:pt x="323926" y="283298"/>
                </a:lnTo>
                <a:lnTo>
                  <a:pt x="350456" y="312077"/>
                </a:lnTo>
                <a:lnTo>
                  <a:pt x="351167" y="318389"/>
                </a:lnTo>
                <a:lnTo>
                  <a:pt x="361556" y="407974"/>
                </a:lnTo>
                <a:lnTo>
                  <a:pt x="326199" y="433082"/>
                </a:lnTo>
                <a:lnTo>
                  <a:pt x="326199" y="451332"/>
                </a:lnTo>
                <a:lnTo>
                  <a:pt x="341591" y="451332"/>
                </a:lnTo>
                <a:lnTo>
                  <a:pt x="348843" y="448221"/>
                </a:lnTo>
                <a:lnTo>
                  <a:pt x="381165" y="423240"/>
                </a:lnTo>
                <a:lnTo>
                  <a:pt x="383730" y="414451"/>
                </a:lnTo>
                <a:lnTo>
                  <a:pt x="383794" y="405117"/>
                </a:lnTo>
                <a:close/>
              </a:path>
            </a:pathLst>
          </a:custGeom>
          <a:solidFill>
            <a:srgbClr val="FF5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7438123" y="2125382"/>
            <a:ext cx="384175" cy="485140"/>
          </a:xfrm>
          <a:custGeom>
            <a:avLst/>
            <a:gdLst/>
            <a:ahLst/>
            <a:cxnLst/>
            <a:rect l="l" t="t" r="r" b="b"/>
            <a:pathLst>
              <a:path w="384175" h="485139">
                <a:moveTo>
                  <a:pt x="358698" y="463321"/>
                </a:moveTo>
                <a:lnTo>
                  <a:pt x="315366" y="463321"/>
                </a:lnTo>
                <a:lnTo>
                  <a:pt x="315366" y="427367"/>
                </a:lnTo>
                <a:lnTo>
                  <a:pt x="315366" y="423951"/>
                </a:lnTo>
                <a:lnTo>
                  <a:pt x="315366" y="360045"/>
                </a:lnTo>
                <a:lnTo>
                  <a:pt x="315366" y="358330"/>
                </a:lnTo>
                <a:lnTo>
                  <a:pt x="315366" y="313258"/>
                </a:lnTo>
                <a:lnTo>
                  <a:pt x="309092" y="306984"/>
                </a:lnTo>
                <a:lnTo>
                  <a:pt x="261759" y="306984"/>
                </a:lnTo>
                <a:lnTo>
                  <a:pt x="261759" y="391998"/>
                </a:lnTo>
                <a:lnTo>
                  <a:pt x="229819" y="423951"/>
                </a:lnTo>
                <a:lnTo>
                  <a:pt x="221830" y="415963"/>
                </a:lnTo>
                <a:lnTo>
                  <a:pt x="245783" y="391998"/>
                </a:lnTo>
                <a:lnTo>
                  <a:pt x="221830" y="368033"/>
                </a:lnTo>
                <a:lnTo>
                  <a:pt x="229819" y="360045"/>
                </a:lnTo>
                <a:lnTo>
                  <a:pt x="261759" y="391998"/>
                </a:lnTo>
                <a:lnTo>
                  <a:pt x="261759" y="306984"/>
                </a:lnTo>
                <a:lnTo>
                  <a:pt x="210997" y="306984"/>
                </a:lnTo>
                <a:lnTo>
                  <a:pt x="210997" y="362902"/>
                </a:lnTo>
                <a:lnTo>
                  <a:pt x="184200" y="427367"/>
                </a:lnTo>
                <a:lnTo>
                  <a:pt x="175221" y="423379"/>
                </a:lnTo>
                <a:lnTo>
                  <a:pt x="173939" y="422808"/>
                </a:lnTo>
                <a:lnTo>
                  <a:pt x="200266" y="359473"/>
                </a:lnTo>
                <a:lnTo>
                  <a:pt x="200736" y="358330"/>
                </a:lnTo>
                <a:lnTo>
                  <a:pt x="210997" y="362902"/>
                </a:lnTo>
                <a:lnTo>
                  <a:pt x="210997" y="306984"/>
                </a:lnTo>
                <a:lnTo>
                  <a:pt x="162521" y="306984"/>
                </a:lnTo>
                <a:lnTo>
                  <a:pt x="162521" y="367461"/>
                </a:lnTo>
                <a:lnTo>
                  <a:pt x="138569" y="391426"/>
                </a:lnTo>
                <a:lnTo>
                  <a:pt x="162521" y="415391"/>
                </a:lnTo>
                <a:lnTo>
                  <a:pt x="154546" y="423379"/>
                </a:lnTo>
                <a:lnTo>
                  <a:pt x="122605" y="391426"/>
                </a:lnTo>
                <a:lnTo>
                  <a:pt x="154546" y="359473"/>
                </a:lnTo>
                <a:lnTo>
                  <a:pt x="162521" y="367461"/>
                </a:lnTo>
                <a:lnTo>
                  <a:pt x="162521" y="306984"/>
                </a:lnTo>
                <a:lnTo>
                  <a:pt x="75844" y="306984"/>
                </a:lnTo>
                <a:lnTo>
                  <a:pt x="69570" y="313258"/>
                </a:lnTo>
                <a:lnTo>
                  <a:pt x="69570" y="463321"/>
                </a:lnTo>
                <a:lnTo>
                  <a:pt x="26225" y="463321"/>
                </a:lnTo>
                <a:lnTo>
                  <a:pt x="26225" y="478726"/>
                </a:lnTo>
                <a:lnTo>
                  <a:pt x="32499" y="485000"/>
                </a:lnTo>
                <a:lnTo>
                  <a:pt x="352425" y="485000"/>
                </a:lnTo>
                <a:lnTo>
                  <a:pt x="358698" y="478726"/>
                </a:lnTo>
                <a:lnTo>
                  <a:pt x="358698" y="463321"/>
                </a:lnTo>
                <a:close/>
              </a:path>
              <a:path w="384175" h="485139">
                <a:moveTo>
                  <a:pt x="383794" y="405117"/>
                </a:moveTo>
                <a:lnTo>
                  <a:pt x="374853" y="320675"/>
                </a:lnTo>
                <a:lnTo>
                  <a:pt x="374726" y="319532"/>
                </a:lnTo>
                <a:lnTo>
                  <a:pt x="374675" y="318960"/>
                </a:lnTo>
                <a:lnTo>
                  <a:pt x="353568" y="276745"/>
                </a:lnTo>
                <a:lnTo>
                  <a:pt x="323977" y="257340"/>
                </a:lnTo>
                <a:lnTo>
                  <a:pt x="319278" y="254698"/>
                </a:lnTo>
                <a:lnTo>
                  <a:pt x="311150" y="251066"/>
                </a:lnTo>
                <a:lnTo>
                  <a:pt x="300558" y="246329"/>
                </a:lnTo>
                <a:lnTo>
                  <a:pt x="281139" y="239077"/>
                </a:lnTo>
                <a:lnTo>
                  <a:pt x="253199" y="227672"/>
                </a:lnTo>
                <a:lnTo>
                  <a:pt x="250926" y="226529"/>
                </a:lnTo>
                <a:lnTo>
                  <a:pt x="249783" y="224815"/>
                </a:lnTo>
                <a:lnTo>
                  <a:pt x="249783" y="221386"/>
                </a:lnTo>
                <a:lnTo>
                  <a:pt x="249783" y="208838"/>
                </a:lnTo>
                <a:lnTo>
                  <a:pt x="253212" y="205422"/>
                </a:lnTo>
                <a:lnTo>
                  <a:pt x="264274" y="194411"/>
                </a:lnTo>
                <a:lnTo>
                  <a:pt x="275018" y="177241"/>
                </a:lnTo>
                <a:lnTo>
                  <a:pt x="281698" y="158051"/>
                </a:lnTo>
                <a:lnTo>
                  <a:pt x="283997" y="137515"/>
                </a:lnTo>
                <a:lnTo>
                  <a:pt x="283997" y="116979"/>
                </a:lnTo>
                <a:lnTo>
                  <a:pt x="287413" y="119253"/>
                </a:lnTo>
                <a:lnTo>
                  <a:pt x="295402" y="120396"/>
                </a:lnTo>
                <a:lnTo>
                  <a:pt x="294233" y="116979"/>
                </a:lnTo>
                <a:lnTo>
                  <a:pt x="285711" y="91871"/>
                </a:lnTo>
                <a:lnTo>
                  <a:pt x="283425" y="83883"/>
                </a:lnTo>
                <a:lnTo>
                  <a:pt x="282879" y="80073"/>
                </a:lnTo>
                <a:lnTo>
                  <a:pt x="282854" y="79883"/>
                </a:lnTo>
                <a:lnTo>
                  <a:pt x="281317" y="74180"/>
                </a:lnTo>
                <a:lnTo>
                  <a:pt x="276771" y="57302"/>
                </a:lnTo>
                <a:lnTo>
                  <a:pt x="265823" y="38239"/>
                </a:lnTo>
                <a:lnTo>
                  <a:pt x="260616" y="32854"/>
                </a:lnTo>
                <a:lnTo>
                  <a:pt x="260616" y="97002"/>
                </a:lnTo>
                <a:lnTo>
                  <a:pt x="260502" y="137515"/>
                </a:lnTo>
                <a:lnTo>
                  <a:pt x="255219" y="163537"/>
                </a:lnTo>
                <a:lnTo>
                  <a:pt x="240512" y="185305"/>
                </a:lnTo>
                <a:lnTo>
                  <a:pt x="237236" y="187528"/>
                </a:lnTo>
                <a:lnTo>
                  <a:pt x="237236" y="244792"/>
                </a:lnTo>
                <a:lnTo>
                  <a:pt x="226021" y="247777"/>
                </a:lnTo>
                <a:lnTo>
                  <a:pt x="214642" y="249847"/>
                </a:lnTo>
                <a:lnTo>
                  <a:pt x="202145" y="251066"/>
                </a:lnTo>
                <a:lnTo>
                  <a:pt x="191617" y="251066"/>
                </a:lnTo>
                <a:lnTo>
                  <a:pt x="180403" y="250647"/>
                </a:lnTo>
                <a:lnTo>
                  <a:pt x="169087" y="249428"/>
                </a:lnTo>
                <a:lnTo>
                  <a:pt x="157772" y="247446"/>
                </a:lnTo>
                <a:lnTo>
                  <a:pt x="146558" y="244792"/>
                </a:lnTo>
                <a:lnTo>
                  <a:pt x="151231" y="240334"/>
                </a:lnTo>
                <a:lnTo>
                  <a:pt x="154825" y="234873"/>
                </a:lnTo>
                <a:lnTo>
                  <a:pt x="157149" y="228663"/>
                </a:lnTo>
                <a:lnTo>
                  <a:pt x="157962" y="221957"/>
                </a:lnTo>
                <a:lnTo>
                  <a:pt x="157962" y="221386"/>
                </a:lnTo>
                <a:lnTo>
                  <a:pt x="174752" y="226529"/>
                </a:lnTo>
                <a:lnTo>
                  <a:pt x="192176" y="228244"/>
                </a:lnTo>
                <a:lnTo>
                  <a:pt x="209613" y="226529"/>
                </a:lnTo>
                <a:lnTo>
                  <a:pt x="226402" y="221386"/>
                </a:lnTo>
                <a:lnTo>
                  <a:pt x="226402" y="230517"/>
                </a:lnTo>
                <a:lnTo>
                  <a:pt x="230390" y="239077"/>
                </a:lnTo>
                <a:lnTo>
                  <a:pt x="237236" y="244792"/>
                </a:lnTo>
                <a:lnTo>
                  <a:pt x="237236" y="187528"/>
                </a:lnTo>
                <a:lnTo>
                  <a:pt x="218757" y="200012"/>
                </a:lnTo>
                <a:lnTo>
                  <a:pt x="192176" y="205422"/>
                </a:lnTo>
                <a:lnTo>
                  <a:pt x="145567" y="187223"/>
                </a:lnTo>
                <a:lnTo>
                  <a:pt x="125615" y="148932"/>
                </a:lnTo>
                <a:lnTo>
                  <a:pt x="123748" y="142087"/>
                </a:lnTo>
                <a:lnTo>
                  <a:pt x="155295" y="130429"/>
                </a:lnTo>
                <a:lnTo>
                  <a:pt x="188760" y="115189"/>
                </a:lnTo>
                <a:lnTo>
                  <a:pt x="219659" y="96431"/>
                </a:lnTo>
                <a:lnTo>
                  <a:pt x="243509" y="74180"/>
                </a:lnTo>
                <a:lnTo>
                  <a:pt x="247332" y="79883"/>
                </a:lnTo>
                <a:lnTo>
                  <a:pt x="251637" y="85801"/>
                </a:lnTo>
                <a:lnTo>
                  <a:pt x="256019" y="91427"/>
                </a:lnTo>
                <a:lnTo>
                  <a:pt x="260616" y="97002"/>
                </a:lnTo>
                <a:lnTo>
                  <a:pt x="260616" y="32854"/>
                </a:lnTo>
                <a:lnTo>
                  <a:pt x="250698" y="22593"/>
                </a:lnTo>
                <a:lnTo>
                  <a:pt x="238988" y="14846"/>
                </a:lnTo>
                <a:lnTo>
                  <a:pt x="232105" y="10274"/>
                </a:lnTo>
                <a:lnTo>
                  <a:pt x="229819" y="9131"/>
                </a:lnTo>
                <a:lnTo>
                  <a:pt x="226974" y="9131"/>
                </a:lnTo>
                <a:lnTo>
                  <a:pt x="224688" y="10845"/>
                </a:lnTo>
                <a:lnTo>
                  <a:pt x="219557" y="14846"/>
                </a:lnTo>
                <a:lnTo>
                  <a:pt x="213855" y="6858"/>
                </a:lnTo>
                <a:lnTo>
                  <a:pt x="212140" y="4572"/>
                </a:lnTo>
                <a:lnTo>
                  <a:pt x="209854" y="2286"/>
                </a:lnTo>
                <a:lnTo>
                  <a:pt x="207010" y="1714"/>
                </a:lnTo>
                <a:lnTo>
                  <a:pt x="201879" y="571"/>
                </a:lnTo>
                <a:lnTo>
                  <a:pt x="196748" y="0"/>
                </a:lnTo>
                <a:lnTo>
                  <a:pt x="191617" y="0"/>
                </a:lnTo>
                <a:lnTo>
                  <a:pt x="132372" y="23469"/>
                </a:lnTo>
                <a:lnTo>
                  <a:pt x="100939" y="81597"/>
                </a:lnTo>
                <a:lnTo>
                  <a:pt x="100850" y="97002"/>
                </a:lnTo>
                <a:lnTo>
                  <a:pt x="100495" y="104597"/>
                </a:lnTo>
                <a:lnTo>
                  <a:pt x="99148" y="113690"/>
                </a:lnTo>
                <a:lnTo>
                  <a:pt x="96850" y="122580"/>
                </a:lnTo>
                <a:lnTo>
                  <a:pt x="93522" y="131241"/>
                </a:lnTo>
                <a:lnTo>
                  <a:pt x="83832" y="154063"/>
                </a:lnTo>
                <a:lnTo>
                  <a:pt x="90678" y="152349"/>
                </a:lnTo>
                <a:lnTo>
                  <a:pt x="102082" y="148932"/>
                </a:lnTo>
                <a:lnTo>
                  <a:pt x="105879" y="165976"/>
                </a:lnTo>
                <a:lnTo>
                  <a:pt x="112839" y="181737"/>
                </a:lnTo>
                <a:lnTo>
                  <a:pt x="122682" y="195783"/>
                </a:lnTo>
                <a:lnTo>
                  <a:pt x="135153" y="207695"/>
                </a:lnTo>
                <a:lnTo>
                  <a:pt x="135153" y="224243"/>
                </a:lnTo>
                <a:lnTo>
                  <a:pt x="134010" y="226529"/>
                </a:lnTo>
                <a:lnTo>
                  <a:pt x="131737" y="227101"/>
                </a:lnTo>
                <a:lnTo>
                  <a:pt x="103784" y="238506"/>
                </a:lnTo>
                <a:lnTo>
                  <a:pt x="65646" y="254127"/>
                </a:lnTo>
                <a:lnTo>
                  <a:pt x="31369" y="276174"/>
                </a:lnTo>
                <a:lnTo>
                  <a:pt x="9690" y="318389"/>
                </a:lnTo>
                <a:lnTo>
                  <a:pt x="0" y="405117"/>
                </a:lnTo>
                <a:lnTo>
                  <a:pt x="63" y="414451"/>
                </a:lnTo>
                <a:lnTo>
                  <a:pt x="27800" y="444842"/>
                </a:lnTo>
                <a:lnTo>
                  <a:pt x="42202" y="451332"/>
                </a:lnTo>
                <a:lnTo>
                  <a:pt x="58166" y="451332"/>
                </a:lnTo>
                <a:lnTo>
                  <a:pt x="58166" y="433654"/>
                </a:lnTo>
                <a:lnTo>
                  <a:pt x="50152" y="430530"/>
                </a:lnTo>
                <a:lnTo>
                  <a:pt x="42341" y="427088"/>
                </a:lnTo>
                <a:lnTo>
                  <a:pt x="34785" y="423240"/>
                </a:lnTo>
                <a:lnTo>
                  <a:pt x="27368" y="418820"/>
                </a:lnTo>
                <a:lnTo>
                  <a:pt x="23952" y="416534"/>
                </a:lnTo>
                <a:lnTo>
                  <a:pt x="22237" y="412534"/>
                </a:lnTo>
                <a:lnTo>
                  <a:pt x="22809" y="408546"/>
                </a:lnTo>
                <a:lnTo>
                  <a:pt x="32499" y="320675"/>
                </a:lnTo>
                <a:lnTo>
                  <a:pt x="60439" y="283298"/>
                </a:lnTo>
                <a:lnTo>
                  <a:pt x="111201" y="260197"/>
                </a:lnTo>
                <a:lnTo>
                  <a:pt x="120332" y="257340"/>
                </a:lnTo>
                <a:lnTo>
                  <a:pt x="134442" y="264261"/>
                </a:lnTo>
                <a:lnTo>
                  <a:pt x="151549" y="269468"/>
                </a:lnTo>
                <a:lnTo>
                  <a:pt x="171005" y="272745"/>
                </a:lnTo>
                <a:lnTo>
                  <a:pt x="192176" y="273888"/>
                </a:lnTo>
                <a:lnTo>
                  <a:pt x="213360" y="272745"/>
                </a:lnTo>
                <a:lnTo>
                  <a:pt x="232879" y="269468"/>
                </a:lnTo>
                <a:lnTo>
                  <a:pt x="250164" y="264261"/>
                </a:lnTo>
                <a:lnTo>
                  <a:pt x="264604" y="257340"/>
                </a:lnTo>
                <a:lnTo>
                  <a:pt x="273164" y="260197"/>
                </a:lnTo>
                <a:lnTo>
                  <a:pt x="323926" y="283298"/>
                </a:lnTo>
                <a:lnTo>
                  <a:pt x="350456" y="312077"/>
                </a:lnTo>
                <a:lnTo>
                  <a:pt x="351167" y="318389"/>
                </a:lnTo>
                <a:lnTo>
                  <a:pt x="361556" y="407974"/>
                </a:lnTo>
                <a:lnTo>
                  <a:pt x="326199" y="433082"/>
                </a:lnTo>
                <a:lnTo>
                  <a:pt x="326199" y="451332"/>
                </a:lnTo>
                <a:lnTo>
                  <a:pt x="341591" y="451332"/>
                </a:lnTo>
                <a:lnTo>
                  <a:pt x="348843" y="448221"/>
                </a:lnTo>
                <a:lnTo>
                  <a:pt x="381165" y="423240"/>
                </a:lnTo>
                <a:lnTo>
                  <a:pt x="383730" y="414451"/>
                </a:lnTo>
                <a:lnTo>
                  <a:pt x="383794" y="405117"/>
                </a:lnTo>
                <a:close/>
              </a:path>
            </a:pathLst>
          </a:custGeom>
          <a:solidFill>
            <a:srgbClr val="FF5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7434079" y="3985133"/>
            <a:ext cx="443865" cy="428625"/>
          </a:xfrm>
          <a:custGeom>
            <a:avLst/>
            <a:gdLst/>
            <a:ahLst/>
            <a:cxnLst/>
            <a:rect l="l" t="t" r="r" b="b"/>
            <a:pathLst>
              <a:path w="443865" h="428625">
                <a:moveTo>
                  <a:pt x="422513" y="407307"/>
                </a:moveTo>
                <a:lnTo>
                  <a:pt x="97180" y="407307"/>
                </a:lnTo>
                <a:lnTo>
                  <a:pt x="128417" y="416496"/>
                </a:lnTo>
                <a:lnTo>
                  <a:pt x="168337" y="423059"/>
                </a:lnTo>
                <a:lnTo>
                  <a:pt x="214003" y="426997"/>
                </a:lnTo>
                <a:lnTo>
                  <a:pt x="262476" y="428309"/>
                </a:lnTo>
                <a:lnTo>
                  <a:pt x="318485" y="426536"/>
                </a:lnTo>
                <a:lnTo>
                  <a:pt x="369640" y="421219"/>
                </a:lnTo>
                <a:lnTo>
                  <a:pt x="411287" y="412366"/>
                </a:lnTo>
                <a:lnTo>
                  <a:pt x="422513" y="407307"/>
                </a:lnTo>
                <a:close/>
              </a:path>
              <a:path w="443865" h="428625">
                <a:moveTo>
                  <a:pt x="81669" y="325266"/>
                </a:moveTo>
                <a:lnTo>
                  <a:pt x="78363" y="325266"/>
                </a:lnTo>
                <a:lnTo>
                  <a:pt x="62893" y="326344"/>
                </a:lnTo>
                <a:lnTo>
                  <a:pt x="50095" y="331762"/>
                </a:lnTo>
                <a:lnTo>
                  <a:pt x="41583" y="344614"/>
                </a:lnTo>
                <a:lnTo>
                  <a:pt x="38512" y="367884"/>
                </a:lnTo>
                <a:lnTo>
                  <a:pt x="38549" y="368450"/>
                </a:lnTo>
                <a:lnTo>
                  <a:pt x="41570" y="391439"/>
                </a:lnTo>
                <a:lnTo>
                  <a:pt x="50018" y="404291"/>
                </a:lnTo>
                <a:lnTo>
                  <a:pt x="62669" y="409709"/>
                </a:lnTo>
                <a:lnTo>
                  <a:pt x="78352" y="410821"/>
                </a:lnTo>
                <a:lnTo>
                  <a:pt x="85932" y="410821"/>
                </a:lnTo>
                <a:lnTo>
                  <a:pt x="91340" y="409709"/>
                </a:lnTo>
                <a:lnTo>
                  <a:pt x="91559" y="409709"/>
                </a:lnTo>
                <a:lnTo>
                  <a:pt x="97180" y="407307"/>
                </a:lnTo>
                <a:lnTo>
                  <a:pt x="422513" y="407307"/>
                </a:lnTo>
                <a:lnTo>
                  <a:pt x="438774" y="399979"/>
                </a:lnTo>
                <a:lnTo>
                  <a:pt x="440871" y="398406"/>
                </a:lnTo>
                <a:lnTo>
                  <a:pt x="369228" y="398406"/>
                </a:lnTo>
                <a:lnTo>
                  <a:pt x="369228" y="397811"/>
                </a:lnTo>
                <a:lnTo>
                  <a:pt x="152521" y="397811"/>
                </a:lnTo>
                <a:lnTo>
                  <a:pt x="144736" y="396556"/>
                </a:lnTo>
                <a:lnTo>
                  <a:pt x="144535" y="396556"/>
                </a:lnTo>
                <a:lnTo>
                  <a:pt x="134718" y="394636"/>
                </a:lnTo>
                <a:lnTo>
                  <a:pt x="125906" y="392604"/>
                </a:lnTo>
                <a:lnTo>
                  <a:pt x="117164" y="390279"/>
                </a:lnTo>
                <a:lnTo>
                  <a:pt x="118624" y="387997"/>
                </a:lnTo>
                <a:lnTo>
                  <a:pt x="78841" y="387997"/>
                </a:lnTo>
                <a:lnTo>
                  <a:pt x="61308" y="367884"/>
                </a:lnTo>
                <a:lnTo>
                  <a:pt x="61488" y="360761"/>
                </a:lnTo>
                <a:lnTo>
                  <a:pt x="61596" y="356448"/>
                </a:lnTo>
                <a:lnTo>
                  <a:pt x="63579" y="350491"/>
                </a:lnTo>
                <a:lnTo>
                  <a:pt x="68974" y="348280"/>
                </a:lnTo>
                <a:lnTo>
                  <a:pt x="78528" y="348075"/>
                </a:lnTo>
                <a:lnTo>
                  <a:pt x="118529" y="348075"/>
                </a:lnTo>
                <a:lnTo>
                  <a:pt x="117646" y="346106"/>
                </a:lnTo>
                <a:lnTo>
                  <a:pt x="110431" y="337366"/>
                </a:lnTo>
                <a:lnTo>
                  <a:pt x="100973" y="330767"/>
                </a:lnTo>
                <a:lnTo>
                  <a:pt x="99314" y="329921"/>
                </a:lnTo>
                <a:lnTo>
                  <a:pt x="98886" y="329778"/>
                </a:lnTo>
                <a:lnTo>
                  <a:pt x="98478" y="329593"/>
                </a:lnTo>
                <a:lnTo>
                  <a:pt x="98480" y="325394"/>
                </a:lnTo>
                <a:lnTo>
                  <a:pt x="83080" y="325394"/>
                </a:lnTo>
                <a:lnTo>
                  <a:pt x="81669" y="325266"/>
                </a:lnTo>
                <a:close/>
              </a:path>
              <a:path w="443865" h="428625">
                <a:moveTo>
                  <a:pt x="404749" y="241357"/>
                </a:moveTo>
                <a:lnTo>
                  <a:pt x="352119" y="241357"/>
                </a:lnTo>
                <a:lnTo>
                  <a:pt x="366904" y="247192"/>
                </a:lnTo>
                <a:lnTo>
                  <a:pt x="381153" y="254181"/>
                </a:lnTo>
                <a:lnTo>
                  <a:pt x="413037" y="276581"/>
                </a:lnTo>
                <a:lnTo>
                  <a:pt x="420553" y="384612"/>
                </a:lnTo>
                <a:lnTo>
                  <a:pt x="408157" y="389566"/>
                </a:lnTo>
                <a:lnTo>
                  <a:pt x="395432" y="393527"/>
                </a:lnTo>
                <a:lnTo>
                  <a:pt x="382097" y="396556"/>
                </a:lnTo>
                <a:lnTo>
                  <a:pt x="381908" y="396556"/>
                </a:lnTo>
                <a:lnTo>
                  <a:pt x="369228" y="398406"/>
                </a:lnTo>
                <a:lnTo>
                  <a:pt x="440871" y="398406"/>
                </a:lnTo>
                <a:lnTo>
                  <a:pt x="443336" y="396556"/>
                </a:lnTo>
                <a:lnTo>
                  <a:pt x="443336" y="296466"/>
                </a:lnTo>
                <a:lnTo>
                  <a:pt x="422045" y="253634"/>
                </a:lnTo>
                <a:lnTo>
                  <a:pt x="405402" y="241721"/>
                </a:lnTo>
                <a:lnTo>
                  <a:pt x="404749" y="241357"/>
                </a:lnTo>
                <a:close/>
              </a:path>
              <a:path w="443865" h="428625">
                <a:moveTo>
                  <a:pt x="361567" y="302409"/>
                </a:moveTo>
                <a:lnTo>
                  <a:pt x="160182" y="302409"/>
                </a:lnTo>
                <a:lnTo>
                  <a:pt x="152521" y="310074"/>
                </a:lnTo>
                <a:lnTo>
                  <a:pt x="152521" y="397811"/>
                </a:lnTo>
                <a:lnTo>
                  <a:pt x="369228" y="397811"/>
                </a:lnTo>
                <a:lnTo>
                  <a:pt x="369228" y="310074"/>
                </a:lnTo>
                <a:lnTo>
                  <a:pt x="361567" y="302409"/>
                </a:lnTo>
                <a:close/>
              </a:path>
              <a:path w="443865" h="428625">
                <a:moveTo>
                  <a:pt x="118529" y="348075"/>
                </a:moveTo>
                <a:lnTo>
                  <a:pt x="82895" y="348075"/>
                </a:lnTo>
                <a:lnTo>
                  <a:pt x="86321" y="348907"/>
                </a:lnTo>
                <a:lnTo>
                  <a:pt x="89420" y="350491"/>
                </a:lnTo>
                <a:lnTo>
                  <a:pt x="90608" y="351061"/>
                </a:lnTo>
                <a:lnTo>
                  <a:pt x="96947" y="354309"/>
                </a:lnTo>
                <a:lnTo>
                  <a:pt x="101006" y="360761"/>
                </a:lnTo>
                <a:lnTo>
                  <a:pt x="101196" y="367884"/>
                </a:lnTo>
                <a:lnTo>
                  <a:pt x="99040" y="376025"/>
                </a:lnTo>
                <a:lnTo>
                  <a:pt x="94128" y="382511"/>
                </a:lnTo>
                <a:lnTo>
                  <a:pt x="87162" y="386711"/>
                </a:lnTo>
                <a:lnTo>
                  <a:pt x="78841" y="387997"/>
                </a:lnTo>
                <a:lnTo>
                  <a:pt x="118624" y="387997"/>
                </a:lnTo>
                <a:lnTo>
                  <a:pt x="121346" y="383742"/>
                </a:lnTo>
                <a:lnTo>
                  <a:pt x="123708" y="376205"/>
                </a:lnTo>
                <a:lnTo>
                  <a:pt x="124007" y="368450"/>
                </a:lnTo>
                <a:lnTo>
                  <a:pt x="124007" y="367884"/>
                </a:lnTo>
                <a:lnTo>
                  <a:pt x="122283" y="356448"/>
                </a:lnTo>
                <a:lnTo>
                  <a:pt x="118621" y="348280"/>
                </a:lnTo>
                <a:lnTo>
                  <a:pt x="118529" y="348075"/>
                </a:lnTo>
                <a:close/>
              </a:path>
              <a:path w="443865" h="428625">
                <a:moveTo>
                  <a:pt x="88371" y="248308"/>
                </a:moveTo>
                <a:lnTo>
                  <a:pt x="66428" y="248308"/>
                </a:lnTo>
                <a:lnTo>
                  <a:pt x="83080" y="264912"/>
                </a:lnTo>
                <a:lnTo>
                  <a:pt x="83080" y="325394"/>
                </a:lnTo>
                <a:lnTo>
                  <a:pt x="98480" y="325394"/>
                </a:lnTo>
                <a:lnTo>
                  <a:pt x="98525" y="259706"/>
                </a:lnTo>
                <a:lnTo>
                  <a:pt x="97703" y="257647"/>
                </a:lnTo>
                <a:lnTo>
                  <a:pt x="88371" y="248308"/>
                </a:lnTo>
                <a:close/>
              </a:path>
              <a:path w="443865" h="428625">
                <a:moveTo>
                  <a:pt x="352119" y="241357"/>
                </a:moveTo>
                <a:lnTo>
                  <a:pt x="169629" y="241357"/>
                </a:lnTo>
                <a:lnTo>
                  <a:pt x="169630" y="302409"/>
                </a:lnTo>
                <a:lnTo>
                  <a:pt x="209549" y="302409"/>
                </a:lnTo>
                <a:lnTo>
                  <a:pt x="209549" y="243806"/>
                </a:lnTo>
                <a:lnTo>
                  <a:pt x="352119" y="243806"/>
                </a:lnTo>
                <a:lnTo>
                  <a:pt x="352119" y="241357"/>
                </a:lnTo>
                <a:close/>
              </a:path>
              <a:path w="443865" h="428625">
                <a:moveTo>
                  <a:pt x="352119" y="243806"/>
                </a:moveTo>
                <a:lnTo>
                  <a:pt x="312200" y="243806"/>
                </a:lnTo>
                <a:lnTo>
                  <a:pt x="312200" y="302409"/>
                </a:lnTo>
                <a:lnTo>
                  <a:pt x="352119" y="302409"/>
                </a:lnTo>
                <a:lnTo>
                  <a:pt x="352119" y="243806"/>
                </a:lnTo>
                <a:close/>
              </a:path>
              <a:path w="443865" h="428625">
                <a:moveTo>
                  <a:pt x="317902" y="0"/>
                </a:moveTo>
                <a:lnTo>
                  <a:pt x="203846" y="0"/>
                </a:lnTo>
                <a:lnTo>
                  <a:pt x="190528" y="2690"/>
                </a:lnTo>
                <a:lnTo>
                  <a:pt x="179652" y="10028"/>
                </a:lnTo>
                <a:lnTo>
                  <a:pt x="172318" y="20910"/>
                </a:lnTo>
                <a:lnTo>
                  <a:pt x="169629" y="34235"/>
                </a:lnTo>
                <a:lnTo>
                  <a:pt x="169629" y="137910"/>
                </a:lnTo>
                <a:lnTo>
                  <a:pt x="171991" y="156280"/>
                </a:lnTo>
                <a:lnTo>
                  <a:pt x="178757" y="173221"/>
                </a:lnTo>
                <a:lnTo>
                  <a:pt x="189508" y="187965"/>
                </a:lnTo>
                <a:lnTo>
                  <a:pt x="203089" y="199158"/>
                </a:lnTo>
                <a:lnTo>
                  <a:pt x="203748" y="199742"/>
                </a:lnTo>
                <a:lnTo>
                  <a:pt x="203577" y="201863"/>
                </a:lnTo>
                <a:lnTo>
                  <a:pt x="202226" y="203713"/>
                </a:lnTo>
                <a:lnTo>
                  <a:pt x="172115" y="216089"/>
                </a:lnTo>
                <a:lnTo>
                  <a:pt x="154517" y="222515"/>
                </a:lnTo>
                <a:lnTo>
                  <a:pt x="137468" y="230223"/>
                </a:lnTo>
                <a:lnTo>
                  <a:pt x="121040" y="239177"/>
                </a:lnTo>
                <a:lnTo>
                  <a:pt x="106906" y="248308"/>
                </a:lnTo>
                <a:lnTo>
                  <a:pt x="105320" y="249366"/>
                </a:lnTo>
                <a:lnTo>
                  <a:pt x="108277" y="252826"/>
                </a:lnTo>
                <a:lnTo>
                  <a:pt x="109893" y="257262"/>
                </a:lnTo>
                <a:lnTo>
                  <a:pt x="109864" y="275330"/>
                </a:lnTo>
                <a:lnTo>
                  <a:pt x="111166" y="273871"/>
                </a:lnTo>
                <a:lnTo>
                  <a:pt x="112592" y="272520"/>
                </a:lnTo>
                <a:lnTo>
                  <a:pt x="154808" y="247192"/>
                </a:lnTo>
                <a:lnTo>
                  <a:pt x="169629" y="241357"/>
                </a:lnTo>
                <a:lnTo>
                  <a:pt x="404749" y="241357"/>
                </a:lnTo>
                <a:lnTo>
                  <a:pt x="387594" y="231811"/>
                </a:lnTo>
                <a:lnTo>
                  <a:pt x="379645" y="228248"/>
                </a:lnTo>
                <a:lnTo>
                  <a:pt x="261389" y="228248"/>
                </a:lnTo>
                <a:lnTo>
                  <a:pt x="249438" y="227920"/>
                </a:lnTo>
                <a:lnTo>
                  <a:pt x="238014" y="226740"/>
                </a:lnTo>
                <a:lnTo>
                  <a:pt x="226723" y="224702"/>
                </a:lnTo>
                <a:lnTo>
                  <a:pt x="215856" y="221876"/>
                </a:lnTo>
                <a:lnTo>
                  <a:pt x="215416" y="221876"/>
                </a:lnTo>
                <a:lnTo>
                  <a:pt x="219731" y="218564"/>
                </a:lnTo>
                <a:lnTo>
                  <a:pt x="220146" y="218068"/>
                </a:lnTo>
                <a:lnTo>
                  <a:pt x="223118" y="213978"/>
                </a:lnTo>
                <a:lnTo>
                  <a:pt x="224947" y="208834"/>
                </a:lnTo>
                <a:lnTo>
                  <a:pt x="331950" y="208834"/>
                </a:lnTo>
                <a:lnTo>
                  <a:pt x="319504" y="203713"/>
                </a:lnTo>
                <a:lnTo>
                  <a:pt x="318159" y="201863"/>
                </a:lnTo>
                <a:lnTo>
                  <a:pt x="317997" y="199742"/>
                </a:lnTo>
                <a:lnTo>
                  <a:pt x="332283" y="187965"/>
                </a:lnTo>
                <a:lnTo>
                  <a:pt x="343014" y="173221"/>
                </a:lnTo>
                <a:lnTo>
                  <a:pt x="349767" y="156280"/>
                </a:lnTo>
                <a:lnTo>
                  <a:pt x="352119" y="137910"/>
                </a:lnTo>
                <a:lnTo>
                  <a:pt x="352119" y="131234"/>
                </a:lnTo>
                <a:lnTo>
                  <a:pt x="203846" y="131234"/>
                </a:lnTo>
                <a:lnTo>
                  <a:pt x="203846" y="68470"/>
                </a:lnTo>
                <a:lnTo>
                  <a:pt x="352119" y="68470"/>
                </a:lnTo>
                <a:lnTo>
                  <a:pt x="352119" y="48499"/>
                </a:lnTo>
                <a:lnTo>
                  <a:pt x="206398" y="48499"/>
                </a:lnTo>
                <a:lnTo>
                  <a:pt x="203846" y="45946"/>
                </a:lnTo>
                <a:lnTo>
                  <a:pt x="203846" y="39641"/>
                </a:lnTo>
                <a:lnTo>
                  <a:pt x="206398" y="37088"/>
                </a:lnTo>
                <a:lnTo>
                  <a:pt x="352119" y="37088"/>
                </a:lnTo>
                <a:lnTo>
                  <a:pt x="352119" y="34235"/>
                </a:lnTo>
                <a:lnTo>
                  <a:pt x="349430" y="20910"/>
                </a:lnTo>
                <a:lnTo>
                  <a:pt x="342096" y="10028"/>
                </a:lnTo>
                <a:lnTo>
                  <a:pt x="331220" y="2690"/>
                </a:lnTo>
                <a:lnTo>
                  <a:pt x="317902" y="0"/>
                </a:lnTo>
                <a:close/>
              </a:path>
              <a:path w="443865" h="428625">
                <a:moveTo>
                  <a:pt x="0" y="181498"/>
                </a:moveTo>
                <a:lnTo>
                  <a:pt x="19085" y="218564"/>
                </a:lnTo>
                <a:lnTo>
                  <a:pt x="50536" y="234134"/>
                </a:lnTo>
                <a:lnTo>
                  <a:pt x="55307" y="249906"/>
                </a:lnTo>
                <a:lnTo>
                  <a:pt x="63690" y="251104"/>
                </a:lnTo>
                <a:lnTo>
                  <a:pt x="66428" y="248308"/>
                </a:lnTo>
                <a:lnTo>
                  <a:pt x="88371" y="248308"/>
                </a:lnTo>
                <a:lnTo>
                  <a:pt x="77320" y="237249"/>
                </a:lnTo>
                <a:lnTo>
                  <a:pt x="79202" y="235366"/>
                </a:lnTo>
                <a:lnTo>
                  <a:pt x="78004" y="226978"/>
                </a:lnTo>
                <a:lnTo>
                  <a:pt x="62065" y="222209"/>
                </a:lnTo>
                <a:lnTo>
                  <a:pt x="61931" y="221876"/>
                </a:lnTo>
                <a:lnTo>
                  <a:pt x="47761" y="221876"/>
                </a:lnTo>
                <a:lnTo>
                  <a:pt x="37897" y="218068"/>
                </a:lnTo>
                <a:lnTo>
                  <a:pt x="29182" y="212293"/>
                </a:lnTo>
                <a:lnTo>
                  <a:pt x="21901" y="204790"/>
                </a:lnTo>
                <a:lnTo>
                  <a:pt x="16338" y="195796"/>
                </a:lnTo>
                <a:lnTo>
                  <a:pt x="42196" y="195796"/>
                </a:lnTo>
                <a:lnTo>
                  <a:pt x="40616" y="194339"/>
                </a:lnTo>
                <a:lnTo>
                  <a:pt x="25984" y="186864"/>
                </a:lnTo>
                <a:lnTo>
                  <a:pt x="8366" y="182639"/>
                </a:lnTo>
                <a:lnTo>
                  <a:pt x="0" y="181498"/>
                </a:lnTo>
                <a:close/>
              </a:path>
              <a:path w="443865" h="428625">
                <a:moveTo>
                  <a:pt x="298854" y="247192"/>
                </a:moveTo>
                <a:lnTo>
                  <a:pt x="222852" y="247192"/>
                </a:lnTo>
                <a:lnTo>
                  <a:pt x="234939" y="249366"/>
                </a:lnTo>
                <a:lnTo>
                  <a:pt x="247866" y="250699"/>
                </a:lnTo>
                <a:lnTo>
                  <a:pt x="262602" y="251104"/>
                </a:lnTo>
                <a:lnTo>
                  <a:pt x="259151" y="251104"/>
                </a:lnTo>
                <a:lnTo>
                  <a:pt x="273850" y="250699"/>
                </a:lnTo>
                <a:lnTo>
                  <a:pt x="286775" y="249366"/>
                </a:lnTo>
                <a:lnTo>
                  <a:pt x="298854" y="247192"/>
                </a:lnTo>
                <a:close/>
              </a:path>
              <a:path w="443865" h="428625">
                <a:moveTo>
                  <a:pt x="312145" y="243806"/>
                </a:moveTo>
                <a:lnTo>
                  <a:pt x="209549" y="243806"/>
                </a:lnTo>
                <a:lnTo>
                  <a:pt x="222637" y="247192"/>
                </a:lnTo>
                <a:lnTo>
                  <a:pt x="299081" y="247192"/>
                </a:lnTo>
                <a:lnTo>
                  <a:pt x="312145" y="243806"/>
                </a:lnTo>
                <a:close/>
              </a:path>
              <a:path w="443865" h="428625">
                <a:moveTo>
                  <a:pt x="331950" y="208834"/>
                </a:moveTo>
                <a:lnTo>
                  <a:pt x="296797" y="208834"/>
                </a:lnTo>
                <a:lnTo>
                  <a:pt x="298617" y="213978"/>
                </a:lnTo>
                <a:lnTo>
                  <a:pt x="301583" y="218068"/>
                </a:lnTo>
                <a:lnTo>
                  <a:pt x="301990" y="218564"/>
                </a:lnTo>
                <a:lnTo>
                  <a:pt x="306293" y="221876"/>
                </a:lnTo>
                <a:lnTo>
                  <a:pt x="305951" y="221876"/>
                </a:lnTo>
                <a:lnTo>
                  <a:pt x="295081" y="224702"/>
                </a:lnTo>
                <a:lnTo>
                  <a:pt x="283785" y="226740"/>
                </a:lnTo>
                <a:lnTo>
                  <a:pt x="272366" y="227920"/>
                </a:lnTo>
                <a:lnTo>
                  <a:pt x="260357" y="228248"/>
                </a:lnTo>
                <a:lnTo>
                  <a:pt x="379645" y="228248"/>
                </a:lnTo>
                <a:lnTo>
                  <a:pt x="368852" y="223409"/>
                </a:lnTo>
                <a:lnTo>
                  <a:pt x="349598" y="216089"/>
                </a:lnTo>
                <a:lnTo>
                  <a:pt x="331950" y="208834"/>
                </a:lnTo>
                <a:close/>
              </a:path>
              <a:path w="443865" h="428625">
                <a:moveTo>
                  <a:pt x="42196" y="195796"/>
                </a:moveTo>
                <a:lnTo>
                  <a:pt x="16338" y="195796"/>
                </a:lnTo>
                <a:lnTo>
                  <a:pt x="26370" y="199158"/>
                </a:lnTo>
                <a:lnTo>
                  <a:pt x="35331" y="204551"/>
                </a:lnTo>
                <a:lnTo>
                  <a:pt x="42923" y="211748"/>
                </a:lnTo>
                <a:lnTo>
                  <a:pt x="48844" y="220521"/>
                </a:lnTo>
                <a:lnTo>
                  <a:pt x="47761" y="221876"/>
                </a:lnTo>
                <a:lnTo>
                  <a:pt x="61931" y="221876"/>
                </a:lnTo>
                <a:lnTo>
                  <a:pt x="60734" y="218909"/>
                </a:lnTo>
                <a:lnTo>
                  <a:pt x="52215" y="205031"/>
                </a:lnTo>
                <a:lnTo>
                  <a:pt x="42196" y="195796"/>
                </a:lnTo>
                <a:close/>
              </a:path>
              <a:path w="443865" h="428625">
                <a:moveTo>
                  <a:pt x="296797" y="208834"/>
                </a:moveTo>
                <a:lnTo>
                  <a:pt x="224947" y="208834"/>
                </a:lnTo>
                <a:lnTo>
                  <a:pt x="230787" y="210327"/>
                </a:lnTo>
                <a:lnTo>
                  <a:pt x="236789" y="211097"/>
                </a:lnTo>
                <a:lnTo>
                  <a:pt x="284951" y="211097"/>
                </a:lnTo>
                <a:lnTo>
                  <a:pt x="290934" y="210327"/>
                </a:lnTo>
                <a:lnTo>
                  <a:pt x="296797" y="208834"/>
                </a:lnTo>
                <a:close/>
              </a:path>
              <a:path w="443865" h="428625">
                <a:moveTo>
                  <a:pt x="352119" y="68470"/>
                </a:moveTo>
                <a:lnTo>
                  <a:pt x="317902" y="68470"/>
                </a:lnTo>
                <a:lnTo>
                  <a:pt x="317902" y="131234"/>
                </a:lnTo>
                <a:lnTo>
                  <a:pt x="352119" y="131234"/>
                </a:lnTo>
                <a:lnTo>
                  <a:pt x="352119" y="68470"/>
                </a:lnTo>
                <a:close/>
              </a:path>
              <a:path w="443865" h="428625">
                <a:moveTo>
                  <a:pt x="352119" y="37088"/>
                </a:moveTo>
                <a:lnTo>
                  <a:pt x="315350" y="37088"/>
                </a:lnTo>
                <a:lnTo>
                  <a:pt x="317902" y="39641"/>
                </a:lnTo>
                <a:lnTo>
                  <a:pt x="317902" y="45946"/>
                </a:lnTo>
                <a:lnTo>
                  <a:pt x="315350" y="48499"/>
                </a:lnTo>
                <a:lnTo>
                  <a:pt x="352119" y="48499"/>
                </a:lnTo>
                <a:lnTo>
                  <a:pt x="352119" y="37088"/>
                </a:lnTo>
                <a:close/>
              </a:path>
            </a:pathLst>
          </a:custGeom>
          <a:solidFill>
            <a:srgbClr val="FF5C3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 descr=""/>
          <p:cNvGrpSpPr/>
          <p:nvPr/>
        </p:nvGrpSpPr>
        <p:grpSpPr>
          <a:xfrm>
            <a:off x="7519577" y="5409837"/>
            <a:ext cx="365125" cy="458470"/>
            <a:chOff x="7519577" y="5409837"/>
            <a:chExt cx="365125" cy="458470"/>
          </a:xfrm>
        </p:grpSpPr>
        <p:sp>
          <p:nvSpPr>
            <p:cNvPr id="9" name="object 9" descr=""/>
            <p:cNvSpPr/>
            <p:nvPr/>
          </p:nvSpPr>
          <p:spPr>
            <a:xfrm>
              <a:off x="7569514" y="5409837"/>
              <a:ext cx="258445" cy="458470"/>
            </a:xfrm>
            <a:custGeom>
              <a:avLst/>
              <a:gdLst/>
              <a:ahLst/>
              <a:cxnLst/>
              <a:rect l="l" t="t" r="r" b="b"/>
              <a:pathLst>
                <a:path w="258445" h="458470">
                  <a:moveTo>
                    <a:pt x="64118" y="127347"/>
                  </a:moveTo>
                  <a:lnTo>
                    <a:pt x="41307" y="127347"/>
                  </a:lnTo>
                  <a:lnTo>
                    <a:pt x="41307" y="144464"/>
                  </a:lnTo>
                  <a:lnTo>
                    <a:pt x="42872" y="161226"/>
                  </a:lnTo>
                  <a:lnTo>
                    <a:pt x="47452" y="177280"/>
                  </a:lnTo>
                  <a:lnTo>
                    <a:pt x="54889" y="192223"/>
                  </a:lnTo>
                  <a:lnTo>
                    <a:pt x="65031" y="205655"/>
                  </a:lnTo>
                  <a:lnTo>
                    <a:pt x="15644" y="235758"/>
                  </a:lnTo>
                  <a:lnTo>
                    <a:pt x="61267" y="292816"/>
                  </a:lnTo>
                  <a:lnTo>
                    <a:pt x="44158" y="304228"/>
                  </a:lnTo>
                  <a:lnTo>
                    <a:pt x="105521" y="458286"/>
                  </a:lnTo>
                  <a:lnTo>
                    <a:pt x="159583" y="458286"/>
                  </a:lnTo>
                  <a:lnTo>
                    <a:pt x="186287" y="391242"/>
                  </a:lnTo>
                  <a:lnTo>
                    <a:pt x="114303" y="391242"/>
                  </a:lnTo>
                  <a:lnTo>
                    <a:pt x="89541" y="225060"/>
                  </a:lnTo>
                  <a:lnTo>
                    <a:pt x="89519" y="224917"/>
                  </a:lnTo>
                  <a:lnTo>
                    <a:pt x="231693" y="224917"/>
                  </a:lnTo>
                  <a:lnTo>
                    <a:pt x="212058" y="212935"/>
                  </a:lnTo>
                  <a:lnTo>
                    <a:pt x="132552" y="212935"/>
                  </a:lnTo>
                  <a:lnTo>
                    <a:pt x="84162" y="192880"/>
                  </a:lnTo>
                  <a:lnTo>
                    <a:pt x="64118" y="144464"/>
                  </a:lnTo>
                  <a:lnTo>
                    <a:pt x="64118" y="127347"/>
                  </a:lnTo>
                  <a:close/>
                </a:path>
                <a:path w="258445" h="458470">
                  <a:moveTo>
                    <a:pt x="145782" y="291390"/>
                  </a:moveTo>
                  <a:lnTo>
                    <a:pt x="119321" y="291390"/>
                  </a:lnTo>
                  <a:lnTo>
                    <a:pt x="114303" y="391242"/>
                  </a:lnTo>
                  <a:lnTo>
                    <a:pt x="150801" y="391242"/>
                  </a:lnTo>
                  <a:lnTo>
                    <a:pt x="145854" y="292816"/>
                  </a:lnTo>
                  <a:lnTo>
                    <a:pt x="145782" y="291390"/>
                  </a:lnTo>
                  <a:close/>
                </a:path>
                <a:path w="258445" h="458470">
                  <a:moveTo>
                    <a:pt x="231927" y="225060"/>
                  </a:moveTo>
                  <a:lnTo>
                    <a:pt x="175313" y="225060"/>
                  </a:lnTo>
                  <a:lnTo>
                    <a:pt x="150801" y="391242"/>
                  </a:lnTo>
                  <a:lnTo>
                    <a:pt x="186287" y="391242"/>
                  </a:lnTo>
                  <a:lnTo>
                    <a:pt x="220945" y="304228"/>
                  </a:lnTo>
                  <a:lnTo>
                    <a:pt x="203837" y="292816"/>
                  </a:lnTo>
                  <a:lnTo>
                    <a:pt x="249459" y="235758"/>
                  </a:lnTo>
                  <a:lnTo>
                    <a:pt x="231927" y="225060"/>
                  </a:lnTo>
                  <a:close/>
                </a:path>
                <a:path w="258445" h="458470">
                  <a:moveTo>
                    <a:pt x="231693" y="224917"/>
                  </a:moveTo>
                  <a:lnTo>
                    <a:pt x="89519" y="224917"/>
                  </a:lnTo>
                  <a:lnTo>
                    <a:pt x="110635" y="233098"/>
                  </a:lnTo>
                  <a:lnTo>
                    <a:pt x="111032" y="233098"/>
                  </a:lnTo>
                  <a:lnTo>
                    <a:pt x="132440" y="235758"/>
                  </a:lnTo>
                  <a:lnTo>
                    <a:pt x="154356" y="233098"/>
                  </a:lnTo>
                  <a:lnTo>
                    <a:pt x="175313" y="225060"/>
                  </a:lnTo>
                  <a:lnTo>
                    <a:pt x="231927" y="225060"/>
                  </a:lnTo>
                  <a:lnTo>
                    <a:pt x="231693" y="224917"/>
                  </a:lnTo>
                  <a:close/>
                </a:path>
                <a:path w="258445" h="458470">
                  <a:moveTo>
                    <a:pt x="223797" y="127347"/>
                  </a:moveTo>
                  <a:lnTo>
                    <a:pt x="200985" y="127347"/>
                  </a:lnTo>
                  <a:lnTo>
                    <a:pt x="200985" y="144464"/>
                  </a:lnTo>
                  <a:lnTo>
                    <a:pt x="195608" y="171116"/>
                  </a:lnTo>
                  <a:lnTo>
                    <a:pt x="180942" y="192880"/>
                  </a:lnTo>
                  <a:lnTo>
                    <a:pt x="159189" y="207554"/>
                  </a:lnTo>
                  <a:lnTo>
                    <a:pt x="132552" y="212935"/>
                  </a:lnTo>
                  <a:lnTo>
                    <a:pt x="212058" y="212935"/>
                  </a:lnTo>
                  <a:lnTo>
                    <a:pt x="200128" y="205655"/>
                  </a:lnTo>
                  <a:lnTo>
                    <a:pt x="210215" y="192223"/>
                  </a:lnTo>
                  <a:lnTo>
                    <a:pt x="217652" y="177280"/>
                  </a:lnTo>
                  <a:lnTo>
                    <a:pt x="222231" y="161226"/>
                  </a:lnTo>
                  <a:lnTo>
                    <a:pt x="223797" y="144464"/>
                  </a:lnTo>
                  <a:lnTo>
                    <a:pt x="223797" y="127347"/>
                  </a:lnTo>
                  <a:close/>
                </a:path>
                <a:path w="258445" h="458470">
                  <a:moveTo>
                    <a:pt x="9670" y="96963"/>
                  </a:moveTo>
                  <a:lnTo>
                    <a:pt x="3250" y="102027"/>
                  </a:lnTo>
                  <a:lnTo>
                    <a:pt x="1672" y="109202"/>
                  </a:lnTo>
                  <a:lnTo>
                    <a:pt x="0" y="117385"/>
                  </a:lnTo>
                  <a:lnTo>
                    <a:pt x="5275" y="125374"/>
                  </a:lnTo>
                  <a:lnTo>
                    <a:pt x="14945" y="127347"/>
                  </a:lnTo>
                  <a:lnTo>
                    <a:pt x="242910" y="127347"/>
                  </a:lnTo>
                  <a:lnTo>
                    <a:pt x="251256" y="127509"/>
                  </a:lnTo>
                  <a:lnTo>
                    <a:pt x="258156" y="120876"/>
                  </a:lnTo>
                  <a:lnTo>
                    <a:pt x="258237" y="110296"/>
                  </a:lnTo>
                  <a:lnTo>
                    <a:pt x="258013" y="109202"/>
                  </a:lnTo>
                  <a:lnTo>
                    <a:pt x="256441" y="102027"/>
                  </a:lnTo>
                  <a:lnTo>
                    <a:pt x="250203" y="97106"/>
                  </a:lnTo>
                  <a:lnTo>
                    <a:pt x="17013" y="97106"/>
                  </a:lnTo>
                  <a:lnTo>
                    <a:pt x="9670" y="96963"/>
                  </a:lnTo>
                  <a:close/>
                </a:path>
                <a:path w="258445" h="458470">
                  <a:moveTo>
                    <a:pt x="93692" y="0"/>
                  </a:moveTo>
                  <a:lnTo>
                    <a:pt x="69821" y="21503"/>
                  </a:lnTo>
                  <a:lnTo>
                    <a:pt x="41414" y="96821"/>
                  </a:lnTo>
                  <a:lnTo>
                    <a:pt x="41307" y="97106"/>
                  </a:lnTo>
                  <a:lnTo>
                    <a:pt x="218094" y="97106"/>
                  </a:lnTo>
                  <a:lnTo>
                    <a:pt x="192944" y="21741"/>
                  </a:lnTo>
                  <a:lnTo>
                    <a:pt x="191113" y="16422"/>
                  </a:lnTo>
                  <a:lnTo>
                    <a:pt x="132465" y="16422"/>
                  </a:lnTo>
                  <a:lnTo>
                    <a:pt x="122432" y="14788"/>
                  </a:lnTo>
                  <a:lnTo>
                    <a:pt x="113485" y="9236"/>
                  </a:lnTo>
                  <a:lnTo>
                    <a:pt x="113257" y="9046"/>
                  </a:lnTo>
                  <a:lnTo>
                    <a:pt x="112820" y="8570"/>
                  </a:lnTo>
                  <a:lnTo>
                    <a:pt x="111109" y="6858"/>
                  </a:lnTo>
                  <a:lnTo>
                    <a:pt x="102927" y="1633"/>
                  </a:lnTo>
                  <a:lnTo>
                    <a:pt x="93692" y="0"/>
                  </a:lnTo>
                  <a:close/>
                </a:path>
                <a:path w="258445" h="458470">
                  <a:moveTo>
                    <a:pt x="249835" y="96821"/>
                  </a:moveTo>
                  <a:lnTo>
                    <a:pt x="242388" y="97106"/>
                  </a:lnTo>
                  <a:lnTo>
                    <a:pt x="250203" y="97106"/>
                  </a:lnTo>
                  <a:lnTo>
                    <a:pt x="249835" y="96821"/>
                  </a:lnTo>
                  <a:close/>
                </a:path>
                <a:path w="258445" h="458470">
                  <a:moveTo>
                    <a:pt x="165457" y="725"/>
                  </a:moveTo>
                  <a:lnTo>
                    <a:pt x="159930" y="1438"/>
                  </a:lnTo>
                  <a:lnTo>
                    <a:pt x="154816" y="4053"/>
                  </a:lnTo>
                  <a:lnTo>
                    <a:pt x="150972" y="8095"/>
                  </a:lnTo>
                  <a:lnTo>
                    <a:pt x="142380" y="14177"/>
                  </a:lnTo>
                  <a:lnTo>
                    <a:pt x="132465" y="16422"/>
                  </a:lnTo>
                  <a:lnTo>
                    <a:pt x="191113" y="16422"/>
                  </a:lnTo>
                  <a:lnTo>
                    <a:pt x="189779" y="12546"/>
                  </a:lnTo>
                  <a:lnTo>
                    <a:pt x="183554" y="5527"/>
                  </a:lnTo>
                  <a:lnTo>
                    <a:pt x="175308" y="1438"/>
                  </a:lnTo>
                  <a:lnTo>
                    <a:pt x="176330" y="1438"/>
                  </a:lnTo>
                  <a:lnTo>
                    <a:pt x="165457" y="725"/>
                  </a:lnTo>
                  <a:close/>
                </a:path>
              </a:pathLst>
            </a:custGeom>
            <a:solidFill>
              <a:srgbClr val="FF5C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19577" y="5655581"/>
              <a:ext cx="364979" cy="212086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4246943" y="2225700"/>
            <a:ext cx="295275" cy="339090"/>
            <a:chOff x="4246943" y="2225700"/>
            <a:chExt cx="295275" cy="339090"/>
          </a:xfrm>
        </p:grpSpPr>
        <p:sp>
          <p:nvSpPr>
            <p:cNvPr id="12" name="object 12" descr=""/>
            <p:cNvSpPr/>
            <p:nvPr/>
          </p:nvSpPr>
          <p:spPr>
            <a:xfrm>
              <a:off x="4246943" y="2225700"/>
              <a:ext cx="295275" cy="339090"/>
            </a:xfrm>
            <a:custGeom>
              <a:avLst/>
              <a:gdLst/>
              <a:ahLst/>
              <a:cxnLst/>
              <a:rect l="l" t="t" r="r" b="b"/>
              <a:pathLst>
                <a:path w="295275" h="339089">
                  <a:moveTo>
                    <a:pt x="160670" y="26069"/>
                  </a:moveTo>
                  <a:lnTo>
                    <a:pt x="134616" y="26069"/>
                  </a:lnTo>
                  <a:lnTo>
                    <a:pt x="134616" y="43883"/>
                  </a:lnTo>
                  <a:lnTo>
                    <a:pt x="88599" y="55426"/>
                  </a:lnTo>
                  <a:lnTo>
                    <a:pt x="49962" y="79920"/>
                  </a:lnTo>
                  <a:lnTo>
                    <a:pt x="20871" y="114676"/>
                  </a:lnTo>
                  <a:lnTo>
                    <a:pt x="3494" y="157001"/>
                  </a:lnTo>
                  <a:lnTo>
                    <a:pt x="0" y="204207"/>
                  </a:lnTo>
                  <a:lnTo>
                    <a:pt x="11537" y="250082"/>
                  </a:lnTo>
                  <a:lnTo>
                    <a:pt x="36018" y="288720"/>
                  </a:lnTo>
                  <a:lnTo>
                    <a:pt x="70754" y="317889"/>
                  </a:lnTo>
                  <a:lnTo>
                    <a:pt x="113056" y="335359"/>
                  </a:lnTo>
                  <a:lnTo>
                    <a:pt x="160236" y="338898"/>
                  </a:lnTo>
                  <a:lnTo>
                    <a:pt x="206086" y="327354"/>
                  </a:lnTo>
                  <a:lnTo>
                    <a:pt x="228986" y="312829"/>
                  </a:lnTo>
                  <a:lnTo>
                    <a:pt x="147643" y="312829"/>
                  </a:lnTo>
                  <a:lnTo>
                    <a:pt x="100249" y="303290"/>
                  </a:lnTo>
                  <a:lnTo>
                    <a:pt x="61608" y="277255"/>
                  </a:lnTo>
                  <a:lnTo>
                    <a:pt x="35587" y="238593"/>
                  </a:lnTo>
                  <a:lnTo>
                    <a:pt x="26054" y="191173"/>
                  </a:lnTo>
                  <a:lnTo>
                    <a:pt x="35587" y="143753"/>
                  </a:lnTo>
                  <a:lnTo>
                    <a:pt x="61540" y="105192"/>
                  </a:lnTo>
                  <a:lnTo>
                    <a:pt x="100249" y="79055"/>
                  </a:lnTo>
                  <a:lnTo>
                    <a:pt x="147643" y="69517"/>
                  </a:lnTo>
                  <a:lnTo>
                    <a:pt x="265975" y="69517"/>
                  </a:lnTo>
                  <a:lnTo>
                    <a:pt x="266771" y="68648"/>
                  </a:lnTo>
                  <a:lnTo>
                    <a:pt x="230150" y="68648"/>
                  </a:lnTo>
                  <a:lnTo>
                    <a:pt x="213981" y="59225"/>
                  </a:lnTo>
                  <a:lnTo>
                    <a:pt x="196876" y="51921"/>
                  </a:lnTo>
                  <a:lnTo>
                    <a:pt x="179038" y="46897"/>
                  </a:lnTo>
                  <a:lnTo>
                    <a:pt x="160670" y="44317"/>
                  </a:lnTo>
                  <a:lnTo>
                    <a:pt x="160670" y="26069"/>
                  </a:lnTo>
                  <a:close/>
                </a:path>
                <a:path w="295275" h="339089">
                  <a:moveTo>
                    <a:pt x="265975" y="69517"/>
                  </a:moveTo>
                  <a:lnTo>
                    <a:pt x="147643" y="69517"/>
                  </a:lnTo>
                  <a:lnTo>
                    <a:pt x="195037" y="79055"/>
                  </a:lnTo>
                  <a:lnTo>
                    <a:pt x="233747" y="105192"/>
                  </a:lnTo>
                  <a:lnTo>
                    <a:pt x="259699" y="143753"/>
                  </a:lnTo>
                  <a:lnTo>
                    <a:pt x="269232" y="191173"/>
                  </a:lnTo>
                  <a:lnTo>
                    <a:pt x="259699" y="238593"/>
                  </a:lnTo>
                  <a:lnTo>
                    <a:pt x="233678" y="277255"/>
                  </a:lnTo>
                  <a:lnTo>
                    <a:pt x="195037" y="303290"/>
                  </a:lnTo>
                  <a:lnTo>
                    <a:pt x="147643" y="312829"/>
                  </a:lnTo>
                  <a:lnTo>
                    <a:pt x="228986" y="312829"/>
                  </a:lnTo>
                  <a:lnTo>
                    <a:pt x="244702" y="302860"/>
                  </a:lnTo>
                  <a:lnTo>
                    <a:pt x="273856" y="268105"/>
                  </a:lnTo>
                  <a:lnTo>
                    <a:pt x="291316" y="225779"/>
                  </a:lnTo>
                  <a:lnTo>
                    <a:pt x="294853" y="178573"/>
                  </a:lnTo>
                  <a:lnTo>
                    <a:pt x="290252" y="152429"/>
                  </a:lnTo>
                  <a:lnTo>
                    <a:pt x="281174" y="127793"/>
                  </a:lnTo>
                  <a:lnTo>
                    <a:pt x="267861" y="105193"/>
                  </a:lnTo>
                  <a:lnTo>
                    <a:pt x="250559" y="85159"/>
                  </a:lnTo>
                  <a:lnTo>
                    <a:pt x="263587" y="72124"/>
                  </a:lnTo>
                  <a:lnTo>
                    <a:pt x="265975" y="69517"/>
                  </a:lnTo>
                  <a:close/>
                </a:path>
                <a:path w="295275" h="339089">
                  <a:moveTo>
                    <a:pt x="250125" y="48662"/>
                  </a:moveTo>
                  <a:lnTo>
                    <a:pt x="244914" y="53441"/>
                  </a:lnTo>
                  <a:lnTo>
                    <a:pt x="230150" y="68648"/>
                  </a:lnTo>
                  <a:lnTo>
                    <a:pt x="266771" y="68648"/>
                  </a:lnTo>
                  <a:lnTo>
                    <a:pt x="268363" y="66910"/>
                  </a:lnTo>
                  <a:lnTo>
                    <a:pt x="268363" y="58655"/>
                  </a:lnTo>
                  <a:lnTo>
                    <a:pt x="257941" y="49096"/>
                  </a:lnTo>
                  <a:lnTo>
                    <a:pt x="250125" y="48662"/>
                  </a:lnTo>
                  <a:close/>
                </a:path>
                <a:path w="295275" h="339089">
                  <a:moveTo>
                    <a:pt x="199752" y="0"/>
                  </a:moveTo>
                  <a:lnTo>
                    <a:pt x="95533" y="0"/>
                  </a:lnTo>
                  <a:lnTo>
                    <a:pt x="95533" y="26069"/>
                  </a:lnTo>
                  <a:lnTo>
                    <a:pt x="199753" y="26069"/>
                  </a:lnTo>
                  <a:lnTo>
                    <a:pt x="199752" y="0"/>
                  </a:lnTo>
                  <a:close/>
                </a:path>
              </a:pathLst>
            </a:custGeom>
            <a:solidFill>
              <a:srgbClr val="FF5C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90801" y="2313032"/>
              <a:ext cx="207569" cy="208118"/>
            </a:xfrm>
            <a:prstGeom prst="rect">
              <a:avLst/>
            </a:prstGeom>
          </p:spPr>
        </p:pic>
      </p:grpSp>
      <p:grpSp>
        <p:nvGrpSpPr>
          <p:cNvPr id="14" name="object 14" descr=""/>
          <p:cNvGrpSpPr/>
          <p:nvPr/>
        </p:nvGrpSpPr>
        <p:grpSpPr>
          <a:xfrm>
            <a:off x="4255071" y="3195091"/>
            <a:ext cx="295275" cy="339090"/>
            <a:chOff x="4255071" y="3195091"/>
            <a:chExt cx="295275" cy="339090"/>
          </a:xfrm>
        </p:grpSpPr>
        <p:sp>
          <p:nvSpPr>
            <p:cNvPr id="15" name="object 15" descr=""/>
            <p:cNvSpPr/>
            <p:nvPr/>
          </p:nvSpPr>
          <p:spPr>
            <a:xfrm>
              <a:off x="4255071" y="3195091"/>
              <a:ext cx="295275" cy="339090"/>
            </a:xfrm>
            <a:custGeom>
              <a:avLst/>
              <a:gdLst/>
              <a:ahLst/>
              <a:cxnLst/>
              <a:rect l="l" t="t" r="r" b="b"/>
              <a:pathLst>
                <a:path w="295275" h="339089">
                  <a:moveTo>
                    <a:pt x="160671" y="26069"/>
                  </a:moveTo>
                  <a:lnTo>
                    <a:pt x="134616" y="26069"/>
                  </a:lnTo>
                  <a:lnTo>
                    <a:pt x="134616" y="43883"/>
                  </a:lnTo>
                  <a:lnTo>
                    <a:pt x="88600" y="55426"/>
                  </a:lnTo>
                  <a:lnTo>
                    <a:pt x="49962" y="79920"/>
                  </a:lnTo>
                  <a:lnTo>
                    <a:pt x="20871" y="114676"/>
                  </a:lnTo>
                  <a:lnTo>
                    <a:pt x="3494" y="157001"/>
                  </a:lnTo>
                  <a:lnTo>
                    <a:pt x="0" y="204207"/>
                  </a:lnTo>
                  <a:lnTo>
                    <a:pt x="11537" y="250082"/>
                  </a:lnTo>
                  <a:lnTo>
                    <a:pt x="36018" y="288720"/>
                  </a:lnTo>
                  <a:lnTo>
                    <a:pt x="70754" y="317889"/>
                  </a:lnTo>
                  <a:lnTo>
                    <a:pt x="113056" y="335359"/>
                  </a:lnTo>
                  <a:lnTo>
                    <a:pt x="160236" y="338898"/>
                  </a:lnTo>
                  <a:lnTo>
                    <a:pt x="206086" y="327354"/>
                  </a:lnTo>
                  <a:lnTo>
                    <a:pt x="228986" y="312829"/>
                  </a:lnTo>
                  <a:lnTo>
                    <a:pt x="147643" y="312829"/>
                  </a:lnTo>
                  <a:lnTo>
                    <a:pt x="100249" y="303290"/>
                  </a:lnTo>
                  <a:lnTo>
                    <a:pt x="61608" y="277255"/>
                  </a:lnTo>
                  <a:lnTo>
                    <a:pt x="35587" y="238593"/>
                  </a:lnTo>
                  <a:lnTo>
                    <a:pt x="26054" y="191173"/>
                  </a:lnTo>
                  <a:lnTo>
                    <a:pt x="35587" y="143753"/>
                  </a:lnTo>
                  <a:lnTo>
                    <a:pt x="61540" y="105192"/>
                  </a:lnTo>
                  <a:lnTo>
                    <a:pt x="100249" y="79055"/>
                  </a:lnTo>
                  <a:lnTo>
                    <a:pt x="147643" y="69517"/>
                  </a:lnTo>
                  <a:lnTo>
                    <a:pt x="265975" y="69517"/>
                  </a:lnTo>
                  <a:lnTo>
                    <a:pt x="266771" y="68648"/>
                  </a:lnTo>
                  <a:lnTo>
                    <a:pt x="230150" y="68648"/>
                  </a:lnTo>
                  <a:lnTo>
                    <a:pt x="213981" y="59225"/>
                  </a:lnTo>
                  <a:lnTo>
                    <a:pt x="196876" y="51921"/>
                  </a:lnTo>
                  <a:lnTo>
                    <a:pt x="179038" y="46897"/>
                  </a:lnTo>
                  <a:lnTo>
                    <a:pt x="160671" y="44317"/>
                  </a:lnTo>
                  <a:lnTo>
                    <a:pt x="160671" y="26069"/>
                  </a:lnTo>
                  <a:close/>
                </a:path>
                <a:path w="295275" h="339089">
                  <a:moveTo>
                    <a:pt x="265975" y="69517"/>
                  </a:moveTo>
                  <a:lnTo>
                    <a:pt x="147643" y="69517"/>
                  </a:lnTo>
                  <a:lnTo>
                    <a:pt x="195037" y="79055"/>
                  </a:lnTo>
                  <a:lnTo>
                    <a:pt x="233747" y="105192"/>
                  </a:lnTo>
                  <a:lnTo>
                    <a:pt x="259699" y="143753"/>
                  </a:lnTo>
                  <a:lnTo>
                    <a:pt x="269232" y="191173"/>
                  </a:lnTo>
                  <a:lnTo>
                    <a:pt x="259699" y="238593"/>
                  </a:lnTo>
                  <a:lnTo>
                    <a:pt x="233678" y="277255"/>
                  </a:lnTo>
                  <a:lnTo>
                    <a:pt x="195037" y="303290"/>
                  </a:lnTo>
                  <a:lnTo>
                    <a:pt x="147643" y="312829"/>
                  </a:lnTo>
                  <a:lnTo>
                    <a:pt x="228986" y="312829"/>
                  </a:lnTo>
                  <a:lnTo>
                    <a:pt x="244702" y="302860"/>
                  </a:lnTo>
                  <a:lnTo>
                    <a:pt x="273856" y="268105"/>
                  </a:lnTo>
                  <a:lnTo>
                    <a:pt x="291316" y="225779"/>
                  </a:lnTo>
                  <a:lnTo>
                    <a:pt x="294853" y="178573"/>
                  </a:lnTo>
                  <a:lnTo>
                    <a:pt x="290252" y="152429"/>
                  </a:lnTo>
                  <a:lnTo>
                    <a:pt x="281174" y="127793"/>
                  </a:lnTo>
                  <a:lnTo>
                    <a:pt x="267861" y="105193"/>
                  </a:lnTo>
                  <a:lnTo>
                    <a:pt x="250559" y="85159"/>
                  </a:lnTo>
                  <a:lnTo>
                    <a:pt x="263587" y="72124"/>
                  </a:lnTo>
                  <a:lnTo>
                    <a:pt x="265975" y="69517"/>
                  </a:lnTo>
                  <a:close/>
                </a:path>
                <a:path w="295275" h="339089">
                  <a:moveTo>
                    <a:pt x="250125" y="48662"/>
                  </a:moveTo>
                  <a:lnTo>
                    <a:pt x="244914" y="53441"/>
                  </a:lnTo>
                  <a:lnTo>
                    <a:pt x="230150" y="68648"/>
                  </a:lnTo>
                  <a:lnTo>
                    <a:pt x="266771" y="68648"/>
                  </a:lnTo>
                  <a:lnTo>
                    <a:pt x="268364" y="66910"/>
                  </a:lnTo>
                  <a:lnTo>
                    <a:pt x="268364" y="58655"/>
                  </a:lnTo>
                  <a:lnTo>
                    <a:pt x="257942" y="49096"/>
                  </a:lnTo>
                  <a:lnTo>
                    <a:pt x="250125" y="48662"/>
                  </a:lnTo>
                  <a:close/>
                </a:path>
                <a:path w="295275" h="339089">
                  <a:moveTo>
                    <a:pt x="199753" y="0"/>
                  </a:moveTo>
                  <a:lnTo>
                    <a:pt x="95534" y="0"/>
                  </a:lnTo>
                  <a:lnTo>
                    <a:pt x="95534" y="26069"/>
                  </a:lnTo>
                  <a:lnTo>
                    <a:pt x="199753" y="26069"/>
                  </a:lnTo>
                  <a:lnTo>
                    <a:pt x="199753" y="0"/>
                  </a:lnTo>
                  <a:close/>
                </a:path>
              </a:pathLst>
            </a:custGeom>
            <a:solidFill>
              <a:srgbClr val="FF5C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8930" y="3282423"/>
              <a:ext cx="207569" cy="208118"/>
            </a:xfrm>
            <a:prstGeom prst="rect">
              <a:avLst/>
            </a:prstGeom>
          </p:spPr>
        </p:pic>
      </p:grpSp>
      <p:grpSp>
        <p:nvGrpSpPr>
          <p:cNvPr id="17" name="object 17" descr=""/>
          <p:cNvGrpSpPr/>
          <p:nvPr/>
        </p:nvGrpSpPr>
        <p:grpSpPr>
          <a:xfrm>
            <a:off x="4263326" y="4127017"/>
            <a:ext cx="295275" cy="339090"/>
            <a:chOff x="4263326" y="4127017"/>
            <a:chExt cx="295275" cy="339090"/>
          </a:xfrm>
        </p:grpSpPr>
        <p:sp>
          <p:nvSpPr>
            <p:cNvPr id="18" name="object 18" descr=""/>
            <p:cNvSpPr/>
            <p:nvPr/>
          </p:nvSpPr>
          <p:spPr>
            <a:xfrm>
              <a:off x="4263326" y="4127017"/>
              <a:ext cx="295275" cy="339090"/>
            </a:xfrm>
            <a:custGeom>
              <a:avLst/>
              <a:gdLst/>
              <a:ahLst/>
              <a:cxnLst/>
              <a:rect l="l" t="t" r="r" b="b"/>
              <a:pathLst>
                <a:path w="295275" h="339089">
                  <a:moveTo>
                    <a:pt x="160671" y="26069"/>
                  </a:moveTo>
                  <a:lnTo>
                    <a:pt x="134616" y="26069"/>
                  </a:lnTo>
                  <a:lnTo>
                    <a:pt x="134616" y="43882"/>
                  </a:lnTo>
                  <a:lnTo>
                    <a:pt x="88600" y="55426"/>
                  </a:lnTo>
                  <a:lnTo>
                    <a:pt x="49962" y="79920"/>
                  </a:lnTo>
                  <a:lnTo>
                    <a:pt x="20871" y="114676"/>
                  </a:lnTo>
                  <a:lnTo>
                    <a:pt x="3494" y="157001"/>
                  </a:lnTo>
                  <a:lnTo>
                    <a:pt x="0" y="204207"/>
                  </a:lnTo>
                  <a:lnTo>
                    <a:pt x="11537" y="250082"/>
                  </a:lnTo>
                  <a:lnTo>
                    <a:pt x="36018" y="288720"/>
                  </a:lnTo>
                  <a:lnTo>
                    <a:pt x="70754" y="317889"/>
                  </a:lnTo>
                  <a:lnTo>
                    <a:pt x="113056" y="335359"/>
                  </a:lnTo>
                  <a:lnTo>
                    <a:pt x="160236" y="338898"/>
                  </a:lnTo>
                  <a:lnTo>
                    <a:pt x="206086" y="327354"/>
                  </a:lnTo>
                  <a:lnTo>
                    <a:pt x="228986" y="312829"/>
                  </a:lnTo>
                  <a:lnTo>
                    <a:pt x="147643" y="312829"/>
                  </a:lnTo>
                  <a:lnTo>
                    <a:pt x="100249" y="303290"/>
                  </a:lnTo>
                  <a:lnTo>
                    <a:pt x="61608" y="277255"/>
                  </a:lnTo>
                  <a:lnTo>
                    <a:pt x="35587" y="238593"/>
                  </a:lnTo>
                  <a:lnTo>
                    <a:pt x="26054" y="191173"/>
                  </a:lnTo>
                  <a:lnTo>
                    <a:pt x="35587" y="143753"/>
                  </a:lnTo>
                  <a:lnTo>
                    <a:pt x="61540" y="105192"/>
                  </a:lnTo>
                  <a:lnTo>
                    <a:pt x="100249" y="79055"/>
                  </a:lnTo>
                  <a:lnTo>
                    <a:pt x="147643" y="69517"/>
                  </a:lnTo>
                  <a:lnTo>
                    <a:pt x="265975" y="69517"/>
                  </a:lnTo>
                  <a:lnTo>
                    <a:pt x="266771" y="68648"/>
                  </a:lnTo>
                  <a:lnTo>
                    <a:pt x="230150" y="68648"/>
                  </a:lnTo>
                  <a:lnTo>
                    <a:pt x="213981" y="59225"/>
                  </a:lnTo>
                  <a:lnTo>
                    <a:pt x="196876" y="51920"/>
                  </a:lnTo>
                  <a:lnTo>
                    <a:pt x="179038" y="46897"/>
                  </a:lnTo>
                  <a:lnTo>
                    <a:pt x="160671" y="44317"/>
                  </a:lnTo>
                  <a:lnTo>
                    <a:pt x="160671" y="26069"/>
                  </a:lnTo>
                  <a:close/>
                </a:path>
                <a:path w="295275" h="339089">
                  <a:moveTo>
                    <a:pt x="265975" y="69517"/>
                  </a:moveTo>
                  <a:lnTo>
                    <a:pt x="147643" y="69517"/>
                  </a:lnTo>
                  <a:lnTo>
                    <a:pt x="195037" y="79055"/>
                  </a:lnTo>
                  <a:lnTo>
                    <a:pt x="233747" y="105192"/>
                  </a:lnTo>
                  <a:lnTo>
                    <a:pt x="259699" y="143753"/>
                  </a:lnTo>
                  <a:lnTo>
                    <a:pt x="269232" y="191173"/>
                  </a:lnTo>
                  <a:lnTo>
                    <a:pt x="259699" y="238593"/>
                  </a:lnTo>
                  <a:lnTo>
                    <a:pt x="233678" y="277255"/>
                  </a:lnTo>
                  <a:lnTo>
                    <a:pt x="195037" y="303290"/>
                  </a:lnTo>
                  <a:lnTo>
                    <a:pt x="147643" y="312829"/>
                  </a:lnTo>
                  <a:lnTo>
                    <a:pt x="228986" y="312829"/>
                  </a:lnTo>
                  <a:lnTo>
                    <a:pt x="244702" y="302860"/>
                  </a:lnTo>
                  <a:lnTo>
                    <a:pt x="273856" y="268105"/>
                  </a:lnTo>
                  <a:lnTo>
                    <a:pt x="291316" y="225779"/>
                  </a:lnTo>
                  <a:lnTo>
                    <a:pt x="294853" y="178573"/>
                  </a:lnTo>
                  <a:lnTo>
                    <a:pt x="290252" y="152429"/>
                  </a:lnTo>
                  <a:lnTo>
                    <a:pt x="281174" y="127792"/>
                  </a:lnTo>
                  <a:lnTo>
                    <a:pt x="267861" y="105192"/>
                  </a:lnTo>
                  <a:lnTo>
                    <a:pt x="250559" y="85159"/>
                  </a:lnTo>
                  <a:lnTo>
                    <a:pt x="263587" y="72124"/>
                  </a:lnTo>
                  <a:lnTo>
                    <a:pt x="265975" y="69517"/>
                  </a:lnTo>
                  <a:close/>
                </a:path>
                <a:path w="295275" h="339089">
                  <a:moveTo>
                    <a:pt x="250125" y="48662"/>
                  </a:moveTo>
                  <a:lnTo>
                    <a:pt x="244914" y="53441"/>
                  </a:lnTo>
                  <a:lnTo>
                    <a:pt x="230150" y="68648"/>
                  </a:lnTo>
                  <a:lnTo>
                    <a:pt x="266771" y="68648"/>
                  </a:lnTo>
                  <a:lnTo>
                    <a:pt x="268364" y="66910"/>
                  </a:lnTo>
                  <a:lnTo>
                    <a:pt x="268364" y="58655"/>
                  </a:lnTo>
                  <a:lnTo>
                    <a:pt x="257942" y="49096"/>
                  </a:lnTo>
                  <a:lnTo>
                    <a:pt x="250125" y="48662"/>
                  </a:lnTo>
                  <a:close/>
                </a:path>
                <a:path w="295275" h="339089">
                  <a:moveTo>
                    <a:pt x="199753" y="0"/>
                  </a:moveTo>
                  <a:lnTo>
                    <a:pt x="95534" y="0"/>
                  </a:lnTo>
                  <a:lnTo>
                    <a:pt x="95534" y="26069"/>
                  </a:lnTo>
                  <a:lnTo>
                    <a:pt x="199753" y="26069"/>
                  </a:lnTo>
                  <a:lnTo>
                    <a:pt x="199753" y="0"/>
                  </a:lnTo>
                  <a:close/>
                </a:path>
              </a:pathLst>
            </a:custGeom>
            <a:solidFill>
              <a:srgbClr val="FF5C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07185" y="4214349"/>
              <a:ext cx="207569" cy="208118"/>
            </a:xfrm>
            <a:prstGeom prst="rect">
              <a:avLst/>
            </a:prstGeom>
          </p:spPr>
        </p:pic>
      </p:grpSp>
      <p:grpSp>
        <p:nvGrpSpPr>
          <p:cNvPr id="20" name="object 20" descr=""/>
          <p:cNvGrpSpPr/>
          <p:nvPr/>
        </p:nvGrpSpPr>
        <p:grpSpPr>
          <a:xfrm>
            <a:off x="4271581" y="4782084"/>
            <a:ext cx="295275" cy="339090"/>
            <a:chOff x="4271581" y="4782084"/>
            <a:chExt cx="295275" cy="339090"/>
          </a:xfrm>
        </p:grpSpPr>
        <p:sp>
          <p:nvSpPr>
            <p:cNvPr id="21" name="object 21" descr=""/>
            <p:cNvSpPr/>
            <p:nvPr/>
          </p:nvSpPr>
          <p:spPr>
            <a:xfrm>
              <a:off x="4271581" y="4782084"/>
              <a:ext cx="295275" cy="339090"/>
            </a:xfrm>
            <a:custGeom>
              <a:avLst/>
              <a:gdLst/>
              <a:ahLst/>
              <a:cxnLst/>
              <a:rect l="l" t="t" r="r" b="b"/>
              <a:pathLst>
                <a:path w="295275" h="339089">
                  <a:moveTo>
                    <a:pt x="160670" y="26069"/>
                  </a:moveTo>
                  <a:lnTo>
                    <a:pt x="134616" y="26069"/>
                  </a:lnTo>
                  <a:lnTo>
                    <a:pt x="134616" y="43882"/>
                  </a:lnTo>
                  <a:lnTo>
                    <a:pt x="88599" y="55426"/>
                  </a:lnTo>
                  <a:lnTo>
                    <a:pt x="49962" y="79920"/>
                  </a:lnTo>
                  <a:lnTo>
                    <a:pt x="20871" y="114676"/>
                  </a:lnTo>
                  <a:lnTo>
                    <a:pt x="3494" y="157001"/>
                  </a:lnTo>
                  <a:lnTo>
                    <a:pt x="0" y="204207"/>
                  </a:lnTo>
                  <a:lnTo>
                    <a:pt x="11537" y="250082"/>
                  </a:lnTo>
                  <a:lnTo>
                    <a:pt x="36018" y="288720"/>
                  </a:lnTo>
                  <a:lnTo>
                    <a:pt x="70754" y="317889"/>
                  </a:lnTo>
                  <a:lnTo>
                    <a:pt x="113056" y="335359"/>
                  </a:lnTo>
                  <a:lnTo>
                    <a:pt x="160236" y="338898"/>
                  </a:lnTo>
                  <a:lnTo>
                    <a:pt x="206086" y="327354"/>
                  </a:lnTo>
                  <a:lnTo>
                    <a:pt x="228986" y="312829"/>
                  </a:lnTo>
                  <a:lnTo>
                    <a:pt x="147643" y="312829"/>
                  </a:lnTo>
                  <a:lnTo>
                    <a:pt x="100249" y="303290"/>
                  </a:lnTo>
                  <a:lnTo>
                    <a:pt x="61608" y="277255"/>
                  </a:lnTo>
                  <a:lnTo>
                    <a:pt x="35587" y="238593"/>
                  </a:lnTo>
                  <a:lnTo>
                    <a:pt x="26054" y="191173"/>
                  </a:lnTo>
                  <a:lnTo>
                    <a:pt x="35587" y="143753"/>
                  </a:lnTo>
                  <a:lnTo>
                    <a:pt x="61540" y="105192"/>
                  </a:lnTo>
                  <a:lnTo>
                    <a:pt x="100249" y="79055"/>
                  </a:lnTo>
                  <a:lnTo>
                    <a:pt x="147643" y="69517"/>
                  </a:lnTo>
                  <a:lnTo>
                    <a:pt x="265975" y="69517"/>
                  </a:lnTo>
                  <a:lnTo>
                    <a:pt x="266771" y="68648"/>
                  </a:lnTo>
                  <a:lnTo>
                    <a:pt x="230150" y="68648"/>
                  </a:lnTo>
                  <a:lnTo>
                    <a:pt x="213981" y="59225"/>
                  </a:lnTo>
                  <a:lnTo>
                    <a:pt x="196876" y="51920"/>
                  </a:lnTo>
                  <a:lnTo>
                    <a:pt x="179038" y="46897"/>
                  </a:lnTo>
                  <a:lnTo>
                    <a:pt x="160670" y="44317"/>
                  </a:lnTo>
                  <a:lnTo>
                    <a:pt x="160670" y="26069"/>
                  </a:lnTo>
                  <a:close/>
                </a:path>
                <a:path w="295275" h="339089">
                  <a:moveTo>
                    <a:pt x="265975" y="69517"/>
                  </a:moveTo>
                  <a:lnTo>
                    <a:pt x="147643" y="69517"/>
                  </a:lnTo>
                  <a:lnTo>
                    <a:pt x="195037" y="79055"/>
                  </a:lnTo>
                  <a:lnTo>
                    <a:pt x="233747" y="105192"/>
                  </a:lnTo>
                  <a:lnTo>
                    <a:pt x="259699" y="143753"/>
                  </a:lnTo>
                  <a:lnTo>
                    <a:pt x="269232" y="191173"/>
                  </a:lnTo>
                  <a:lnTo>
                    <a:pt x="259699" y="238593"/>
                  </a:lnTo>
                  <a:lnTo>
                    <a:pt x="233678" y="277255"/>
                  </a:lnTo>
                  <a:lnTo>
                    <a:pt x="195037" y="303290"/>
                  </a:lnTo>
                  <a:lnTo>
                    <a:pt x="147643" y="312829"/>
                  </a:lnTo>
                  <a:lnTo>
                    <a:pt x="228986" y="312829"/>
                  </a:lnTo>
                  <a:lnTo>
                    <a:pt x="244702" y="302860"/>
                  </a:lnTo>
                  <a:lnTo>
                    <a:pt x="273856" y="268105"/>
                  </a:lnTo>
                  <a:lnTo>
                    <a:pt x="291316" y="225779"/>
                  </a:lnTo>
                  <a:lnTo>
                    <a:pt x="294853" y="178573"/>
                  </a:lnTo>
                  <a:lnTo>
                    <a:pt x="290252" y="152429"/>
                  </a:lnTo>
                  <a:lnTo>
                    <a:pt x="281174" y="127792"/>
                  </a:lnTo>
                  <a:lnTo>
                    <a:pt x="267861" y="105192"/>
                  </a:lnTo>
                  <a:lnTo>
                    <a:pt x="250559" y="85159"/>
                  </a:lnTo>
                  <a:lnTo>
                    <a:pt x="263587" y="72124"/>
                  </a:lnTo>
                  <a:lnTo>
                    <a:pt x="265975" y="69517"/>
                  </a:lnTo>
                  <a:close/>
                </a:path>
                <a:path w="295275" h="339089">
                  <a:moveTo>
                    <a:pt x="250125" y="48662"/>
                  </a:moveTo>
                  <a:lnTo>
                    <a:pt x="244914" y="53441"/>
                  </a:lnTo>
                  <a:lnTo>
                    <a:pt x="230150" y="68648"/>
                  </a:lnTo>
                  <a:lnTo>
                    <a:pt x="266771" y="68648"/>
                  </a:lnTo>
                  <a:lnTo>
                    <a:pt x="268363" y="66910"/>
                  </a:lnTo>
                  <a:lnTo>
                    <a:pt x="268363" y="58655"/>
                  </a:lnTo>
                  <a:lnTo>
                    <a:pt x="257941" y="49096"/>
                  </a:lnTo>
                  <a:lnTo>
                    <a:pt x="250125" y="48662"/>
                  </a:lnTo>
                  <a:close/>
                </a:path>
                <a:path w="295275" h="339089">
                  <a:moveTo>
                    <a:pt x="199752" y="0"/>
                  </a:moveTo>
                  <a:lnTo>
                    <a:pt x="95533" y="0"/>
                  </a:lnTo>
                  <a:lnTo>
                    <a:pt x="95533" y="26069"/>
                  </a:lnTo>
                  <a:lnTo>
                    <a:pt x="199753" y="26069"/>
                  </a:lnTo>
                  <a:lnTo>
                    <a:pt x="199752" y="0"/>
                  </a:lnTo>
                  <a:close/>
                </a:path>
              </a:pathLst>
            </a:custGeom>
            <a:solidFill>
              <a:srgbClr val="FF5C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15439" y="4869415"/>
              <a:ext cx="207569" cy="208118"/>
            </a:xfrm>
            <a:prstGeom prst="rect">
              <a:avLst/>
            </a:prstGeom>
          </p:spPr>
        </p:pic>
      </p:grpSp>
      <p:grpSp>
        <p:nvGrpSpPr>
          <p:cNvPr id="23" name="object 23" descr=""/>
          <p:cNvGrpSpPr/>
          <p:nvPr/>
        </p:nvGrpSpPr>
        <p:grpSpPr>
          <a:xfrm>
            <a:off x="4271581" y="5538280"/>
            <a:ext cx="295275" cy="339090"/>
            <a:chOff x="4271581" y="5538280"/>
            <a:chExt cx="295275" cy="339090"/>
          </a:xfrm>
        </p:grpSpPr>
        <p:sp>
          <p:nvSpPr>
            <p:cNvPr id="24" name="object 24" descr=""/>
            <p:cNvSpPr/>
            <p:nvPr/>
          </p:nvSpPr>
          <p:spPr>
            <a:xfrm>
              <a:off x="4271581" y="5538280"/>
              <a:ext cx="295275" cy="339090"/>
            </a:xfrm>
            <a:custGeom>
              <a:avLst/>
              <a:gdLst/>
              <a:ahLst/>
              <a:cxnLst/>
              <a:rect l="l" t="t" r="r" b="b"/>
              <a:pathLst>
                <a:path w="295275" h="339089">
                  <a:moveTo>
                    <a:pt x="160670" y="26069"/>
                  </a:moveTo>
                  <a:lnTo>
                    <a:pt x="134616" y="26069"/>
                  </a:lnTo>
                  <a:lnTo>
                    <a:pt x="134616" y="43882"/>
                  </a:lnTo>
                  <a:lnTo>
                    <a:pt x="88599" y="55426"/>
                  </a:lnTo>
                  <a:lnTo>
                    <a:pt x="49962" y="79920"/>
                  </a:lnTo>
                  <a:lnTo>
                    <a:pt x="20871" y="114676"/>
                  </a:lnTo>
                  <a:lnTo>
                    <a:pt x="3494" y="157001"/>
                  </a:lnTo>
                  <a:lnTo>
                    <a:pt x="0" y="204207"/>
                  </a:lnTo>
                  <a:lnTo>
                    <a:pt x="11537" y="250082"/>
                  </a:lnTo>
                  <a:lnTo>
                    <a:pt x="36018" y="288720"/>
                  </a:lnTo>
                  <a:lnTo>
                    <a:pt x="70754" y="317890"/>
                  </a:lnTo>
                  <a:lnTo>
                    <a:pt x="113056" y="335359"/>
                  </a:lnTo>
                  <a:lnTo>
                    <a:pt x="160236" y="338898"/>
                  </a:lnTo>
                  <a:lnTo>
                    <a:pt x="206086" y="327354"/>
                  </a:lnTo>
                  <a:lnTo>
                    <a:pt x="228986" y="312829"/>
                  </a:lnTo>
                  <a:lnTo>
                    <a:pt x="147643" y="312829"/>
                  </a:lnTo>
                  <a:lnTo>
                    <a:pt x="100249" y="303290"/>
                  </a:lnTo>
                  <a:lnTo>
                    <a:pt x="61608" y="277255"/>
                  </a:lnTo>
                  <a:lnTo>
                    <a:pt x="35587" y="238593"/>
                  </a:lnTo>
                  <a:lnTo>
                    <a:pt x="26054" y="191173"/>
                  </a:lnTo>
                  <a:lnTo>
                    <a:pt x="35587" y="143753"/>
                  </a:lnTo>
                  <a:lnTo>
                    <a:pt x="61540" y="105192"/>
                  </a:lnTo>
                  <a:lnTo>
                    <a:pt x="100249" y="79055"/>
                  </a:lnTo>
                  <a:lnTo>
                    <a:pt x="147643" y="69517"/>
                  </a:lnTo>
                  <a:lnTo>
                    <a:pt x="265975" y="69517"/>
                  </a:lnTo>
                  <a:lnTo>
                    <a:pt x="266771" y="68648"/>
                  </a:lnTo>
                  <a:lnTo>
                    <a:pt x="230150" y="68648"/>
                  </a:lnTo>
                  <a:lnTo>
                    <a:pt x="213981" y="59225"/>
                  </a:lnTo>
                  <a:lnTo>
                    <a:pt x="196876" y="51920"/>
                  </a:lnTo>
                  <a:lnTo>
                    <a:pt x="179038" y="46897"/>
                  </a:lnTo>
                  <a:lnTo>
                    <a:pt x="160670" y="44317"/>
                  </a:lnTo>
                  <a:lnTo>
                    <a:pt x="160670" y="26069"/>
                  </a:lnTo>
                  <a:close/>
                </a:path>
                <a:path w="295275" h="339089">
                  <a:moveTo>
                    <a:pt x="265975" y="69517"/>
                  </a:moveTo>
                  <a:lnTo>
                    <a:pt x="147643" y="69517"/>
                  </a:lnTo>
                  <a:lnTo>
                    <a:pt x="195037" y="79055"/>
                  </a:lnTo>
                  <a:lnTo>
                    <a:pt x="233747" y="105192"/>
                  </a:lnTo>
                  <a:lnTo>
                    <a:pt x="259699" y="143753"/>
                  </a:lnTo>
                  <a:lnTo>
                    <a:pt x="269232" y="191173"/>
                  </a:lnTo>
                  <a:lnTo>
                    <a:pt x="259699" y="238593"/>
                  </a:lnTo>
                  <a:lnTo>
                    <a:pt x="233678" y="277255"/>
                  </a:lnTo>
                  <a:lnTo>
                    <a:pt x="195037" y="303290"/>
                  </a:lnTo>
                  <a:lnTo>
                    <a:pt x="147643" y="312829"/>
                  </a:lnTo>
                  <a:lnTo>
                    <a:pt x="228986" y="312829"/>
                  </a:lnTo>
                  <a:lnTo>
                    <a:pt x="244702" y="302860"/>
                  </a:lnTo>
                  <a:lnTo>
                    <a:pt x="273856" y="268105"/>
                  </a:lnTo>
                  <a:lnTo>
                    <a:pt x="291316" y="225779"/>
                  </a:lnTo>
                  <a:lnTo>
                    <a:pt x="294853" y="178573"/>
                  </a:lnTo>
                  <a:lnTo>
                    <a:pt x="290252" y="152429"/>
                  </a:lnTo>
                  <a:lnTo>
                    <a:pt x="281174" y="127792"/>
                  </a:lnTo>
                  <a:lnTo>
                    <a:pt x="267861" y="105192"/>
                  </a:lnTo>
                  <a:lnTo>
                    <a:pt x="250559" y="85159"/>
                  </a:lnTo>
                  <a:lnTo>
                    <a:pt x="263587" y="72124"/>
                  </a:lnTo>
                  <a:lnTo>
                    <a:pt x="265975" y="69517"/>
                  </a:lnTo>
                  <a:close/>
                </a:path>
                <a:path w="295275" h="339089">
                  <a:moveTo>
                    <a:pt x="250125" y="48662"/>
                  </a:moveTo>
                  <a:lnTo>
                    <a:pt x="244914" y="53441"/>
                  </a:lnTo>
                  <a:lnTo>
                    <a:pt x="230150" y="68648"/>
                  </a:lnTo>
                  <a:lnTo>
                    <a:pt x="266771" y="68648"/>
                  </a:lnTo>
                  <a:lnTo>
                    <a:pt x="268363" y="66910"/>
                  </a:lnTo>
                  <a:lnTo>
                    <a:pt x="268363" y="58655"/>
                  </a:lnTo>
                  <a:lnTo>
                    <a:pt x="257941" y="49096"/>
                  </a:lnTo>
                  <a:lnTo>
                    <a:pt x="250125" y="48662"/>
                  </a:lnTo>
                  <a:close/>
                </a:path>
                <a:path w="295275" h="339089">
                  <a:moveTo>
                    <a:pt x="199752" y="0"/>
                  </a:moveTo>
                  <a:lnTo>
                    <a:pt x="95533" y="0"/>
                  </a:lnTo>
                  <a:lnTo>
                    <a:pt x="95533" y="26069"/>
                  </a:lnTo>
                  <a:lnTo>
                    <a:pt x="199753" y="26069"/>
                  </a:lnTo>
                  <a:lnTo>
                    <a:pt x="199752" y="0"/>
                  </a:lnTo>
                  <a:close/>
                </a:path>
              </a:pathLst>
            </a:custGeom>
            <a:solidFill>
              <a:srgbClr val="FF5C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15439" y="5625611"/>
              <a:ext cx="207569" cy="208118"/>
            </a:xfrm>
            <a:prstGeom prst="rect">
              <a:avLst/>
            </a:prstGeom>
          </p:spPr>
        </p:pic>
      </p:grpSp>
      <p:sp>
        <p:nvSpPr>
          <p:cNvPr id="26" name="object 26" descr=""/>
          <p:cNvSpPr txBox="1"/>
          <p:nvPr/>
        </p:nvSpPr>
        <p:spPr>
          <a:xfrm>
            <a:off x="419811" y="2212975"/>
            <a:ext cx="1811655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105"/>
              </a:spcBef>
            </a:pPr>
            <a:r>
              <a:rPr dirty="0" sz="1400" spc="160" b="1">
                <a:solidFill>
                  <a:srgbClr val="FF5C33"/>
                </a:solidFill>
                <a:latin typeface="Calibri"/>
                <a:cs typeface="Calibri"/>
              </a:rPr>
              <a:t>Integration</a:t>
            </a:r>
            <a:r>
              <a:rPr dirty="0" sz="1400" spc="65" b="1">
                <a:solidFill>
                  <a:srgbClr val="FF5C33"/>
                </a:solidFill>
                <a:latin typeface="Calibri"/>
                <a:cs typeface="Calibri"/>
              </a:rPr>
              <a:t> </a:t>
            </a:r>
            <a:r>
              <a:rPr dirty="0" sz="1400" spc="110" b="1">
                <a:solidFill>
                  <a:srgbClr val="FF5C33"/>
                </a:solidFill>
                <a:latin typeface="Calibri"/>
                <a:cs typeface="Calibri"/>
              </a:rPr>
              <a:t>of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400" spc="145" b="1">
                <a:solidFill>
                  <a:srgbClr val="FF5C33"/>
                </a:solidFill>
                <a:latin typeface="Calibri"/>
                <a:cs typeface="Calibri"/>
              </a:rPr>
              <a:t>electric</a:t>
            </a:r>
            <a:r>
              <a:rPr dirty="0" sz="1400" spc="110" b="1">
                <a:solidFill>
                  <a:srgbClr val="FF5C33"/>
                </a:solidFill>
                <a:latin typeface="Calibri"/>
                <a:cs typeface="Calibri"/>
              </a:rPr>
              <a:t> </a:t>
            </a:r>
            <a:r>
              <a:rPr dirty="0" sz="1400" spc="150" b="1">
                <a:solidFill>
                  <a:srgbClr val="FF5C33"/>
                </a:solidFill>
                <a:latin typeface="Calibri"/>
                <a:cs typeface="Calibri"/>
              </a:rPr>
              <a:t>powertrain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291490" y="3192018"/>
            <a:ext cx="2069464" cy="4527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383540">
              <a:lnSpc>
                <a:spcPct val="100000"/>
              </a:lnSpc>
              <a:spcBef>
                <a:spcPts val="105"/>
              </a:spcBef>
            </a:pPr>
            <a:r>
              <a:rPr dirty="0" sz="1400" spc="150" b="1">
                <a:solidFill>
                  <a:srgbClr val="FF5C33"/>
                </a:solidFill>
                <a:latin typeface="Calibri"/>
                <a:cs typeface="Calibri"/>
              </a:rPr>
              <a:t>Electrical</a:t>
            </a:r>
            <a:r>
              <a:rPr dirty="0" sz="1400" spc="85" b="1">
                <a:solidFill>
                  <a:srgbClr val="FF5C33"/>
                </a:solidFill>
                <a:latin typeface="Calibri"/>
                <a:cs typeface="Calibri"/>
              </a:rPr>
              <a:t> </a:t>
            </a:r>
            <a:r>
              <a:rPr dirty="0" sz="1400" spc="175" b="1">
                <a:solidFill>
                  <a:srgbClr val="FF5C33"/>
                </a:solidFill>
                <a:latin typeface="Calibri"/>
                <a:cs typeface="Calibri"/>
              </a:rPr>
              <a:t>and </a:t>
            </a:r>
            <a:r>
              <a:rPr dirty="0" sz="1400" spc="160" b="1">
                <a:solidFill>
                  <a:srgbClr val="FF5C33"/>
                </a:solidFill>
                <a:latin typeface="Calibri"/>
                <a:cs typeface="Calibri"/>
              </a:rPr>
              <a:t>electronic</a:t>
            </a:r>
            <a:r>
              <a:rPr dirty="0" sz="1400" spc="75" b="1">
                <a:solidFill>
                  <a:srgbClr val="FF5C33"/>
                </a:solidFill>
                <a:latin typeface="Calibri"/>
                <a:cs typeface="Calibri"/>
              </a:rPr>
              <a:t> </a:t>
            </a:r>
            <a:r>
              <a:rPr dirty="0" sz="1400" spc="170" b="1">
                <a:solidFill>
                  <a:srgbClr val="FF5C33"/>
                </a:solidFill>
                <a:latin typeface="Calibri"/>
                <a:cs typeface="Calibri"/>
              </a:rPr>
              <a:t>connection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205231" y="4170934"/>
            <a:ext cx="2136775" cy="1651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04775">
              <a:lnSpc>
                <a:spcPct val="100000"/>
              </a:lnSpc>
              <a:spcBef>
                <a:spcPts val="100"/>
              </a:spcBef>
            </a:pPr>
            <a:r>
              <a:rPr dirty="0" sz="1400" spc="210" b="1">
                <a:solidFill>
                  <a:srgbClr val="FF5C33"/>
                </a:solidFill>
                <a:latin typeface="Calibri"/>
                <a:cs typeface="Calibri"/>
              </a:rPr>
              <a:t>Body</a:t>
            </a:r>
            <a:r>
              <a:rPr dirty="0" sz="1400" spc="70" b="1">
                <a:solidFill>
                  <a:srgbClr val="FF5C33"/>
                </a:solidFill>
                <a:latin typeface="Calibri"/>
                <a:cs typeface="Calibri"/>
              </a:rPr>
              <a:t> </a:t>
            </a:r>
            <a:r>
              <a:rPr dirty="0" sz="1400" spc="175" b="1">
                <a:solidFill>
                  <a:srgbClr val="FF5C33"/>
                </a:solidFill>
                <a:latin typeface="Calibri"/>
                <a:cs typeface="Calibri"/>
              </a:rPr>
              <a:t>assembly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35"/>
              </a:spcBef>
            </a:pPr>
            <a:endParaRPr sz="1400">
              <a:latin typeface="Calibri"/>
              <a:cs typeface="Calibri"/>
            </a:endParaRPr>
          </a:p>
          <a:p>
            <a:pPr marL="304800" marR="5080" indent="-292735">
              <a:lnSpc>
                <a:spcPct val="100000"/>
              </a:lnSpc>
              <a:spcBef>
                <a:spcPts val="5"/>
              </a:spcBef>
            </a:pPr>
            <a:r>
              <a:rPr dirty="0" sz="1200" spc="114" b="1">
                <a:solidFill>
                  <a:srgbClr val="FF5C33"/>
                </a:solidFill>
                <a:latin typeface="Calibri"/>
                <a:cs typeface="Calibri"/>
              </a:rPr>
              <a:t>Installation</a:t>
            </a:r>
            <a:r>
              <a:rPr dirty="0" sz="1200" spc="45" b="1">
                <a:solidFill>
                  <a:srgbClr val="FF5C33"/>
                </a:solidFill>
                <a:latin typeface="Calibri"/>
                <a:cs typeface="Calibri"/>
              </a:rPr>
              <a:t> </a:t>
            </a:r>
            <a:r>
              <a:rPr dirty="0" sz="1200" spc="105" b="1">
                <a:solidFill>
                  <a:srgbClr val="FF5C33"/>
                </a:solidFill>
                <a:latin typeface="Calibri"/>
                <a:cs typeface="Calibri"/>
              </a:rPr>
              <a:t>of</a:t>
            </a:r>
            <a:r>
              <a:rPr dirty="0" sz="1200" spc="80" b="1">
                <a:solidFill>
                  <a:srgbClr val="FF5C33"/>
                </a:solidFill>
                <a:latin typeface="Calibri"/>
                <a:cs typeface="Calibri"/>
              </a:rPr>
              <a:t> </a:t>
            </a:r>
            <a:r>
              <a:rPr dirty="0" sz="1200" spc="160" b="1">
                <a:solidFill>
                  <a:srgbClr val="FF5C33"/>
                </a:solidFill>
                <a:latin typeface="Calibri"/>
                <a:cs typeface="Calibri"/>
              </a:rPr>
              <a:t>braking</a:t>
            </a:r>
            <a:r>
              <a:rPr dirty="0" sz="1200" spc="55" b="1">
                <a:solidFill>
                  <a:srgbClr val="FF5C33"/>
                </a:solidFill>
                <a:latin typeface="Calibri"/>
                <a:cs typeface="Calibri"/>
              </a:rPr>
              <a:t> </a:t>
            </a:r>
            <a:r>
              <a:rPr dirty="0" sz="1200" spc="140" b="1">
                <a:solidFill>
                  <a:srgbClr val="FF5C33"/>
                </a:solidFill>
                <a:latin typeface="Calibri"/>
                <a:cs typeface="Calibri"/>
              </a:rPr>
              <a:t>and </a:t>
            </a:r>
            <a:r>
              <a:rPr dirty="0" sz="1200" spc="150" b="1">
                <a:solidFill>
                  <a:srgbClr val="FF5C33"/>
                </a:solidFill>
                <a:latin typeface="Calibri"/>
                <a:cs typeface="Calibri"/>
              </a:rPr>
              <a:t>suspension</a:t>
            </a:r>
            <a:r>
              <a:rPr dirty="0" sz="1200" spc="70" b="1">
                <a:solidFill>
                  <a:srgbClr val="FF5C33"/>
                </a:solidFill>
                <a:latin typeface="Calibri"/>
                <a:cs typeface="Calibri"/>
              </a:rPr>
              <a:t> </a:t>
            </a:r>
            <a:r>
              <a:rPr dirty="0" sz="1200" spc="160" b="1">
                <a:solidFill>
                  <a:srgbClr val="FF5C33"/>
                </a:solidFill>
                <a:latin typeface="Calibri"/>
                <a:cs typeface="Calibri"/>
              </a:rPr>
              <a:t>system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80"/>
              </a:spcBef>
            </a:pPr>
            <a:endParaRPr sz="1200">
              <a:latin typeface="Calibri"/>
              <a:cs typeface="Calibri"/>
            </a:endParaRPr>
          </a:p>
          <a:p>
            <a:pPr algn="ctr" marL="102235">
              <a:lnSpc>
                <a:spcPct val="100000"/>
              </a:lnSpc>
              <a:spcBef>
                <a:spcPts val="5"/>
              </a:spcBef>
            </a:pPr>
            <a:r>
              <a:rPr dirty="0" sz="1400" spc="155" b="1">
                <a:solidFill>
                  <a:srgbClr val="FF5C33"/>
                </a:solidFill>
                <a:latin typeface="Calibri"/>
                <a:cs typeface="Calibri"/>
              </a:rPr>
              <a:t>Final</a:t>
            </a:r>
            <a:r>
              <a:rPr dirty="0" sz="1400" spc="90" b="1">
                <a:solidFill>
                  <a:srgbClr val="FF5C33"/>
                </a:solidFill>
                <a:latin typeface="Calibri"/>
                <a:cs typeface="Calibri"/>
              </a:rPr>
              <a:t> </a:t>
            </a:r>
            <a:r>
              <a:rPr dirty="0" sz="1400" spc="140" b="1">
                <a:solidFill>
                  <a:srgbClr val="FF5C33"/>
                </a:solidFill>
                <a:latin typeface="Calibri"/>
                <a:cs typeface="Calibri"/>
              </a:rPr>
              <a:t>quality</a:t>
            </a:r>
            <a:r>
              <a:rPr dirty="0" sz="1400" spc="105" b="1">
                <a:solidFill>
                  <a:srgbClr val="FF5C33"/>
                </a:solidFill>
                <a:latin typeface="Calibri"/>
                <a:cs typeface="Calibri"/>
              </a:rPr>
              <a:t> </a:t>
            </a:r>
            <a:r>
              <a:rPr dirty="0" sz="1400" spc="180" b="1">
                <a:solidFill>
                  <a:srgbClr val="FF5C33"/>
                </a:solidFill>
                <a:latin typeface="Calibri"/>
                <a:cs typeface="Calibri"/>
              </a:rPr>
              <a:t>system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9" name="object 29" descr=""/>
          <p:cNvSpPr/>
          <p:nvPr/>
        </p:nvSpPr>
        <p:spPr>
          <a:xfrm>
            <a:off x="2363216" y="2393188"/>
            <a:ext cx="511809" cy="114300"/>
          </a:xfrm>
          <a:custGeom>
            <a:avLst/>
            <a:gdLst/>
            <a:ahLst/>
            <a:cxnLst/>
            <a:rect l="l" t="t" r="r" b="b"/>
            <a:pathLst>
              <a:path w="511810" h="114300">
                <a:moveTo>
                  <a:pt x="397509" y="0"/>
                </a:moveTo>
                <a:lnTo>
                  <a:pt x="397509" y="114300"/>
                </a:lnTo>
                <a:lnTo>
                  <a:pt x="473709" y="76200"/>
                </a:lnTo>
                <a:lnTo>
                  <a:pt x="416559" y="76200"/>
                </a:lnTo>
                <a:lnTo>
                  <a:pt x="416559" y="38100"/>
                </a:lnTo>
                <a:lnTo>
                  <a:pt x="473709" y="38100"/>
                </a:lnTo>
                <a:lnTo>
                  <a:pt x="397509" y="0"/>
                </a:lnTo>
                <a:close/>
              </a:path>
              <a:path w="511810" h="114300">
                <a:moveTo>
                  <a:pt x="397509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97509" y="76200"/>
                </a:lnTo>
                <a:lnTo>
                  <a:pt x="397509" y="38100"/>
                </a:lnTo>
                <a:close/>
              </a:path>
              <a:path w="511810" h="114300">
                <a:moveTo>
                  <a:pt x="473709" y="38100"/>
                </a:moveTo>
                <a:lnTo>
                  <a:pt x="416559" y="38100"/>
                </a:lnTo>
                <a:lnTo>
                  <a:pt x="416559" y="76200"/>
                </a:lnTo>
                <a:lnTo>
                  <a:pt x="473709" y="76200"/>
                </a:lnTo>
                <a:lnTo>
                  <a:pt x="511809" y="57150"/>
                </a:lnTo>
                <a:lnTo>
                  <a:pt x="473709" y="38100"/>
                </a:lnTo>
                <a:close/>
              </a:path>
            </a:pathLst>
          </a:custGeom>
          <a:solidFill>
            <a:srgbClr val="FF5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2363216" y="3371850"/>
            <a:ext cx="511809" cy="114300"/>
          </a:xfrm>
          <a:custGeom>
            <a:avLst/>
            <a:gdLst/>
            <a:ahLst/>
            <a:cxnLst/>
            <a:rect l="l" t="t" r="r" b="b"/>
            <a:pathLst>
              <a:path w="511810" h="114300">
                <a:moveTo>
                  <a:pt x="397509" y="0"/>
                </a:moveTo>
                <a:lnTo>
                  <a:pt x="397509" y="114300"/>
                </a:lnTo>
                <a:lnTo>
                  <a:pt x="473709" y="76200"/>
                </a:lnTo>
                <a:lnTo>
                  <a:pt x="416559" y="76200"/>
                </a:lnTo>
                <a:lnTo>
                  <a:pt x="416559" y="38100"/>
                </a:lnTo>
                <a:lnTo>
                  <a:pt x="473709" y="38100"/>
                </a:lnTo>
                <a:lnTo>
                  <a:pt x="397509" y="0"/>
                </a:lnTo>
                <a:close/>
              </a:path>
              <a:path w="511810" h="114300">
                <a:moveTo>
                  <a:pt x="397509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97509" y="76200"/>
                </a:lnTo>
                <a:lnTo>
                  <a:pt x="397509" y="38100"/>
                </a:lnTo>
                <a:close/>
              </a:path>
              <a:path w="511810" h="114300">
                <a:moveTo>
                  <a:pt x="473709" y="38100"/>
                </a:moveTo>
                <a:lnTo>
                  <a:pt x="416559" y="38100"/>
                </a:lnTo>
                <a:lnTo>
                  <a:pt x="416559" y="76200"/>
                </a:lnTo>
                <a:lnTo>
                  <a:pt x="473709" y="76200"/>
                </a:lnTo>
                <a:lnTo>
                  <a:pt x="511809" y="57150"/>
                </a:lnTo>
                <a:lnTo>
                  <a:pt x="473709" y="38100"/>
                </a:lnTo>
                <a:close/>
              </a:path>
            </a:pathLst>
          </a:custGeom>
          <a:solidFill>
            <a:srgbClr val="FF5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2363216" y="4249165"/>
            <a:ext cx="511809" cy="114300"/>
          </a:xfrm>
          <a:custGeom>
            <a:avLst/>
            <a:gdLst/>
            <a:ahLst/>
            <a:cxnLst/>
            <a:rect l="l" t="t" r="r" b="b"/>
            <a:pathLst>
              <a:path w="511810" h="114300">
                <a:moveTo>
                  <a:pt x="397509" y="0"/>
                </a:moveTo>
                <a:lnTo>
                  <a:pt x="397509" y="114299"/>
                </a:lnTo>
                <a:lnTo>
                  <a:pt x="473709" y="76199"/>
                </a:lnTo>
                <a:lnTo>
                  <a:pt x="416559" y="76199"/>
                </a:lnTo>
                <a:lnTo>
                  <a:pt x="416559" y="38099"/>
                </a:lnTo>
                <a:lnTo>
                  <a:pt x="473709" y="38099"/>
                </a:lnTo>
                <a:lnTo>
                  <a:pt x="397509" y="0"/>
                </a:lnTo>
                <a:close/>
              </a:path>
              <a:path w="511810" h="114300">
                <a:moveTo>
                  <a:pt x="397509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97509" y="76199"/>
                </a:lnTo>
                <a:lnTo>
                  <a:pt x="397509" y="38099"/>
                </a:lnTo>
                <a:close/>
              </a:path>
              <a:path w="511810" h="114300">
                <a:moveTo>
                  <a:pt x="473709" y="38099"/>
                </a:moveTo>
                <a:lnTo>
                  <a:pt x="416559" y="38099"/>
                </a:lnTo>
                <a:lnTo>
                  <a:pt x="416559" y="76199"/>
                </a:lnTo>
                <a:lnTo>
                  <a:pt x="473709" y="76199"/>
                </a:lnTo>
                <a:lnTo>
                  <a:pt x="511809" y="57149"/>
                </a:lnTo>
                <a:lnTo>
                  <a:pt x="473709" y="38099"/>
                </a:lnTo>
                <a:close/>
              </a:path>
            </a:pathLst>
          </a:custGeom>
          <a:solidFill>
            <a:srgbClr val="FF5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2367279" y="4945253"/>
            <a:ext cx="511809" cy="114300"/>
          </a:xfrm>
          <a:custGeom>
            <a:avLst/>
            <a:gdLst/>
            <a:ahLst/>
            <a:cxnLst/>
            <a:rect l="l" t="t" r="r" b="b"/>
            <a:pathLst>
              <a:path w="511810" h="114300">
                <a:moveTo>
                  <a:pt x="397509" y="0"/>
                </a:moveTo>
                <a:lnTo>
                  <a:pt x="397509" y="114300"/>
                </a:lnTo>
                <a:lnTo>
                  <a:pt x="473709" y="76200"/>
                </a:lnTo>
                <a:lnTo>
                  <a:pt x="416559" y="76200"/>
                </a:lnTo>
                <a:lnTo>
                  <a:pt x="416559" y="38100"/>
                </a:lnTo>
                <a:lnTo>
                  <a:pt x="473709" y="38100"/>
                </a:lnTo>
                <a:lnTo>
                  <a:pt x="397509" y="0"/>
                </a:lnTo>
                <a:close/>
              </a:path>
              <a:path w="511810" h="114300">
                <a:moveTo>
                  <a:pt x="397509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97509" y="76200"/>
                </a:lnTo>
                <a:lnTo>
                  <a:pt x="397509" y="38100"/>
                </a:lnTo>
                <a:close/>
              </a:path>
              <a:path w="511810" h="114300">
                <a:moveTo>
                  <a:pt x="473709" y="38100"/>
                </a:moveTo>
                <a:lnTo>
                  <a:pt x="416559" y="38100"/>
                </a:lnTo>
                <a:lnTo>
                  <a:pt x="416559" y="76200"/>
                </a:lnTo>
                <a:lnTo>
                  <a:pt x="473709" y="76200"/>
                </a:lnTo>
                <a:lnTo>
                  <a:pt x="511809" y="57150"/>
                </a:lnTo>
                <a:lnTo>
                  <a:pt x="473709" y="38100"/>
                </a:lnTo>
                <a:close/>
              </a:path>
            </a:pathLst>
          </a:custGeom>
          <a:solidFill>
            <a:srgbClr val="FF5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2363216" y="5654878"/>
            <a:ext cx="511809" cy="114300"/>
          </a:xfrm>
          <a:custGeom>
            <a:avLst/>
            <a:gdLst/>
            <a:ahLst/>
            <a:cxnLst/>
            <a:rect l="l" t="t" r="r" b="b"/>
            <a:pathLst>
              <a:path w="511810" h="114300">
                <a:moveTo>
                  <a:pt x="397509" y="0"/>
                </a:moveTo>
                <a:lnTo>
                  <a:pt x="397509" y="114299"/>
                </a:lnTo>
                <a:lnTo>
                  <a:pt x="473709" y="76199"/>
                </a:lnTo>
                <a:lnTo>
                  <a:pt x="416559" y="76199"/>
                </a:lnTo>
                <a:lnTo>
                  <a:pt x="416559" y="38099"/>
                </a:lnTo>
                <a:lnTo>
                  <a:pt x="473709" y="38099"/>
                </a:lnTo>
                <a:lnTo>
                  <a:pt x="397509" y="0"/>
                </a:lnTo>
                <a:close/>
              </a:path>
              <a:path w="511810" h="114300">
                <a:moveTo>
                  <a:pt x="397509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97509" y="76199"/>
                </a:lnTo>
                <a:lnTo>
                  <a:pt x="397509" y="38099"/>
                </a:lnTo>
                <a:close/>
              </a:path>
              <a:path w="511810" h="114300">
                <a:moveTo>
                  <a:pt x="473709" y="38099"/>
                </a:moveTo>
                <a:lnTo>
                  <a:pt x="416559" y="38099"/>
                </a:lnTo>
                <a:lnTo>
                  <a:pt x="416559" y="76199"/>
                </a:lnTo>
                <a:lnTo>
                  <a:pt x="473709" y="76199"/>
                </a:lnTo>
                <a:lnTo>
                  <a:pt x="511809" y="57149"/>
                </a:lnTo>
                <a:lnTo>
                  <a:pt x="473709" y="38099"/>
                </a:lnTo>
                <a:close/>
              </a:path>
            </a:pathLst>
          </a:custGeom>
          <a:solidFill>
            <a:srgbClr val="FF5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18745">
              <a:lnSpc>
                <a:spcPct val="100000"/>
              </a:lnSpc>
              <a:spcBef>
                <a:spcPts val="65"/>
              </a:spcBef>
            </a:pPr>
            <a:r>
              <a:rPr dirty="0" spc="-25"/>
              <a:t>65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0795">
              <a:lnSpc>
                <a:spcPct val="100000"/>
              </a:lnSpc>
              <a:spcBef>
                <a:spcPts val="100"/>
              </a:spcBef>
            </a:pPr>
            <a:r>
              <a:rPr dirty="0" spc="365"/>
              <a:t>03</a:t>
            </a:r>
            <a:r>
              <a:rPr dirty="0"/>
              <a:t> -</a:t>
            </a:r>
            <a:r>
              <a:rPr dirty="0" spc="15"/>
              <a:t> </a:t>
            </a:r>
            <a:r>
              <a:rPr dirty="0" spc="335"/>
              <a:t>Environmental</a:t>
            </a:r>
            <a:r>
              <a:rPr dirty="0" spc="-30"/>
              <a:t> </a:t>
            </a:r>
            <a:r>
              <a:rPr dirty="0" spc="85"/>
              <a:t>approach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2520569" y="1597913"/>
            <a:ext cx="929640" cy="159385"/>
            <a:chOff x="2520569" y="1597913"/>
            <a:chExt cx="929640" cy="159385"/>
          </a:xfrm>
        </p:grpSpPr>
        <p:sp>
          <p:nvSpPr>
            <p:cNvPr id="4" name="object 4" descr=""/>
            <p:cNvSpPr/>
            <p:nvPr/>
          </p:nvSpPr>
          <p:spPr>
            <a:xfrm>
              <a:off x="2540000" y="1602485"/>
              <a:ext cx="896619" cy="129539"/>
            </a:xfrm>
            <a:custGeom>
              <a:avLst/>
              <a:gdLst/>
              <a:ahLst/>
              <a:cxnLst/>
              <a:rect l="l" t="t" r="r" b="b"/>
              <a:pathLst>
                <a:path w="896620" h="129539">
                  <a:moveTo>
                    <a:pt x="198755" y="2159"/>
                  </a:moveTo>
                  <a:lnTo>
                    <a:pt x="170306" y="2159"/>
                  </a:lnTo>
                  <a:lnTo>
                    <a:pt x="114681" y="127000"/>
                  </a:lnTo>
                  <a:lnTo>
                    <a:pt x="144272" y="127000"/>
                  </a:lnTo>
                  <a:lnTo>
                    <a:pt x="155320" y="100202"/>
                  </a:lnTo>
                  <a:lnTo>
                    <a:pt x="242640" y="100202"/>
                  </a:lnTo>
                  <a:lnTo>
                    <a:pt x="232805" y="78231"/>
                  </a:lnTo>
                  <a:lnTo>
                    <a:pt x="164592" y="78231"/>
                  </a:lnTo>
                  <a:lnTo>
                    <a:pt x="184404" y="30479"/>
                  </a:lnTo>
                  <a:lnTo>
                    <a:pt x="211431" y="30479"/>
                  </a:lnTo>
                  <a:lnTo>
                    <a:pt x="198755" y="2159"/>
                  </a:lnTo>
                  <a:close/>
                </a:path>
                <a:path w="896620" h="129539">
                  <a:moveTo>
                    <a:pt x="242640" y="100202"/>
                  </a:moveTo>
                  <a:lnTo>
                    <a:pt x="213232" y="100202"/>
                  </a:lnTo>
                  <a:lnTo>
                    <a:pt x="224281" y="127000"/>
                  </a:lnTo>
                  <a:lnTo>
                    <a:pt x="254635" y="127000"/>
                  </a:lnTo>
                  <a:lnTo>
                    <a:pt x="242640" y="100202"/>
                  </a:lnTo>
                  <a:close/>
                </a:path>
                <a:path w="896620" h="129539">
                  <a:moveTo>
                    <a:pt x="211431" y="30479"/>
                  </a:moveTo>
                  <a:lnTo>
                    <a:pt x="184404" y="30479"/>
                  </a:lnTo>
                  <a:lnTo>
                    <a:pt x="204216" y="78231"/>
                  </a:lnTo>
                  <a:lnTo>
                    <a:pt x="232805" y="78231"/>
                  </a:lnTo>
                  <a:lnTo>
                    <a:pt x="211431" y="30479"/>
                  </a:lnTo>
                  <a:close/>
                </a:path>
                <a:path w="896620" h="129539">
                  <a:moveTo>
                    <a:pt x="53975" y="2159"/>
                  </a:moveTo>
                  <a:lnTo>
                    <a:pt x="0" y="2159"/>
                  </a:lnTo>
                  <a:lnTo>
                    <a:pt x="0" y="127000"/>
                  </a:lnTo>
                  <a:lnTo>
                    <a:pt x="28829" y="127000"/>
                  </a:lnTo>
                  <a:lnTo>
                    <a:pt x="28829" y="92583"/>
                  </a:lnTo>
                  <a:lnTo>
                    <a:pt x="53975" y="92583"/>
                  </a:lnTo>
                  <a:lnTo>
                    <a:pt x="97281" y="78231"/>
                  </a:lnTo>
                  <a:lnTo>
                    <a:pt x="101600" y="71374"/>
                  </a:lnTo>
                  <a:lnTo>
                    <a:pt x="103193" y="68961"/>
                  </a:lnTo>
                  <a:lnTo>
                    <a:pt x="28829" y="68961"/>
                  </a:lnTo>
                  <a:lnTo>
                    <a:pt x="28829" y="25653"/>
                  </a:lnTo>
                  <a:lnTo>
                    <a:pt x="103109" y="25653"/>
                  </a:lnTo>
                  <a:lnTo>
                    <a:pt x="101600" y="23367"/>
                  </a:lnTo>
                  <a:lnTo>
                    <a:pt x="61997" y="2494"/>
                  </a:lnTo>
                  <a:lnTo>
                    <a:pt x="53975" y="2159"/>
                  </a:lnTo>
                  <a:close/>
                </a:path>
                <a:path w="896620" h="129539">
                  <a:moveTo>
                    <a:pt x="103109" y="25653"/>
                  </a:moveTo>
                  <a:lnTo>
                    <a:pt x="61087" y="25653"/>
                  </a:lnTo>
                  <a:lnTo>
                    <a:pt x="67691" y="27559"/>
                  </a:lnTo>
                  <a:lnTo>
                    <a:pt x="76707" y="35051"/>
                  </a:lnTo>
                  <a:lnTo>
                    <a:pt x="78993" y="40386"/>
                  </a:lnTo>
                  <a:lnTo>
                    <a:pt x="78993" y="54355"/>
                  </a:lnTo>
                  <a:lnTo>
                    <a:pt x="76707" y="59689"/>
                  </a:lnTo>
                  <a:lnTo>
                    <a:pt x="72136" y="63373"/>
                  </a:lnTo>
                  <a:lnTo>
                    <a:pt x="67691" y="67183"/>
                  </a:lnTo>
                  <a:lnTo>
                    <a:pt x="61087" y="68961"/>
                  </a:lnTo>
                  <a:lnTo>
                    <a:pt x="103193" y="68961"/>
                  </a:lnTo>
                  <a:lnTo>
                    <a:pt x="106044" y="64642"/>
                  </a:lnTo>
                  <a:lnTo>
                    <a:pt x="108204" y="56641"/>
                  </a:lnTo>
                  <a:lnTo>
                    <a:pt x="108204" y="38226"/>
                  </a:lnTo>
                  <a:lnTo>
                    <a:pt x="106044" y="30099"/>
                  </a:lnTo>
                  <a:lnTo>
                    <a:pt x="103109" y="25653"/>
                  </a:lnTo>
                  <a:close/>
                </a:path>
                <a:path w="896620" h="129539">
                  <a:moveTo>
                    <a:pt x="662432" y="2159"/>
                  </a:moveTo>
                  <a:lnTo>
                    <a:pt x="638556" y="2159"/>
                  </a:lnTo>
                  <a:lnTo>
                    <a:pt x="638556" y="127000"/>
                  </a:lnTo>
                  <a:lnTo>
                    <a:pt x="667131" y="127000"/>
                  </a:lnTo>
                  <a:lnTo>
                    <a:pt x="667131" y="51180"/>
                  </a:lnTo>
                  <a:lnTo>
                    <a:pt x="702585" y="51180"/>
                  </a:lnTo>
                  <a:lnTo>
                    <a:pt x="662432" y="2159"/>
                  </a:lnTo>
                  <a:close/>
                </a:path>
                <a:path w="896620" h="129539">
                  <a:moveTo>
                    <a:pt x="702585" y="51180"/>
                  </a:moveTo>
                  <a:lnTo>
                    <a:pt x="667131" y="51180"/>
                  </a:lnTo>
                  <a:lnTo>
                    <a:pt x="729234" y="127000"/>
                  </a:lnTo>
                  <a:lnTo>
                    <a:pt x="752983" y="127000"/>
                  </a:lnTo>
                  <a:lnTo>
                    <a:pt x="752983" y="77977"/>
                  </a:lnTo>
                  <a:lnTo>
                    <a:pt x="724535" y="77977"/>
                  </a:lnTo>
                  <a:lnTo>
                    <a:pt x="702585" y="51180"/>
                  </a:lnTo>
                  <a:close/>
                </a:path>
                <a:path w="896620" h="129539">
                  <a:moveTo>
                    <a:pt x="752983" y="2159"/>
                  </a:moveTo>
                  <a:lnTo>
                    <a:pt x="724535" y="2159"/>
                  </a:lnTo>
                  <a:lnTo>
                    <a:pt x="724535" y="77977"/>
                  </a:lnTo>
                  <a:lnTo>
                    <a:pt x="752983" y="77977"/>
                  </a:lnTo>
                  <a:lnTo>
                    <a:pt x="752983" y="2159"/>
                  </a:lnTo>
                  <a:close/>
                </a:path>
                <a:path w="896620" h="129539">
                  <a:moveTo>
                    <a:pt x="609473" y="2159"/>
                  </a:moveTo>
                  <a:lnTo>
                    <a:pt x="580644" y="2159"/>
                  </a:lnTo>
                  <a:lnTo>
                    <a:pt x="580644" y="127000"/>
                  </a:lnTo>
                  <a:lnTo>
                    <a:pt x="609473" y="127000"/>
                  </a:lnTo>
                  <a:lnTo>
                    <a:pt x="609473" y="2159"/>
                  </a:lnTo>
                  <a:close/>
                </a:path>
                <a:path w="896620" h="129539">
                  <a:moveTo>
                    <a:pt x="525652" y="25653"/>
                  </a:moveTo>
                  <a:lnTo>
                    <a:pt x="496697" y="25653"/>
                  </a:lnTo>
                  <a:lnTo>
                    <a:pt x="496697" y="127000"/>
                  </a:lnTo>
                  <a:lnTo>
                    <a:pt x="525652" y="127000"/>
                  </a:lnTo>
                  <a:lnTo>
                    <a:pt x="525652" y="25653"/>
                  </a:lnTo>
                  <a:close/>
                </a:path>
                <a:path w="896620" h="129539">
                  <a:moveTo>
                    <a:pt x="565531" y="2159"/>
                  </a:moveTo>
                  <a:lnTo>
                    <a:pt x="456819" y="2159"/>
                  </a:lnTo>
                  <a:lnTo>
                    <a:pt x="456819" y="25653"/>
                  </a:lnTo>
                  <a:lnTo>
                    <a:pt x="565531" y="25653"/>
                  </a:lnTo>
                  <a:lnTo>
                    <a:pt x="565531" y="2159"/>
                  </a:lnTo>
                  <a:close/>
                </a:path>
                <a:path w="896620" h="129539">
                  <a:moveTo>
                    <a:pt x="350012" y="2159"/>
                  </a:moveTo>
                  <a:lnTo>
                    <a:pt x="326136" y="2159"/>
                  </a:lnTo>
                  <a:lnTo>
                    <a:pt x="326136" y="127000"/>
                  </a:lnTo>
                  <a:lnTo>
                    <a:pt x="354711" y="127000"/>
                  </a:lnTo>
                  <a:lnTo>
                    <a:pt x="354711" y="51180"/>
                  </a:lnTo>
                  <a:lnTo>
                    <a:pt x="390165" y="51180"/>
                  </a:lnTo>
                  <a:lnTo>
                    <a:pt x="350012" y="2159"/>
                  </a:lnTo>
                  <a:close/>
                </a:path>
                <a:path w="896620" h="129539">
                  <a:moveTo>
                    <a:pt x="390165" y="51180"/>
                  </a:moveTo>
                  <a:lnTo>
                    <a:pt x="354711" y="51180"/>
                  </a:lnTo>
                  <a:lnTo>
                    <a:pt x="416813" y="127000"/>
                  </a:lnTo>
                  <a:lnTo>
                    <a:pt x="440563" y="127000"/>
                  </a:lnTo>
                  <a:lnTo>
                    <a:pt x="440563" y="77977"/>
                  </a:lnTo>
                  <a:lnTo>
                    <a:pt x="412114" y="77977"/>
                  </a:lnTo>
                  <a:lnTo>
                    <a:pt x="390165" y="51180"/>
                  </a:lnTo>
                  <a:close/>
                </a:path>
                <a:path w="896620" h="129539">
                  <a:moveTo>
                    <a:pt x="440563" y="2159"/>
                  </a:moveTo>
                  <a:lnTo>
                    <a:pt x="412114" y="2159"/>
                  </a:lnTo>
                  <a:lnTo>
                    <a:pt x="412114" y="77977"/>
                  </a:lnTo>
                  <a:lnTo>
                    <a:pt x="440563" y="77977"/>
                  </a:lnTo>
                  <a:lnTo>
                    <a:pt x="440563" y="2159"/>
                  </a:lnTo>
                  <a:close/>
                </a:path>
                <a:path w="896620" h="129539">
                  <a:moveTo>
                    <a:pt x="297052" y="2159"/>
                  </a:moveTo>
                  <a:lnTo>
                    <a:pt x="268224" y="2159"/>
                  </a:lnTo>
                  <a:lnTo>
                    <a:pt x="268224" y="127000"/>
                  </a:lnTo>
                  <a:lnTo>
                    <a:pt x="297052" y="127000"/>
                  </a:lnTo>
                  <a:lnTo>
                    <a:pt x="297052" y="2159"/>
                  </a:lnTo>
                  <a:close/>
                </a:path>
                <a:path w="896620" h="129539">
                  <a:moveTo>
                    <a:pt x="844169" y="0"/>
                  </a:moveTo>
                  <a:lnTo>
                    <a:pt x="801407" y="12828"/>
                  </a:lnTo>
                  <a:lnTo>
                    <a:pt x="777668" y="46974"/>
                  </a:lnTo>
                  <a:lnTo>
                    <a:pt x="775578" y="62611"/>
                  </a:lnTo>
                  <a:lnTo>
                    <a:pt x="775462" y="64515"/>
                  </a:lnTo>
                  <a:lnTo>
                    <a:pt x="775931" y="72262"/>
                  </a:lnTo>
                  <a:lnTo>
                    <a:pt x="776011" y="73590"/>
                  </a:lnTo>
                  <a:lnTo>
                    <a:pt x="777668" y="82153"/>
                  </a:lnTo>
                  <a:lnTo>
                    <a:pt x="801300" y="116256"/>
                  </a:lnTo>
                  <a:lnTo>
                    <a:pt x="843534" y="129159"/>
                  </a:lnTo>
                  <a:lnTo>
                    <a:pt x="850348" y="128897"/>
                  </a:lnTo>
                  <a:lnTo>
                    <a:pt x="888763" y="116877"/>
                  </a:lnTo>
                  <a:lnTo>
                    <a:pt x="894079" y="113284"/>
                  </a:lnTo>
                  <a:lnTo>
                    <a:pt x="894079" y="104521"/>
                  </a:lnTo>
                  <a:lnTo>
                    <a:pt x="837311" y="104521"/>
                  </a:lnTo>
                  <a:lnTo>
                    <a:pt x="830326" y="102742"/>
                  </a:lnTo>
                  <a:lnTo>
                    <a:pt x="804672" y="72262"/>
                  </a:lnTo>
                  <a:lnTo>
                    <a:pt x="804672" y="56768"/>
                  </a:lnTo>
                  <a:lnTo>
                    <a:pt x="806450" y="49784"/>
                  </a:lnTo>
                  <a:lnTo>
                    <a:pt x="813308" y="37591"/>
                  </a:lnTo>
                  <a:lnTo>
                    <a:pt x="818134" y="32892"/>
                  </a:lnTo>
                  <a:lnTo>
                    <a:pt x="824357" y="29590"/>
                  </a:lnTo>
                  <a:lnTo>
                    <a:pt x="830452" y="26288"/>
                  </a:lnTo>
                  <a:lnTo>
                    <a:pt x="837564" y="24637"/>
                  </a:lnTo>
                  <a:lnTo>
                    <a:pt x="893069" y="24637"/>
                  </a:lnTo>
                  <a:lnTo>
                    <a:pt x="896365" y="21589"/>
                  </a:lnTo>
                  <a:lnTo>
                    <a:pt x="859790" y="1412"/>
                  </a:lnTo>
                  <a:lnTo>
                    <a:pt x="852170" y="355"/>
                  </a:lnTo>
                  <a:lnTo>
                    <a:pt x="844169" y="0"/>
                  </a:lnTo>
                  <a:close/>
                </a:path>
                <a:path w="896620" h="129539">
                  <a:moveTo>
                    <a:pt x="894079" y="62611"/>
                  </a:moveTo>
                  <a:lnTo>
                    <a:pt x="867663" y="62611"/>
                  </a:lnTo>
                  <a:lnTo>
                    <a:pt x="867663" y="99187"/>
                  </a:lnTo>
                  <a:lnTo>
                    <a:pt x="861060" y="102742"/>
                  </a:lnTo>
                  <a:lnTo>
                    <a:pt x="853566" y="104521"/>
                  </a:lnTo>
                  <a:lnTo>
                    <a:pt x="894079" y="104521"/>
                  </a:lnTo>
                  <a:lnTo>
                    <a:pt x="894079" y="62611"/>
                  </a:lnTo>
                  <a:close/>
                </a:path>
                <a:path w="896620" h="129539">
                  <a:moveTo>
                    <a:pt x="893069" y="24637"/>
                  </a:moveTo>
                  <a:lnTo>
                    <a:pt x="845565" y="24637"/>
                  </a:lnTo>
                  <a:lnTo>
                    <a:pt x="854660" y="25519"/>
                  </a:lnTo>
                  <a:lnTo>
                    <a:pt x="863076" y="28162"/>
                  </a:lnTo>
                  <a:lnTo>
                    <a:pt x="870801" y="32567"/>
                  </a:lnTo>
                  <a:lnTo>
                    <a:pt x="877824" y="38735"/>
                  </a:lnTo>
                  <a:lnTo>
                    <a:pt x="893069" y="24637"/>
                  </a:lnTo>
                  <a:close/>
                </a:path>
              </a:pathLst>
            </a:custGeom>
            <a:solidFill>
              <a:srgbClr val="FF5C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568829" y="1604644"/>
              <a:ext cx="724535" cy="125095"/>
            </a:xfrm>
            <a:custGeom>
              <a:avLst/>
              <a:gdLst/>
              <a:ahLst/>
              <a:cxnLst/>
              <a:rect l="l" t="t" r="r" b="b"/>
              <a:pathLst>
                <a:path w="724535" h="125094">
                  <a:moveTo>
                    <a:pt x="155575" y="28320"/>
                  </a:moveTo>
                  <a:lnTo>
                    <a:pt x="135762" y="76072"/>
                  </a:lnTo>
                  <a:lnTo>
                    <a:pt x="175387" y="76072"/>
                  </a:lnTo>
                  <a:lnTo>
                    <a:pt x="155575" y="28320"/>
                  </a:lnTo>
                  <a:close/>
                </a:path>
                <a:path w="724535" h="125094">
                  <a:moveTo>
                    <a:pt x="0" y="23494"/>
                  </a:moveTo>
                  <a:lnTo>
                    <a:pt x="0" y="66801"/>
                  </a:lnTo>
                  <a:lnTo>
                    <a:pt x="23621" y="66801"/>
                  </a:lnTo>
                  <a:lnTo>
                    <a:pt x="32257" y="66801"/>
                  </a:lnTo>
                  <a:lnTo>
                    <a:pt x="38862" y="65024"/>
                  </a:lnTo>
                  <a:lnTo>
                    <a:pt x="43306" y="61213"/>
                  </a:lnTo>
                  <a:lnTo>
                    <a:pt x="47878" y="57530"/>
                  </a:lnTo>
                  <a:lnTo>
                    <a:pt x="50164" y="52196"/>
                  </a:lnTo>
                  <a:lnTo>
                    <a:pt x="50164" y="45338"/>
                  </a:lnTo>
                  <a:lnTo>
                    <a:pt x="50164" y="38226"/>
                  </a:lnTo>
                  <a:lnTo>
                    <a:pt x="47878" y="32892"/>
                  </a:lnTo>
                  <a:lnTo>
                    <a:pt x="43306" y="29082"/>
                  </a:lnTo>
                  <a:lnTo>
                    <a:pt x="38862" y="25400"/>
                  </a:lnTo>
                  <a:lnTo>
                    <a:pt x="32257" y="23494"/>
                  </a:lnTo>
                  <a:lnTo>
                    <a:pt x="23621" y="23494"/>
                  </a:lnTo>
                  <a:lnTo>
                    <a:pt x="0" y="23494"/>
                  </a:lnTo>
                  <a:close/>
                </a:path>
                <a:path w="724535" h="125094">
                  <a:moveTo>
                    <a:pt x="609726" y="0"/>
                  </a:moveTo>
                  <a:lnTo>
                    <a:pt x="633602" y="0"/>
                  </a:lnTo>
                  <a:lnTo>
                    <a:pt x="695706" y="75818"/>
                  </a:lnTo>
                  <a:lnTo>
                    <a:pt x="695706" y="0"/>
                  </a:lnTo>
                  <a:lnTo>
                    <a:pt x="724154" y="0"/>
                  </a:lnTo>
                  <a:lnTo>
                    <a:pt x="724154" y="124840"/>
                  </a:lnTo>
                  <a:lnTo>
                    <a:pt x="700405" y="124840"/>
                  </a:lnTo>
                  <a:lnTo>
                    <a:pt x="638301" y="49021"/>
                  </a:lnTo>
                  <a:lnTo>
                    <a:pt x="638301" y="124840"/>
                  </a:lnTo>
                  <a:lnTo>
                    <a:pt x="609726" y="124840"/>
                  </a:lnTo>
                  <a:lnTo>
                    <a:pt x="609726" y="0"/>
                  </a:lnTo>
                  <a:close/>
                </a:path>
              </a:pathLst>
            </a:custGeom>
            <a:ln w="9144">
              <a:solidFill>
                <a:srgbClr val="FF9D85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1564" y="1600072"/>
              <a:ext cx="292481" cy="133985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2540000" y="1602485"/>
              <a:ext cx="896619" cy="129539"/>
            </a:xfrm>
            <a:custGeom>
              <a:avLst/>
              <a:gdLst/>
              <a:ahLst/>
              <a:cxnLst/>
              <a:rect l="l" t="t" r="r" b="b"/>
              <a:pathLst>
                <a:path w="896620" h="129539">
                  <a:moveTo>
                    <a:pt x="268224" y="2159"/>
                  </a:moveTo>
                  <a:lnTo>
                    <a:pt x="297052" y="2159"/>
                  </a:lnTo>
                  <a:lnTo>
                    <a:pt x="297052" y="127000"/>
                  </a:lnTo>
                  <a:lnTo>
                    <a:pt x="268224" y="127000"/>
                  </a:lnTo>
                  <a:lnTo>
                    <a:pt x="268224" y="2159"/>
                  </a:lnTo>
                  <a:close/>
                </a:path>
                <a:path w="896620" h="129539">
                  <a:moveTo>
                    <a:pt x="170306" y="2159"/>
                  </a:moveTo>
                  <a:lnTo>
                    <a:pt x="198755" y="2159"/>
                  </a:lnTo>
                  <a:lnTo>
                    <a:pt x="254635" y="127000"/>
                  </a:lnTo>
                  <a:lnTo>
                    <a:pt x="224281" y="127000"/>
                  </a:lnTo>
                  <a:lnTo>
                    <a:pt x="213232" y="100202"/>
                  </a:lnTo>
                  <a:lnTo>
                    <a:pt x="155320" y="100202"/>
                  </a:lnTo>
                  <a:lnTo>
                    <a:pt x="144272" y="127000"/>
                  </a:lnTo>
                  <a:lnTo>
                    <a:pt x="114681" y="127000"/>
                  </a:lnTo>
                  <a:lnTo>
                    <a:pt x="170306" y="2159"/>
                  </a:lnTo>
                  <a:close/>
                </a:path>
                <a:path w="896620" h="129539">
                  <a:moveTo>
                    <a:pt x="0" y="2159"/>
                  </a:moveTo>
                  <a:lnTo>
                    <a:pt x="53975" y="2159"/>
                  </a:lnTo>
                  <a:lnTo>
                    <a:pt x="61997" y="2494"/>
                  </a:lnTo>
                  <a:lnTo>
                    <a:pt x="101600" y="23367"/>
                  </a:lnTo>
                  <a:lnTo>
                    <a:pt x="106044" y="30099"/>
                  </a:lnTo>
                  <a:lnTo>
                    <a:pt x="108204" y="38226"/>
                  </a:lnTo>
                  <a:lnTo>
                    <a:pt x="108204" y="47498"/>
                  </a:lnTo>
                  <a:lnTo>
                    <a:pt x="108204" y="56641"/>
                  </a:lnTo>
                  <a:lnTo>
                    <a:pt x="106044" y="64642"/>
                  </a:lnTo>
                  <a:lnTo>
                    <a:pt x="101600" y="71374"/>
                  </a:lnTo>
                  <a:lnTo>
                    <a:pt x="97281" y="78231"/>
                  </a:lnTo>
                  <a:lnTo>
                    <a:pt x="53975" y="92583"/>
                  </a:lnTo>
                  <a:lnTo>
                    <a:pt x="28829" y="92583"/>
                  </a:lnTo>
                  <a:lnTo>
                    <a:pt x="28829" y="127000"/>
                  </a:lnTo>
                  <a:lnTo>
                    <a:pt x="0" y="127000"/>
                  </a:lnTo>
                  <a:lnTo>
                    <a:pt x="0" y="2159"/>
                  </a:lnTo>
                  <a:close/>
                </a:path>
                <a:path w="896620" h="129539">
                  <a:moveTo>
                    <a:pt x="844169" y="0"/>
                  </a:moveTo>
                  <a:lnTo>
                    <a:pt x="886174" y="12350"/>
                  </a:lnTo>
                  <a:lnTo>
                    <a:pt x="896365" y="21589"/>
                  </a:lnTo>
                  <a:lnTo>
                    <a:pt x="877824" y="38735"/>
                  </a:lnTo>
                  <a:lnTo>
                    <a:pt x="870801" y="32567"/>
                  </a:lnTo>
                  <a:lnTo>
                    <a:pt x="863076" y="28162"/>
                  </a:lnTo>
                  <a:lnTo>
                    <a:pt x="854660" y="25519"/>
                  </a:lnTo>
                  <a:lnTo>
                    <a:pt x="845565" y="24637"/>
                  </a:lnTo>
                  <a:lnTo>
                    <a:pt x="837564" y="24637"/>
                  </a:lnTo>
                  <a:lnTo>
                    <a:pt x="830452" y="26288"/>
                  </a:lnTo>
                  <a:lnTo>
                    <a:pt x="824357" y="29590"/>
                  </a:lnTo>
                  <a:lnTo>
                    <a:pt x="818134" y="32892"/>
                  </a:lnTo>
                  <a:lnTo>
                    <a:pt x="813308" y="37591"/>
                  </a:lnTo>
                  <a:lnTo>
                    <a:pt x="809878" y="43687"/>
                  </a:lnTo>
                  <a:lnTo>
                    <a:pt x="806450" y="49784"/>
                  </a:lnTo>
                  <a:lnTo>
                    <a:pt x="804672" y="56768"/>
                  </a:lnTo>
                  <a:lnTo>
                    <a:pt x="804672" y="64515"/>
                  </a:lnTo>
                  <a:lnTo>
                    <a:pt x="804672" y="72262"/>
                  </a:lnTo>
                  <a:lnTo>
                    <a:pt x="830326" y="102742"/>
                  </a:lnTo>
                  <a:lnTo>
                    <a:pt x="837311" y="104521"/>
                  </a:lnTo>
                  <a:lnTo>
                    <a:pt x="845185" y="104521"/>
                  </a:lnTo>
                  <a:lnTo>
                    <a:pt x="853566" y="104521"/>
                  </a:lnTo>
                  <a:lnTo>
                    <a:pt x="861060" y="102742"/>
                  </a:lnTo>
                  <a:lnTo>
                    <a:pt x="867663" y="99187"/>
                  </a:lnTo>
                  <a:lnTo>
                    <a:pt x="867663" y="62611"/>
                  </a:lnTo>
                  <a:lnTo>
                    <a:pt x="894079" y="62611"/>
                  </a:lnTo>
                  <a:lnTo>
                    <a:pt x="894079" y="113284"/>
                  </a:lnTo>
                  <a:lnTo>
                    <a:pt x="888763" y="116877"/>
                  </a:lnTo>
                  <a:lnTo>
                    <a:pt x="850348" y="128897"/>
                  </a:lnTo>
                  <a:lnTo>
                    <a:pt x="843534" y="129159"/>
                  </a:lnTo>
                  <a:lnTo>
                    <a:pt x="834076" y="128635"/>
                  </a:lnTo>
                  <a:lnTo>
                    <a:pt x="794813" y="110902"/>
                  </a:lnTo>
                  <a:lnTo>
                    <a:pt x="776011" y="73590"/>
                  </a:lnTo>
                  <a:lnTo>
                    <a:pt x="775462" y="64515"/>
                  </a:lnTo>
                  <a:lnTo>
                    <a:pt x="776011" y="55512"/>
                  </a:lnTo>
                  <a:lnTo>
                    <a:pt x="794845" y="18176"/>
                  </a:lnTo>
                  <a:lnTo>
                    <a:pt x="834598" y="521"/>
                  </a:lnTo>
                  <a:lnTo>
                    <a:pt x="844169" y="0"/>
                  </a:lnTo>
                  <a:close/>
                </a:path>
              </a:pathLst>
            </a:custGeom>
            <a:ln w="9144">
              <a:solidFill>
                <a:srgbClr val="FF9D8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525141" y="1743201"/>
              <a:ext cx="920750" cy="9525"/>
            </a:xfrm>
            <a:custGeom>
              <a:avLst/>
              <a:gdLst/>
              <a:ahLst/>
              <a:cxnLst/>
              <a:rect l="l" t="t" r="r" b="b"/>
              <a:pathLst>
                <a:path w="920750" h="9525">
                  <a:moveTo>
                    <a:pt x="920495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920495" y="9144"/>
                  </a:lnTo>
                  <a:lnTo>
                    <a:pt x="920495" y="0"/>
                  </a:lnTo>
                  <a:close/>
                </a:path>
              </a:pathLst>
            </a:custGeom>
            <a:solidFill>
              <a:srgbClr val="FF5C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525141" y="1743201"/>
              <a:ext cx="920750" cy="9525"/>
            </a:xfrm>
            <a:custGeom>
              <a:avLst/>
              <a:gdLst/>
              <a:ahLst/>
              <a:cxnLst/>
              <a:rect l="l" t="t" r="r" b="b"/>
              <a:pathLst>
                <a:path w="920750" h="9525">
                  <a:moveTo>
                    <a:pt x="0" y="0"/>
                  </a:moveTo>
                  <a:lnTo>
                    <a:pt x="306831" y="0"/>
                  </a:lnTo>
                  <a:lnTo>
                    <a:pt x="613663" y="0"/>
                  </a:lnTo>
                  <a:lnTo>
                    <a:pt x="920495" y="0"/>
                  </a:lnTo>
                  <a:lnTo>
                    <a:pt x="920495" y="9144"/>
                  </a:lnTo>
                  <a:lnTo>
                    <a:pt x="613663" y="9144"/>
                  </a:lnTo>
                  <a:lnTo>
                    <a:pt x="306831" y="9144"/>
                  </a:lnTo>
                  <a:lnTo>
                    <a:pt x="0" y="9144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FF9D8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0265" y="2516606"/>
            <a:ext cx="60114" cy="202285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444804" y="2814211"/>
            <a:ext cx="2562860" cy="1165860"/>
          </a:xfrm>
          <a:prstGeom prst="rect">
            <a:avLst/>
          </a:prstGeom>
        </p:spPr>
        <p:txBody>
          <a:bodyPr wrap="square" lIns="0" tIns="140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dirty="0" sz="1600" spc="254" b="1">
                <a:solidFill>
                  <a:srgbClr val="3B9D94"/>
                </a:solidFill>
                <a:latin typeface="Calibri"/>
                <a:cs typeface="Calibri"/>
              </a:rPr>
              <a:t>GREEN</a:t>
            </a:r>
            <a:r>
              <a:rPr dirty="0" sz="1600" spc="110" b="1">
                <a:solidFill>
                  <a:srgbClr val="3B9D94"/>
                </a:solidFill>
                <a:latin typeface="Calibri"/>
                <a:cs typeface="Calibri"/>
              </a:rPr>
              <a:t> </a:t>
            </a:r>
            <a:r>
              <a:rPr dirty="0" sz="1600" spc="210" b="1">
                <a:solidFill>
                  <a:srgbClr val="3B9D94"/>
                </a:solidFill>
                <a:latin typeface="Calibri"/>
                <a:cs typeface="Calibri"/>
              </a:rPr>
              <a:t>SOLUTION</a:t>
            </a:r>
            <a:endParaRPr sz="1600">
              <a:latin typeface="Calibri"/>
              <a:cs typeface="Calibri"/>
            </a:endParaRPr>
          </a:p>
          <a:p>
            <a:pPr marL="120650">
              <a:lnSpc>
                <a:spcPct val="100000"/>
              </a:lnSpc>
              <a:spcBef>
                <a:spcPts val="765"/>
              </a:spcBef>
            </a:pPr>
            <a:r>
              <a:rPr dirty="0" sz="1200" spc="204" b="1">
                <a:solidFill>
                  <a:srgbClr val="3A546C"/>
                </a:solidFill>
                <a:latin typeface="Calibri"/>
                <a:cs typeface="Calibri"/>
              </a:rPr>
              <a:t>WASTE</a:t>
            </a:r>
            <a:r>
              <a:rPr dirty="0" sz="1200" spc="8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200" spc="155" b="1">
                <a:solidFill>
                  <a:srgbClr val="3A546C"/>
                </a:solidFill>
                <a:latin typeface="Calibri"/>
                <a:cs typeface="Calibri"/>
              </a:rPr>
              <a:t>GAS</a:t>
            </a:r>
            <a:endParaRPr sz="1200">
              <a:latin typeface="Calibri"/>
              <a:cs typeface="Calibri"/>
            </a:endParaRPr>
          </a:p>
          <a:p>
            <a:pPr marL="120650" marR="5080">
              <a:lnSpc>
                <a:spcPct val="100000"/>
              </a:lnSpc>
              <a:spcBef>
                <a:spcPts val="1200"/>
              </a:spcBef>
            </a:pPr>
            <a:r>
              <a:rPr dirty="0" sz="1100" spc="55">
                <a:solidFill>
                  <a:srgbClr val="3A546C"/>
                </a:solidFill>
                <a:latin typeface="Century Gothic"/>
                <a:cs typeface="Century Gothic"/>
              </a:rPr>
              <a:t>-</a:t>
            </a:r>
            <a:r>
              <a:rPr dirty="0" sz="1100" spc="-1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100" spc="85">
                <a:solidFill>
                  <a:srgbClr val="3A546C"/>
                </a:solidFill>
                <a:latin typeface="Century Gothic"/>
                <a:cs typeface="Century Gothic"/>
              </a:rPr>
              <a:t>REGENERATIVE</a:t>
            </a:r>
            <a:r>
              <a:rPr dirty="0" sz="1100" spc="-4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100" spc="95">
                <a:solidFill>
                  <a:srgbClr val="3A546C"/>
                </a:solidFill>
                <a:latin typeface="Century Gothic"/>
                <a:cs typeface="Century Gothic"/>
              </a:rPr>
              <a:t>THERMAL </a:t>
            </a:r>
            <a:r>
              <a:rPr dirty="0" sz="1100" spc="65">
                <a:solidFill>
                  <a:srgbClr val="3A546C"/>
                </a:solidFill>
                <a:latin typeface="Century Gothic"/>
                <a:cs typeface="Century Gothic"/>
              </a:rPr>
              <a:t>INCINERATOR</a:t>
            </a:r>
            <a:r>
              <a:rPr dirty="0" sz="1100" spc="-2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100" spc="60">
                <a:solidFill>
                  <a:srgbClr val="3A546C"/>
                </a:solidFill>
                <a:latin typeface="Century Gothic"/>
                <a:cs typeface="Century Gothic"/>
              </a:rPr>
              <a:t>(</a:t>
            </a:r>
            <a:r>
              <a:rPr dirty="0" sz="1100" spc="60" b="1">
                <a:solidFill>
                  <a:srgbClr val="5FC2B9"/>
                </a:solidFill>
                <a:latin typeface="Calibri"/>
                <a:cs typeface="Calibri"/>
              </a:rPr>
              <a:t>RTI</a:t>
            </a:r>
            <a:r>
              <a:rPr dirty="0" sz="1100" spc="60">
                <a:solidFill>
                  <a:srgbClr val="3A546C"/>
                </a:solidFill>
                <a:latin typeface="Century Gothic"/>
                <a:cs typeface="Century Gothic"/>
              </a:rPr>
              <a:t>)</a:t>
            </a:r>
            <a:r>
              <a:rPr dirty="0" sz="1100" spc="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100" spc="-10">
                <a:solidFill>
                  <a:srgbClr val="3A546C"/>
                </a:solidFill>
                <a:latin typeface="Century Gothic"/>
                <a:cs typeface="Century Gothic"/>
              </a:rPr>
              <a:t>TECHNOLOGY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564807" y="2534666"/>
            <a:ext cx="398780" cy="184785"/>
          </a:xfrm>
          <a:custGeom>
            <a:avLst/>
            <a:gdLst/>
            <a:ahLst/>
            <a:cxnLst/>
            <a:rect l="l" t="t" r="r" b="b"/>
            <a:pathLst>
              <a:path w="398780" h="184785">
                <a:moveTo>
                  <a:pt x="306324" y="0"/>
                </a:moveTo>
                <a:lnTo>
                  <a:pt x="306324" y="46100"/>
                </a:lnTo>
                <a:lnTo>
                  <a:pt x="0" y="46100"/>
                </a:lnTo>
                <a:lnTo>
                  <a:pt x="0" y="138175"/>
                </a:lnTo>
                <a:lnTo>
                  <a:pt x="306324" y="138175"/>
                </a:lnTo>
                <a:lnTo>
                  <a:pt x="306324" y="184276"/>
                </a:lnTo>
                <a:lnTo>
                  <a:pt x="398411" y="92201"/>
                </a:lnTo>
                <a:lnTo>
                  <a:pt x="306324" y="0"/>
                </a:lnTo>
                <a:close/>
              </a:path>
            </a:pathLst>
          </a:custGeom>
          <a:solidFill>
            <a:srgbClr val="5FC2B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559130" y="1974214"/>
            <a:ext cx="398780" cy="184150"/>
          </a:xfrm>
          <a:custGeom>
            <a:avLst/>
            <a:gdLst/>
            <a:ahLst/>
            <a:cxnLst/>
            <a:rect l="l" t="t" r="r" b="b"/>
            <a:pathLst>
              <a:path w="398780" h="184150">
                <a:moveTo>
                  <a:pt x="306323" y="0"/>
                </a:moveTo>
                <a:lnTo>
                  <a:pt x="306323" y="46100"/>
                </a:lnTo>
                <a:lnTo>
                  <a:pt x="0" y="46100"/>
                </a:lnTo>
                <a:lnTo>
                  <a:pt x="0" y="138175"/>
                </a:lnTo>
                <a:lnTo>
                  <a:pt x="306323" y="138175"/>
                </a:lnTo>
                <a:lnTo>
                  <a:pt x="306323" y="184150"/>
                </a:lnTo>
                <a:lnTo>
                  <a:pt x="398411" y="92075"/>
                </a:lnTo>
                <a:lnTo>
                  <a:pt x="306323" y="0"/>
                </a:lnTo>
                <a:close/>
              </a:path>
            </a:pathLst>
          </a:custGeom>
          <a:solidFill>
            <a:srgbClr val="5FC2B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511860" y="1009039"/>
            <a:ext cx="4635500" cy="1720850"/>
          </a:xfrm>
          <a:prstGeom prst="rect">
            <a:avLst/>
          </a:prstGeom>
        </p:spPr>
        <p:txBody>
          <a:bodyPr wrap="square" lIns="0" tIns="1479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dirty="0" sz="2000" b="1">
                <a:solidFill>
                  <a:srgbClr val="FF5C33"/>
                </a:solidFill>
                <a:latin typeface="Century Gothic"/>
                <a:cs typeface="Century Gothic"/>
              </a:rPr>
              <a:t>-</a:t>
            </a:r>
            <a:r>
              <a:rPr dirty="0" sz="2000" spc="20" b="1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2000" spc="120" b="1">
                <a:solidFill>
                  <a:srgbClr val="FF5C33"/>
                </a:solidFill>
                <a:latin typeface="Century Gothic"/>
                <a:cs typeface="Century Gothic"/>
              </a:rPr>
              <a:t>Inside</a:t>
            </a:r>
            <a:r>
              <a:rPr dirty="0" sz="2000" spc="5" b="1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2000" spc="160" b="1">
                <a:solidFill>
                  <a:srgbClr val="FF5C33"/>
                </a:solidFill>
                <a:latin typeface="Century Gothic"/>
                <a:cs typeface="Century Gothic"/>
              </a:rPr>
              <a:t>the</a:t>
            </a:r>
            <a:r>
              <a:rPr dirty="0" sz="2000" spc="15" b="1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2000" spc="150" b="1">
                <a:solidFill>
                  <a:srgbClr val="FF5C33"/>
                </a:solidFill>
                <a:latin typeface="Century Gothic"/>
                <a:cs typeface="Century Gothic"/>
              </a:rPr>
              <a:t>Production</a:t>
            </a:r>
            <a:r>
              <a:rPr dirty="0" sz="2000" b="1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2000" spc="185" b="1">
                <a:solidFill>
                  <a:srgbClr val="FF5C33"/>
                </a:solidFill>
                <a:latin typeface="Century Gothic"/>
                <a:cs typeface="Century Gothic"/>
              </a:rPr>
              <a:t>Workshop</a:t>
            </a:r>
            <a:endParaRPr sz="2000">
              <a:latin typeface="Century Gothic"/>
              <a:cs typeface="Century Gothic"/>
            </a:endParaRPr>
          </a:p>
          <a:p>
            <a:pPr marL="41910">
              <a:lnSpc>
                <a:spcPct val="100000"/>
              </a:lnSpc>
              <a:spcBef>
                <a:spcPts val="745"/>
              </a:spcBef>
            </a:pPr>
            <a:r>
              <a:rPr dirty="0" sz="1400" spc="250" b="1">
                <a:solidFill>
                  <a:srgbClr val="3A546C"/>
                </a:solidFill>
                <a:latin typeface="Calibri"/>
                <a:cs typeface="Calibri"/>
              </a:rPr>
              <a:t>BODY</a:t>
            </a:r>
            <a:r>
              <a:rPr dirty="0" sz="1400" spc="8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400" spc="204" b="1">
                <a:solidFill>
                  <a:srgbClr val="3A546C"/>
                </a:solidFill>
                <a:latin typeface="Calibri"/>
                <a:cs typeface="Calibri"/>
              </a:rPr>
              <a:t>PRODUCTION</a:t>
            </a:r>
            <a:endParaRPr sz="1400">
              <a:latin typeface="Calibri"/>
              <a:cs typeface="Calibri"/>
            </a:endParaRPr>
          </a:p>
          <a:p>
            <a:pPr marL="723265">
              <a:lnSpc>
                <a:spcPct val="100000"/>
              </a:lnSpc>
              <a:spcBef>
                <a:spcPts val="725"/>
              </a:spcBef>
            </a:pPr>
            <a:r>
              <a:rPr dirty="0" sz="1400" spc="10">
                <a:solidFill>
                  <a:srgbClr val="3A546C"/>
                </a:solidFill>
                <a:latin typeface="Century Gothic"/>
                <a:cs typeface="Century Gothic"/>
              </a:rPr>
              <a:t>over</a:t>
            </a:r>
            <a:r>
              <a:rPr dirty="0" sz="1400" spc="2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95">
                <a:solidFill>
                  <a:srgbClr val="3A546C"/>
                </a:solidFill>
                <a:latin typeface="Century Gothic"/>
                <a:cs typeface="Century Gothic"/>
              </a:rPr>
              <a:t>90%</a:t>
            </a:r>
            <a:r>
              <a:rPr dirty="0" sz="1400" spc="2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10">
                <a:solidFill>
                  <a:srgbClr val="3A546C"/>
                </a:solidFill>
                <a:latin typeface="Century Gothic"/>
                <a:cs typeface="Century Gothic"/>
              </a:rPr>
              <a:t>of</a:t>
            </a:r>
            <a:r>
              <a:rPr dirty="0" sz="1400" spc="2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10">
                <a:solidFill>
                  <a:srgbClr val="3A546C"/>
                </a:solidFill>
                <a:latin typeface="Century Gothic"/>
                <a:cs typeface="Century Gothic"/>
              </a:rPr>
              <a:t>pollutant</a:t>
            </a:r>
            <a:r>
              <a:rPr dirty="0" sz="140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75">
                <a:solidFill>
                  <a:srgbClr val="3A546C"/>
                </a:solidFill>
                <a:latin typeface="Century Gothic"/>
                <a:cs typeface="Century Gothic"/>
              </a:rPr>
              <a:t>emissions</a:t>
            </a:r>
            <a:endParaRPr sz="1400">
              <a:latin typeface="Century Gothic"/>
              <a:cs typeface="Century Gothic"/>
            </a:endParaRPr>
          </a:p>
          <a:p>
            <a:pPr marL="723265">
              <a:lnSpc>
                <a:spcPct val="100000"/>
              </a:lnSpc>
              <a:spcBef>
                <a:spcPts val="445"/>
              </a:spcBef>
            </a:pPr>
            <a:r>
              <a:rPr dirty="0" sz="1400">
                <a:solidFill>
                  <a:srgbClr val="3A546C"/>
                </a:solidFill>
                <a:latin typeface="Century Gothic"/>
                <a:cs typeface="Century Gothic"/>
              </a:rPr>
              <a:t>over</a:t>
            </a:r>
            <a:r>
              <a:rPr dirty="0" sz="1400" spc="2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90">
                <a:solidFill>
                  <a:srgbClr val="3A546C"/>
                </a:solidFill>
                <a:latin typeface="Century Gothic"/>
                <a:cs typeface="Century Gothic"/>
              </a:rPr>
              <a:t>70%</a:t>
            </a:r>
            <a:r>
              <a:rPr dirty="0" sz="1400" spc="2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3A546C"/>
                </a:solidFill>
                <a:latin typeface="Century Gothic"/>
                <a:cs typeface="Century Gothic"/>
              </a:rPr>
              <a:t>of</a:t>
            </a:r>
            <a:r>
              <a:rPr dirty="0" sz="1400" spc="2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3A546C"/>
                </a:solidFill>
                <a:latin typeface="Century Gothic"/>
                <a:cs typeface="Century Gothic"/>
              </a:rPr>
              <a:t>total</a:t>
            </a:r>
            <a:r>
              <a:rPr dirty="0" sz="1400" spc="-1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3A546C"/>
                </a:solidFill>
                <a:latin typeface="Century Gothic"/>
                <a:cs typeface="Century Gothic"/>
              </a:rPr>
              <a:t>energy</a:t>
            </a:r>
            <a:r>
              <a:rPr dirty="0" sz="1400" spc="2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40">
                <a:solidFill>
                  <a:srgbClr val="3A546C"/>
                </a:solidFill>
                <a:latin typeface="Century Gothic"/>
                <a:cs typeface="Century Gothic"/>
              </a:rPr>
              <a:t>consumption</a:t>
            </a:r>
            <a:endParaRPr sz="1400">
              <a:latin typeface="Century Gothic"/>
              <a:cs typeface="Century Gothic"/>
            </a:endParaRPr>
          </a:p>
          <a:p>
            <a:pPr marL="830580">
              <a:lnSpc>
                <a:spcPct val="100000"/>
              </a:lnSpc>
              <a:spcBef>
                <a:spcPts val="1245"/>
              </a:spcBef>
            </a:pPr>
            <a:r>
              <a:rPr dirty="0" sz="1400">
                <a:solidFill>
                  <a:srgbClr val="3A546C"/>
                </a:solidFill>
                <a:latin typeface="Century Gothic"/>
                <a:cs typeface="Century Gothic"/>
              </a:rPr>
              <a:t>Produce</a:t>
            </a:r>
            <a:r>
              <a:rPr dirty="0" sz="1400" spc="1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3A546C"/>
                </a:solidFill>
                <a:latin typeface="Century Gothic"/>
                <a:cs typeface="Century Gothic"/>
              </a:rPr>
              <a:t>waste</a:t>
            </a:r>
            <a:r>
              <a:rPr dirty="0" sz="1400" spc="1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3A546C"/>
                </a:solidFill>
                <a:latin typeface="Century Gothic"/>
                <a:cs typeface="Century Gothic"/>
              </a:rPr>
              <a:t>water,</a:t>
            </a:r>
            <a:r>
              <a:rPr dirty="0" sz="1400" spc="45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3A546C"/>
                </a:solidFill>
                <a:latin typeface="Century Gothic"/>
                <a:cs typeface="Century Gothic"/>
              </a:rPr>
              <a:t>waste </a:t>
            </a:r>
            <a:r>
              <a:rPr dirty="0" sz="1400" spc="-25">
                <a:solidFill>
                  <a:srgbClr val="3A546C"/>
                </a:solidFill>
                <a:latin typeface="Century Gothic"/>
                <a:cs typeface="Century Gothic"/>
              </a:rPr>
              <a:t>gaz</a:t>
            </a:r>
            <a:endParaRPr sz="1400">
              <a:latin typeface="Century Gothic"/>
              <a:cs typeface="Century Gothic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1398" y="4203763"/>
            <a:ext cx="2379218" cy="1984375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27172" y="4203700"/>
            <a:ext cx="2604007" cy="2094102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3080130" y="3283458"/>
            <a:ext cx="2413635" cy="696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204" b="1">
                <a:solidFill>
                  <a:srgbClr val="3A546C"/>
                </a:solidFill>
                <a:latin typeface="Calibri"/>
                <a:cs typeface="Calibri"/>
              </a:rPr>
              <a:t>WASTE</a:t>
            </a:r>
            <a:r>
              <a:rPr dirty="0" sz="1200" spc="7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200" spc="195" b="1">
                <a:solidFill>
                  <a:srgbClr val="3A546C"/>
                </a:solidFill>
                <a:latin typeface="Calibri"/>
                <a:cs typeface="Calibri"/>
              </a:rPr>
              <a:t>WATER</a:t>
            </a:r>
            <a:endParaRPr sz="12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200"/>
              </a:spcBef>
            </a:pPr>
            <a:r>
              <a:rPr dirty="0" sz="1100" spc="55">
                <a:solidFill>
                  <a:srgbClr val="3A546C"/>
                </a:solidFill>
                <a:latin typeface="Century Gothic"/>
                <a:cs typeface="Century Gothic"/>
              </a:rPr>
              <a:t>-</a:t>
            </a:r>
            <a:r>
              <a:rPr dirty="0" sz="1100" spc="5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100" spc="55">
                <a:solidFill>
                  <a:srgbClr val="5FC2B9"/>
                </a:solidFill>
                <a:latin typeface="Century Gothic"/>
                <a:cs typeface="Century Gothic"/>
              </a:rPr>
              <a:t>MVR</a:t>
            </a:r>
            <a:r>
              <a:rPr dirty="0" sz="1100" spc="50">
                <a:solidFill>
                  <a:srgbClr val="5FC2B9"/>
                </a:solidFill>
                <a:latin typeface="Century Gothic"/>
                <a:cs typeface="Century Gothic"/>
              </a:rPr>
              <a:t> </a:t>
            </a:r>
            <a:r>
              <a:rPr dirty="0" sz="1100" spc="10">
                <a:solidFill>
                  <a:srgbClr val="3A546C"/>
                </a:solidFill>
                <a:latin typeface="Century Gothic"/>
                <a:cs typeface="Century Gothic"/>
              </a:rPr>
              <a:t>(MECHANICAL</a:t>
            </a:r>
            <a:r>
              <a:rPr dirty="0" sz="1100" spc="2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100" spc="-20">
                <a:solidFill>
                  <a:srgbClr val="3A546C"/>
                </a:solidFill>
                <a:latin typeface="Century Gothic"/>
                <a:cs typeface="Century Gothic"/>
              </a:rPr>
              <a:t>VAPOR </a:t>
            </a:r>
            <a:r>
              <a:rPr dirty="0" sz="1100" spc="65">
                <a:solidFill>
                  <a:srgbClr val="3A546C"/>
                </a:solidFill>
                <a:latin typeface="Century Gothic"/>
                <a:cs typeface="Century Gothic"/>
              </a:rPr>
              <a:t>RECOMPRESSION)</a:t>
            </a:r>
            <a:r>
              <a:rPr dirty="0" sz="1100" spc="-4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100" spc="-10">
                <a:solidFill>
                  <a:srgbClr val="3A546C"/>
                </a:solidFill>
                <a:latin typeface="Century Gothic"/>
                <a:cs typeface="Century Gothic"/>
              </a:rPr>
              <a:t>TECHNOLOGY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6248527" y="1107439"/>
            <a:ext cx="4876800" cy="22694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86690" indent="-173990">
              <a:lnSpc>
                <a:spcPct val="100000"/>
              </a:lnSpc>
              <a:spcBef>
                <a:spcPts val="105"/>
              </a:spcBef>
              <a:buChar char="-"/>
              <a:tabLst>
                <a:tab pos="186690" algn="l"/>
              </a:tabLst>
            </a:pPr>
            <a:r>
              <a:rPr dirty="0" sz="2000" spc="105" b="1">
                <a:solidFill>
                  <a:srgbClr val="FF5C33"/>
                </a:solidFill>
                <a:latin typeface="Century Gothic"/>
                <a:cs typeface="Century Gothic"/>
              </a:rPr>
              <a:t>Related</a:t>
            </a:r>
            <a:r>
              <a:rPr dirty="0" sz="2000" spc="15" b="1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2000" spc="165" b="1">
                <a:solidFill>
                  <a:srgbClr val="FF5C33"/>
                </a:solidFill>
                <a:latin typeface="Century Gothic"/>
                <a:cs typeface="Century Gothic"/>
              </a:rPr>
              <a:t>to</a:t>
            </a:r>
            <a:r>
              <a:rPr dirty="0" sz="2000" spc="35" b="1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2000" spc="125" b="1">
                <a:solidFill>
                  <a:srgbClr val="FF5C33"/>
                </a:solidFill>
                <a:latin typeface="Century Gothic"/>
                <a:cs typeface="Century Gothic"/>
              </a:rPr>
              <a:t>shipping</a:t>
            </a:r>
            <a:endParaRPr sz="2000">
              <a:latin typeface="Century Gothic"/>
              <a:cs typeface="Century Gothic"/>
            </a:endParaRPr>
          </a:p>
          <a:p>
            <a:pPr lvl="1" marL="576580" indent="-286385">
              <a:lnSpc>
                <a:spcPct val="100000"/>
              </a:lnSpc>
              <a:spcBef>
                <a:spcPts val="1110"/>
              </a:spcBef>
              <a:buFont typeface="Arial"/>
              <a:buChar char="•"/>
              <a:tabLst>
                <a:tab pos="576580" algn="l"/>
              </a:tabLst>
            </a:pPr>
            <a:r>
              <a:rPr dirty="0" sz="1400" spc="204" b="1">
                <a:solidFill>
                  <a:srgbClr val="3A546C"/>
                </a:solidFill>
                <a:latin typeface="Calibri"/>
                <a:cs typeface="Calibri"/>
              </a:rPr>
              <a:t>TRANSPORTATION</a:t>
            </a:r>
            <a:r>
              <a:rPr dirty="0" sz="1400" spc="44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400" spc="195" b="1">
                <a:solidFill>
                  <a:srgbClr val="3A546C"/>
                </a:solidFill>
                <a:latin typeface="Calibri"/>
                <a:cs typeface="Calibri"/>
              </a:rPr>
              <a:t>MODE</a:t>
            </a:r>
            <a:endParaRPr sz="1400">
              <a:latin typeface="Calibri"/>
              <a:cs typeface="Calibri"/>
            </a:endParaRPr>
          </a:p>
          <a:p>
            <a:pPr marL="582295">
              <a:lnSpc>
                <a:spcPct val="100000"/>
              </a:lnSpc>
              <a:spcBef>
                <a:spcPts val="1205"/>
              </a:spcBef>
            </a:pPr>
            <a:r>
              <a:rPr dirty="0" sz="1600" spc="120">
                <a:solidFill>
                  <a:srgbClr val="3B9D94"/>
                </a:solidFill>
                <a:latin typeface="Century Gothic"/>
                <a:cs typeface="Century Gothic"/>
              </a:rPr>
              <a:t>From</a:t>
            </a:r>
            <a:r>
              <a:rPr dirty="0" sz="1600" spc="90">
                <a:solidFill>
                  <a:srgbClr val="3B9D94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3B9D94"/>
                </a:solidFill>
                <a:latin typeface="Century Gothic"/>
                <a:cs typeface="Century Gothic"/>
              </a:rPr>
              <a:t>production</a:t>
            </a:r>
            <a:r>
              <a:rPr dirty="0" sz="1600" spc="95">
                <a:solidFill>
                  <a:srgbClr val="3B9D94"/>
                </a:solidFill>
                <a:latin typeface="Century Gothic"/>
                <a:cs typeface="Century Gothic"/>
              </a:rPr>
              <a:t> </a:t>
            </a:r>
            <a:r>
              <a:rPr dirty="0" sz="1600" spc="65">
                <a:solidFill>
                  <a:srgbClr val="3B9D94"/>
                </a:solidFill>
                <a:latin typeface="Century Gothic"/>
                <a:cs typeface="Century Gothic"/>
              </a:rPr>
              <a:t>site</a:t>
            </a:r>
            <a:r>
              <a:rPr dirty="0" sz="1600" spc="85">
                <a:solidFill>
                  <a:srgbClr val="3B9D94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3B9D94"/>
                </a:solidFill>
                <a:latin typeface="Century Gothic"/>
                <a:cs typeface="Century Gothic"/>
              </a:rPr>
              <a:t>to</a:t>
            </a:r>
            <a:r>
              <a:rPr dirty="0" sz="1600" spc="75">
                <a:solidFill>
                  <a:srgbClr val="3B9D94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3B9D94"/>
                </a:solidFill>
                <a:latin typeface="Century Gothic"/>
                <a:cs typeface="Century Gothic"/>
              </a:rPr>
              <a:t>sales</a:t>
            </a:r>
            <a:r>
              <a:rPr dirty="0" sz="1600" spc="100">
                <a:solidFill>
                  <a:srgbClr val="3B9D94"/>
                </a:solidFill>
                <a:latin typeface="Century Gothic"/>
                <a:cs typeface="Century Gothic"/>
              </a:rPr>
              <a:t> </a:t>
            </a:r>
            <a:r>
              <a:rPr dirty="0" sz="1600" spc="-10">
                <a:solidFill>
                  <a:srgbClr val="3B9D94"/>
                </a:solidFill>
                <a:latin typeface="Century Gothic"/>
                <a:cs typeface="Century Gothic"/>
              </a:rPr>
              <a:t>country</a:t>
            </a:r>
            <a:endParaRPr sz="1600">
              <a:latin typeface="Century Gothic"/>
              <a:cs typeface="Century Gothic"/>
            </a:endParaRPr>
          </a:p>
          <a:p>
            <a:pPr marL="582295" marR="62230">
              <a:lnSpc>
                <a:spcPct val="100000"/>
              </a:lnSpc>
            </a:pPr>
            <a:r>
              <a:rPr dirty="0" sz="1600" spc="-20">
                <a:solidFill>
                  <a:srgbClr val="3B9D94"/>
                </a:solidFill>
                <a:latin typeface="Century Gothic"/>
                <a:cs typeface="Century Gothic"/>
              </a:rPr>
              <a:t>=&gt;</a:t>
            </a:r>
            <a:r>
              <a:rPr dirty="0" sz="1600" spc="70">
                <a:solidFill>
                  <a:srgbClr val="3B9D94"/>
                </a:solidFill>
                <a:latin typeface="Century Gothic"/>
                <a:cs typeface="Century Gothic"/>
              </a:rPr>
              <a:t> </a:t>
            </a:r>
            <a:r>
              <a:rPr dirty="0" sz="1600" spc="155" b="1">
                <a:solidFill>
                  <a:srgbClr val="3B9D94"/>
                </a:solidFill>
                <a:latin typeface="Calibri"/>
                <a:cs typeface="Calibri"/>
              </a:rPr>
              <a:t>Railway</a:t>
            </a:r>
            <a:r>
              <a:rPr dirty="0" sz="1600" spc="155">
                <a:solidFill>
                  <a:srgbClr val="3B9D94"/>
                </a:solidFill>
                <a:latin typeface="Century Gothic"/>
                <a:cs typeface="Century Gothic"/>
              </a:rPr>
              <a:t>,</a:t>
            </a:r>
            <a:r>
              <a:rPr dirty="0" sz="1600" spc="65">
                <a:solidFill>
                  <a:srgbClr val="3B9D94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3B9D94"/>
                </a:solidFill>
                <a:latin typeface="Century Gothic"/>
                <a:cs typeface="Century Gothic"/>
              </a:rPr>
              <a:t>which</a:t>
            </a:r>
            <a:r>
              <a:rPr dirty="0" sz="1600" spc="70">
                <a:solidFill>
                  <a:srgbClr val="3B9D94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3B9D94"/>
                </a:solidFill>
                <a:latin typeface="Century Gothic"/>
                <a:cs typeface="Century Gothic"/>
              </a:rPr>
              <a:t>belongs</a:t>
            </a:r>
            <a:r>
              <a:rPr dirty="0" sz="1600" spc="80">
                <a:solidFill>
                  <a:srgbClr val="3B9D94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3B9D94"/>
                </a:solidFill>
                <a:latin typeface="Century Gothic"/>
                <a:cs typeface="Century Gothic"/>
              </a:rPr>
              <a:t>to</a:t>
            </a:r>
            <a:r>
              <a:rPr dirty="0" sz="1600" spc="60">
                <a:solidFill>
                  <a:srgbClr val="3B9D94"/>
                </a:solidFill>
                <a:latin typeface="Century Gothic"/>
                <a:cs typeface="Century Gothic"/>
              </a:rPr>
              <a:t> </a:t>
            </a:r>
            <a:r>
              <a:rPr dirty="0" u="sng" sz="1600" spc="190" b="1">
                <a:solidFill>
                  <a:srgbClr val="3B9D94"/>
                </a:solidFill>
                <a:uFill>
                  <a:solidFill>
                    <a:srgbClr val="3B9D94"/>
                  </a:solidFill>
                </a:uFill>
                <a:latin typeface="Calibri"/>
                <a:cs typeface="Calibri"/>
              </a:rPr>
              <a:t>low</a:t>
            </a:r>
            <a:r>
              <a:rPr dirty="0" u="sng" sz="1600" spc="160" b="1">
                <a:solidFill>
                  <a:srgbClr val="3B9D94"/>
                </a:solidFill>
                <a:uFill>
                  <a:solidFill>
                    <a:srgbClr val="3B9D94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190" b="1">
                <a:solidFill>
                  <a:srgbClr val="3B9D94"/>
                </a:solidFill>
                <a:uFill>
                  <a:solidFill>
                    <a:srgbClr val="3B9D94"/>
                  </a:solidFill>
                </a:uFill>
                <a:latin typeface="Calibri"/>
                <a:cs typeface="Calibri"/>
              </a:rPr>
              <a:t>carbon</a:t>
            </a:r>
            <a:r>
              <a:rPr dirty="0" sz="1600" spc="190" b="1">
                <a:solidFill>
                  <a:srgbClr val="3B9D94"/>
                </a:solidFill>
                <a:latin typeface="Calibri"/>
                <a:cs typeface="Calibri"/>
              </a:rPr>
              <a:t> </a:t>
            </a:r>
            <a:r>
              <a:rPr dirty="0" u="sng" sz="1600" spc="185" b="1">
                <a:solidFill>
                  <a:srgbClr val="3B9D94"/>
                </a:solidFill>
                <a:uFill>
                  <a:solidFill>
                    <a:srgbClr val="3B9D94"/>
                  </a:solidFill>
                </a:uFill>
                <a:latin typeface="Calibri"/>
                <a:cs typeface="Calibri"/>
              </a:rPr>
              <a:t>emissions</a:t>
            </a:r>
            <a:endParaRPr sz="1600">
              <a:latin typeface="Calibri"/>
              <a:cs typeface="Calibri"/>
            </a:endParaRPr>
          </a:p>
          <a:p>
            <a:pPr lvl="1" marL="568960" indent="-286385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568960" algn="l"/>
              </a:tabLst>
            </a:pPr>
            <a:r>
              <a:rPr dirty="0" sz="1400" spc="240" b="1">
                <a:solidFill>
                  <a:srgbClr val="3A546C"/>
                </a:solidFill>
                <a:latin typeface="Calibri"/>
                <a:cs typeface="Calibri"/>
              </a:rPr>
              <a:t>SPARE</a:t>
            </a:r>
            <a:r>
              <a:rPr dirty="0" sz="1400" spc="9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400" spc="225" b="1">
                <a:solidFill>
                  <a:srgbClr val="3A546C"/>
                </a:solidFill>
                <a:latin typeface="Calibri"/>
                <a:cs typeface="Calibri"/>
              </a:rPr>
              <a:t>PARTS</a:t>
            </a:r>
            <a:r>
              <a:rPr dirty="0" sz="1400" spc="5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400" spc="204" b="1">
                <a:solidFill>
                  <a:srgbClr val="3A546C"/>
                </a:solidFill>
                <a:latin typeface="Calibri"/>
                <a:cs typeface="Calibri"/>
              </a:rPr>
              <a:t>TRANSPORTATION</a:t>
            </a:r>
            <a:r>
              <a:rPr dirty="0" sz="1400" spc="10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400" spc="200" b="1">
                <a:solidFill>
                  <a:srgbClr val="3A546C"/>
                </a:solidFill>
                <a:latin typeface="Calibri"/>
                <a:cs typeface="Calibri"/>
              </a:rPr>
              <a:t>PACKAGING</a:t>
            </a:r>
            <a:endParaRPr sz="1400">
              <a:latin typeface="Calibri"/>
              <a:cs typeface="Calibri"/>
            </a:endParaRPr>
          </a:p>
          <a:p>
            <a:pPr marL="582295">
              <a:lnSpc>
                <a:spcPct val="100000"/>
              </a:lnSpc>
              <a:spcBef>
                <a:spcPts val="825"/>
              </a:spcBef>
            </a:pPr>
            <a:r>
              <a:rPr dirty="0" sz="1600">
                <a:solidFill>
                  <a:srgbClr val="3B9D94"/>
                </a:solidFill>
                <a:latin typeface="Century Gothic"/>
                <a:cs typeface="Century Gothic"/>
              </a:rPr>
              <a:t>100% </a:t>
            </a:r>
            <a:r>
              <a:rPr dirty="0" sz="1600" spc="50">
                <a:solidFill>
                  <a:srgbClr val="3B9D94"/>
                </a:solidFill>
                <a:latin typeface="Century Gothic"/>
                <a:cs typeface="Century Gothic"/>
              </a:rPr>
              <a:t>use</a:t>
            </a:r>
            <a:r>
              <a:rPr dirty="0" sz="1600" spc="-5">
                <a:solidFill>
                  <a:srgbClr val="3B9D94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3B9D94"/>
                </a:solidFill>
                <a:latin typeface="Century Gothic"/>
                <a:cs typeface="Century Gothic"/>
              </a:rPr>
              <a:t>of</a:t>
            </a:r>
            <a:r>
              <a:rPr dirty="0" sz="1600" spc="-25">
                <a:solidFill>
                  <a:srgbClr val="3B9D94"/>
                </a:solidFill>
                <a:latin typeface="Century Gothic"/>
                <a:cs typeface="Century Gothic"/>
              </a:rPr>
              <a:t> recyclable</a:t>
            </a:r>
            <a:r>
              <a:rPr dirty="0" sz="1600" spc="5">
                <a:solidFill>
                  <a:srgbClr val="3B9D94"/>
                </a:solidFill>
                <a:latin typeface="Century Gothic"/>
                <a:cs typeface="Century Gothic"/>
              </a:rPr>
              <a:t> </a:t>
            </a:r>
            <a:r>
              <a:rPr dirty="0" sz="1600" spc="-10">
                <a:solidFill>
                  <a:srgbClr val="3B9D94"/>
                </a:solidFill>
                <a:latin typeface="Century Gothic"/>
                <a:cs typeface="Century Gothic"/>
              </a:rPr>
              <a:t>packaging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6267958" y="3574795"/>
            <a:ext cx="2619375" cy="8547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0020" indent="-147320">
              <a:lnSpc>
                <a:spcPct val="100000"/>
              </a:lnSpc>
              <a:spcBef>
                <a:spcPts val="100"/>
              </a:spcBef>
              <a:buChar char="-"/>
              <a:tabLst>
                <a:tab pos="160020" algn="l"/>
              </a:tabLst>
            </a:pPr>
            <a:r>
              <a:rPr dirty="0" sz="1800">
                <a:solidFill>
                  <a:srgbClr val="FF5C33"/>
                </a:solidFill>
                <a:latin typeface="Century Gothic"/>
                <a:cs typeface="Century Gothic"/>
              </a:rPr>
              <a:t>Evaluation</a:t>
            </a:r>
            <a:r>
              <a:rPr dirty="0" sz="1800" spc="350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1800" spc="35">
                <a:solidFill>
                  <a:srgbClr val="FF5C33"/>
                </a:solidFill>
                <a:latin typeface="Century Gothic"/>
                <a:cs typeface="Century Gothic"/>
              </a:rPr>
              <a:t>Standards</a:t>
            </a:r>
            <a:endParaRPr sz="1800">
              <a:latin typeface="Century Gothic"/>
              <a:cs typeface="Century Gothic"/>
            </a:endParaRPr>
          </a:p>
          <a:p>
            <a:pPr lvl="1" marL="548005" marR="612140" indent="-287020">
              <a:lnSpc>
                <a:spcPct val="100000"/>
              </a:lnSpc>
              <a:spcBef>
                <a:spcPts val="1490"/>
              </a:spcBef>
              <a:buFont typeface="Arial"/>
              <a:buChar char="•"/>
              <a:tabLst>
                <a:tab pos="548005" algn="l"/>
              </a:tabLst>
            </a:pPr>
            <a:r>
              <a:rPr dirty="0" sz="1200" spc="150" b="1">
                <a:solidFill>
                  <a:srgbClr val="3A546C"/>
                </a:solidFill>
                <a:latin typeface="Calibri"/>
                <a:cs typeface="Calibri"/>
              </a:rPr>
              <a:t>AUTHENTICATION </a:t>
            </a:r>
            <a:r>
              <a:rPr dirty="0" sz="1200" spc="160" b="1">
                <a:solidFill>
                  <a:srgbClr val="3A546C"/>
                </a:solidFill>
                <a:latin typeface="Calibri"/>
                <a:cs typeface="Calibri"/>
              </a:rPr>
              <a:t>CERTIFICATE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20" name="object 2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14247" y="4728550"/>
            <a:ext cx="1333300" cy="1333300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051830" y="4790059"/>
            <a:ext cx="1364623" cy="1185773"/>
          </a:xfrm>
          <a:prstGeom prst="rect">
            <a:avLst/>
          </a:prstGeom>
        </p:spPr>
      </p:pic>
      <p:sp>
        <p:nvSpPr>
          <p:cNvPr id="22" name="object 22" descr=""/>
          <p:cNvSpPr txBox="1"/>
          <p:nvPr/>
        </p:nvSpPr>
        <p:spPr>
          <a:xfrm>
            <a:off x="9346818" y="4049014"/>
            <a:ext cx="28060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200" spc="185" b="1">
                <a:solidFill>
                  <a:srgbClr val="3A546C"/>
                </a:solidFill>
                <a:latin typeface="Calibri"/>
                <a:cs typeface="Calibri"/>
              </a:rPr>
              <a:t>ESTABLISH</a:t>
            </a:r>
            <a:r>
              <a:rPr dirty="0" sz="1200" spc="3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200" spc="185" b="1">
                <a:solidFill>
                  <a:srgbClr val="3A546C"/>
                </a:solidFill>
                <a:latin typeface="Calibri"/>
                <a:cs typeface="Calibri"/>
              </a:rPr>
              <a:t>A</a:t>
            </a:r>
            <a:r>
              <a:rPr dirty="0" sz="1200" spc="8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200" spc="200" b="1">
                <a:solidFill>
                  <a:srgbClr val="3A546C"/>
                </a:solidFill>
                <a:latin typeface="Calibri"/>
                <a:cs typeface="Calibri"/>
              </a:rPr>
              <a:t>SUPPLY</a:t>
            </a:r>
            <a:r>
              <a:rPr dirty="0" sz="1200" spc="6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200" spc="155" b="1">
                <a:solidFill>
                  <a:srgbClr val="3A546C"/>
                </a:solidFill>
                <a:latin typeface="Calibri"/>
                <a:cs typeface="Calibri"/>
              </a:rPr>
              <a:t>CHAIN </a:t>
            </a:r>
            <a:r>
              <a:rPr dirty="0" sz="1200" spc="170" b="1">
                <a:solidFill>
                  <a:srgbClr val="3A546C"/>
                </a:solidFill>
                <a:latin typeface="Calibri"/>
                <a:cs typeface="Calibri"/>
              </a:rPr>
              <a:t>SYSTEM</a:t>
            </a:r>
            <a:r>
              <a:rPr dirty="0" sz="1200" spc="5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200" spc="190" b="1">
                <a:solidFill>
                  <a:srgbClr val="3A546C"/>
                </a:solidFill>
                <a:latin typeface="Calibri"/>
                <a:cs typeface="Calibri"/>
              </a:rPr>
              <a:t>ESG</a:t>
            </a:r>
            <a:r>
              <a:rPr dirty="0" sz="1200" spc="6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200" spc="185" b="1">
                <a:solidFill>
                  <a:srgbClr val="3A546C"/>
                </a:solidFill>
                <a:latin typeface="Calibri"/>
                <a:cs typeface="Calibri"/>
              </a:rPr>
              <a:t>WORKING</a:t>
            </a:r>
            <a:r>
              <a:rPr dirty="0" sz="1200" spc="8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200" spc="165" b="1">
                <a:solidFill>
                  <a:srgbClr val="3A546C"/>
                </a:solidFill>
                <a:latin typeface="Calibri"/>
                <a:cs typeface="Calibri"/>
              </a:rPr>
              <a:t>GROUP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23" name="object 23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899777" y="4885080"/>
            <a:ext cx="1789683" cy="1047026"/>
          </a:xfrm>
          <a:prstGeom prst="rect">
            <a:avLst/>
          </a:prstGeom>
        </p:spPr>
      </p:pic>
      <p:sp>
        <p:nvSpPr>
          <p:cNvPr id="24" name="object 2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18745">
              <a:lnSpc>
                <a:spcPct val="100000"/>
              </a:lnSpc>
              <a:spcBef>
                <a:spcPts val="65"/>
              </a:spcBef>
            </a:pPr>
            <a:r>
              <a:rPr dirty="0" spc="-25"/>
              <a:t>66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dirty="0" spc="340"/>
              <a:t>20</a:t>
            </a:r>
            <a:r>
              <a:rPr dirty="0"/>
              <a:t> -</a:t>
            </a:r>
            <a:r>
              <a:rPr dirty="0" spc="15"/>
              <a:t> </a:t>
            </a:r>
            <a:r>
              <a:rPr dirty="0" spc="320"/>
              <a:t>Production</a:t>
            </a:r>
            <a:r>
              <a:rPr dirty="0" spc="-10"/>
              <a:t> </a:t>
            </a:r>
            <a:r>
              <a:rPr dirty="0" spc="240"/>
              <a:t>Cost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73151" y="896188"/>
            <a:ext cx="10554335" cy="54089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110" b="1">
                <a:solidFill>
                  <a:srgbClr val="3A546C"/>
                </a:solidFill>
                <a:latin typeface="Century Gothic"/>
                <a:cs typeface="Century Gothic"/>
              </a:rPr>
              <a:t>COST</a:t>
            </a:r>
            <a:r>
              <a:rPr dirty="0" sz="1600" spc="2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600" spc="140" b="1">
                <a:solidFill>
                  <a:srgbClr val="3A546C"/>
                </a:solidFill>
                <a:latin typeface="Century Gothic"/>
                <a:cs typeface="Century Gothic"/>
              </a:rPr>
              <a:t>IS</a:t>
            </a:r>
            <a:r>
              <a:rPr dirty="0" sz="1600" spc="3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600" spc="150" b="1">
                <a:solidFill>
                  <a:srgbClr val="3A546C"/>
                </a:solidFill>
                <a:latin typeface="Century Gothic"/>
                <a:cs typeface="Century Gothic"/>
              </a:rPr>
              <a:t>CALCULATED</a:t>
            </a:r>
            <a:r>
              <a:rPr dirty="0" sz="1600" spc="45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600" spc="90" b="1">
                <a:solidFill>
                  <a:srgbClr val="3A546C"/>
                </a:solidFill>
                <a:latin typeface="Century Gothic"/>
                <a:cs typeface="Century Gothic"/>
              </a:rPr>
              <a:t>IN</a:t>
            </a:r>
            <a:r>
              <a:rPr dirty="0" sz="1600" spc="3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600" spc="90" b="1">
                <a:solidFill>
                  <a:srgbClr val="3A546C"/>
                </a:solidFill>
                <a:latin typeface="Century Gothic"/>
                <a:cs typeface="Century Gothic"/>
              </a:rPr>
              <a:t>USING</a:t>
            </a:r>
            <a:r>
              <a:rPr dirty="0" sz="1600" spc="5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600" spc="135" b="1">
                <a:solidFill>
                  <a:srgbClr val="3A546C"/>
                </a:solidFill>
                <a:latin typeface="Century Gothic"/>
                <a:cs typeface="Century Gothic"/>
              </a:rPr>
              <a:t>INVESTMENT,MANFORCE</a:t>
            </a:r>
            <a:r>
              <a:rPr dirty="0" sz="1600" spc="6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600" spc="114" b="1">
                <a:solidFill>
                  <a:srgbClr val="3A546C"/>
                </a:solidFill>
                <a:latin typeface="Century Gothic"/>
                <a:cs typeface="Century Gothic"/>
              </a:rPr>
              <a:t>AND</a:t>
            </a:r>
            <a:r>
              <a:rPr dirty="0" sz="1600" spc="5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600" spc="95" b="1">
                <a:solidFill>
                  <a:srgbClr val="3A546C"/>
                </a:solidFill>
                <a:latin typeface="Century Gothic"/>
                <a:cs typeface="Century Gothic"/>
              </a:rPr>
              <a:t>MAINTAINANCE</a:t>
            </a:r>
            <a:r>
              <a:rPr dirty="0" sz="1600" spc="6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600" spc="110" b="1">
                <a:solidFill>
                  <a:srgbClr val="3A546C"/>
                </a:solidFill>
                <a:latin typeface="Century Gothic"/>
                <a:cs typeface="Century Gothic"/>
              </a:rPr>
              <a:t>COST</a:t>
            </a:r>
            <a:r>
              <a:rPr dirty="0" sz="1600" spc="25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600" spc="35" b="1">
                <a:solidFill>
                  <a:srgbClr val="3A546C"/>
                </a:solidFill>
                <a:latin typeface="Century Gothic"/>
                <a:cs typeface="Century Gothic"/>
              </a:rPr>
              <a:t>ACCORDING</a:t>
            </a:r>
            <a:endParaRPr sz="16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165" b="1">
                <a:solidFill>
                  <a:srgbClr val="3A546C"/>
                </a:solidFill>
                <a:latin typeface="Century Gothic"/>
                <a:cs typeface="Century Gothic"/>
              </a:rPr>
              <a:t>TO</a:t>
            </a:r>
            <a:r>
              <a:rPr dirty="0" sz="1600" spc="3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600" spc="250" b="1">
                <a:solidFill>
                  <a:srgbClr val="3A546C"/>
                </a:solidFill>
                <a:latin typeface="Century Gothic"/>
                <a:cs typeface="Century Gothic"/>
              </a:rPr>
              <a:t>THE</a:t>
            </a:r>
            <a:r>
              <a:rPr dirty="0" sz="1600" spc="45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600" spc="185" b="1">
                <a:solidFill>
                  <a:srgbClr val="3A546C"/>
                </a:solidFill>
                <a:latin typeface="Century Gothic"/>
                <a:cs typeface="Century Gothic"/>
              </a:rPr>
              <a:t>ESTIMATED</a:t>
            </a:r>
            <a:r>
              <a:rPr dirty="0" sz="1600" spc="75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600" spc="135" b="1">
                <a:solidFill>
                  <a:srgbClr val="3A546C"/>
                </a:solidFill>
                <a:latin typeface="Century Gothic"/>
                <a:cs typeface="Century Gothic"/>
              </a:rPr>
              <a:t>AMORTIZATION</a:t>
            </a:r>
            <a:r>
              <a:rPr dirty="0" sz="1600" spc="45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600" spc="195" b="1">
                <a:solidFill>
                  <a:srgbClr val="3A546C"/>
                </a:solidFill>
                <a:latin typeface="Century Gothic"/>
                <a:cs typeface="Century Gothic"/>
              </a:rPr>
              <a:t>RATE</a:t>
            </a:r>
            <a:endParaRPr sz="1600">
              <a:latin typeface="Century Gothic"/>
              <a:cs typeface="Century Gothic"/>
            </a:endParaRPr>
          </a:p>
          <a:p>
            <a:pPr marL="299085" indent="-28638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 spc="100" b="1">
                <a:solidFill>
                  <a:srgbClr val="3A546C"/>
                </a:solidFill>
                <a:latin typeface="Century Gothic"/>
                <a:cs typeface="Century Gothic"/>
              </a:rPr>
              <a:t>MACHINES</a:t>
            </a:r>
            <a:r>
              <a:rPr dirty="0" sz="1600" spc="40" b="1">
                <a:solidFill>
                  <a:srgbClr val="3A546C"/>
                </a:solidFill>
                <a:latin typeface="Century Gothic"/>
                <a:cs typeface="Century Gothic"/>
              </a:rPr>
              <a:t>  </a:t>
            </a:r>
            <a:r>
              <a:rPr dirty="0" sz="1600" spc="-50" b="1">
                <a:solidFill>
                  <a:srgbClr val="3A546C"/>
                </a:solidFill>
                <a:latin typeface="Century Gothic"/>
                <a:cs typeface="Century Gothic"/>
              </a:rPr>
              <a:t>:</a:t>
            </a:r>
            <a:endParaRPr sz="1600">
              <a:latin typeface="Century Gothic"/>
              <a:cs typeface="Century Gothic"/>
            </a:endParaRPr>
          </a:p>
          <a:p>
            <a:pPr marL="454659" marR="4875530" indent="24130">
              <a:lnSpc>
                <a:spcPts val="3360"/>
              </a:lnSpc>
              <a:spcBef>
                <a:spcPts val="305"/>
              </a:spcBef>
            </a:pPr>
            <a:r>
              <a:rPr dirty="0" sz="1100" spc="130" b="1">
                <a:solidFill>
                  <a:srgbClr val="E97031"/>
                </a:solidFill>
                <a:latin typeface="Century Gothic"/>
                <a:cs typeface="Century Gothic"/>
              </a:rPr>
              <a:t>METAL</a:t>
            </a:r>
            <a:r>
              <a:rPr dirty="0" sz="1100" spc="40" b="1">
                <a:solidFill>
                  <a:srgbClr val="E97031"/>
                </a:solidFill>
                <a:latin typeface="Century Gothic"/>
                <a:cs typeface="Century Gothic"/>
              </a:rPr>
              <a:t> </a:t>
            </a:r>
            <a:r>
              <a:rPr dirty="0" sz="1100" spc="65" b="1">
                <a:solidFill>
                  <a:srgbClr val="E97031"/>
                </a:solidFill>
                <a:latin typeface="Century Gothic"/>
                <a:cs typeface="Century Gothic"/>
              </a:rPr>
              <a:t>FORMING</a:t>
            </a:r>
            <a:r>
              <a:rPr dirty="0" sz="1100" spc="25" b="1">
                <a:solidFill>
                  <a:srgbClr val="E97031"/>
                </a:solidFill>
                <a:latin typeface="Century Gothic"/>
                <a:cs typeface="Century Gothic"/>
              </a:rPr>
              <a:t> </a:t>
            </a:r>
            <a:r>
              <a:rPr dirty="0" sz="1100" spc="114" b="1">
                <a:solidFill>
                  <a:srgbClr val="E97031"/>
                </a:solidFill>
                <a:latin typeface="Century Gothic"/>
                <a:cs typeface="Century Gothic"/>
              </a:rPr>
              <a:t>PLANT-</a:t>
            </a:r>
            <a:r>
              <a:rPr dirty="0" sz="1100" spc="50" b="1">
                <a:solidFill>
                  <a:srgbClr val="E97031"/>
                </a:solidFill>
                <a:latin typeface="Century Gothic"/>
                <a:cs typeface="Century Gothic"/>
              </a:rPr>
              <a:t>&gt;15,000,000+10,50,000+10,00,000=17,050,000 </a:t>
            </a:r>
            <a:r>
              <a:rPr dirty="0" sz="1100" spc="114" b="1">
                <a:solidFill>
                  <a:srgbClr val="E97031"/>
                </a:solidFill>
                <a:latin typeface="Century Gothic"/>
                <a:cs typeface="Century Gothic"/>
              </a:rPr>
              <a:t>WELDING</a:t>
            </a:r>
            <a:r>
              <a:rPr dirty="0" sz="1100" spc="35" b="1">
                <a:solidFill>
                  <a:srgbClr val="E97031"/>
                </a:solidFill>
                <a:latin typeface="Century Gothic"/>
                <a:cs typeface="Century Gothic"/>
              </a:rPr>
              <a:t> </a:t>
            </a:r>
            <a:r>
              <a:rPr dirty="0" sz="1100" spc="55" b="1">
                <a:solidFill>
                  <a:srgbClr val="E97031"/>
                </a:solidFill>
                <a:latin typeface="Century Gothic"/>
                <a:cs typeface="Century Gothic"/>
              </a:rPr>
              <a:t>MACHINE-</a:t>
            </a:r>
            <a:r>
              <a:rPr dirty="0" sz="1100" spc="60" b="1">
                <a:solidFill>
                  <a:srgbClr val="E97031"/>
                </a:solidFill>
                <a:latin typeface="Century Gothic"/>
                <a:cs typeface="Century Gothic"/>
              </a:rPr>
              <a:t>&gt;5,00,000+35,000+3,00,000=8,35,000</a:t>
            </a:r>
            <a:endParaRPr sz="1100">
              <a:latin typeface="Century Gothic"/>
              <a:cs typeface="Century Gothic"/>
            </a:endParaRPr>
          </a:p>
          <a:p>
            <a:pPr marL="299085" indent="-286385">
              <a:lnSpc>
                <a:spcPct val="100000"/>
              </a:lnSpc>
              <a:spcBef>
                <a:spcPts val="894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 spc="135" b="1">
                <a:solidFill>
                  <a:srgbClr val="3A546C"/>
                </a:solidFill>
                <a:latin typeface="Century Gothic"/>
                <a:cs typeface="Century Gothic"/>
              </a:rPr>
              <a:t>TRANSMISSION</a:t>
            </a:r>
            <a:r>
              <a:rPr dirty="0" sz="1600" spc="55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600" spc="-50" b="1">
                <a:solidFill>
                  <a:srgbClr val="3A546C"/>
                </a:solidFill>
                <a:latin typeface="Century Gothic"/>
                <a:cs typeface="Century Gothic"/>
              </a:rPr>
              <a:t>:</a:t>
            </a:r>
            <a:endParaRPr sz="1600">
              <a:latin typeface="Century Gothic"/>
              <a:cs typeface="Century Gothic"/>
            </a:endParaRPr>
          </a:p>
          <a:p>
            <a:pPr marL="384175" marR="5808345" indent="-38100">
              <a:lnSpc>
                <a:spcPct val="203600"/>
              </a:lnSpc>
              <a:spcBef>
                <a:spcPts val="525"/>
              </a:spcBef>
            </a:pPr>
            <a:r>
              <a:rPr dirty="0" sz="1100" spc="110" b="1">
                <a:solidFill>
                  <a:srgbClr val="E97031"/>
                </a:solidFill>
                <a:latin typeface="Century Gothic"/>
                <a:cs typeface="Century Gothic"/>
              </a:rPr>
              <a:t>TESTING</a:t>
            </a:r>
            <a:r>
              <a:rPr dirty="0" sz="1100" spc="60" b="1">
                <a:solidFill>
                  <a:srgbClr val="E97031"/>
                </a:solidFill>
                <a:latin typeface="Century Gothic"/>
                <a:cs typeface="Century Gothic"/>
              </a:rPr>
              <a:t> </a:t>
            </a:r>
            <a:r>
              <a:rPr dirty="0" sz="1100" spc="80" b="1">
                <a:solidFill>
                  <a:srgbClr val="E97031"/>
                </a:solidFill>
                <a:latin typeface="Century Gothic"/>
                <a:cs typeface="Century Gothic"/>
              </a:rPr>
              <a:t>FACILITY-</a:t>
            </a:r>
            <a:r>
              <a:rPr dirty="0" sz="1100" spc="50" b="1">
                <a:solidFill>
                  <a:srgbClr val="E97031"/>
                </a:solidFill>
                <a:latin typeface="Century Gothic"/>
                <a:cs typeface="Century Gothic"/>
              </a:rPr>
              <a:t>&gt;10,00,000+1,50,000+3,00,000=14,50,000 </a:t>
            </a:r>
            <a:r>
              <a:rPr dirty="0" sz="1100" spc="120" b="1">
                <a:solidFill>
                  <a:srgbClr val="E97031"/>
                </a:solidFill>
                <a:latin typeface="Century Gothic"/>
                <a:cs typeface="Century Gothic"/>
              </a:rPr>
              <a:t>PAINT</a:t>
            </a:r>
            <a:r>
              <a:rPr dirty="0" sz="1100" spc="20" b="1">
                <a:solidFill>
                  <a:srgbClr val="E97031"/>
                </a:solidFill>
                <a:latin typeface="Century Gothic"/>
                <a:cs typeface="Century Gothic"/>
              </a:rPr>
              <a:t> </a:t>
            </a:r>
            <a:r>
              <a:rPr dirty="0" sz="1100" spc="90" b="1">
                <a:solidFill>
                  <a:srgbClr val="E97031"/>
                </a:solidFill>
                <a:latin typeface="Century Gothic"/>
                <a:cs typeface="Century Gothic"/>
              </a:rPr>
              <a:t>SHOP-</a:t>
            </a:r>
            <a:r>
              <a:rPr dirty="0" sz="1100" spc="65" b="1">
                <a:solidFill>
                  <a:srgbClr val="E97031"/>
                </a:solidFill>
                <a:latin typeface="Century Gothic"/>
                <a:cs typeface="Century Gothic"/>
              </a:rPr>
              <a:t>&gt;1000000+70000+5,00,000=15,70,000</a:t>
            </a:r>
            <a:endParaRPr sz="1100">
              <a:latin typeface="Century Gothic"/>
              <a:cs typeface="Century Gothic"/>
            </a:endParaRPr>
          </a:p>
          <a:p>
            <a:pPr marL="299085" indent="-286385">
              <a:lnSpc>
                <a:spcPct val="100000"/>
              </a:lnSpc>
              <a:spcBef>
                <a:spcPts val="118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 spc="120" b="1">
                <a:solidFill>
                  <a:srgbClr val="3A546C"/>
                </a:solidFill>
                <a:latin typeface="Century Gothic"/>
                <a:cs typeface="Century Gothic"/>
              </a:rPr>
              <a:t>CHASSIS</a:t>
            </a:r>
            <a:r>
              <a:rPr dirty="0" sz="1600" spc="30" b="1">
                <a:solidFill>
                  <a:srgbClr val="3A546C"/>
                </a:solidFill>
                <a:latin typeface="Century Gothic"/>
                <a:cs typeface="Century Gothic"/>
              </a:rPr>
              <a:t>  </a:t>
            </a:r>
            <a:r>
              <a:rPr dirty="0" sz="1600" spc="-50" b="1">
                <a:solidFill>
                  <a:srgbClr val="3A546C"/>
                </a:solidFill>
                <a:latin typeface="Century Gothic"/>
                <a:cs typeface="Century Gothic"/>
              </a:rPr>
              <a:t>:</a:t>
            </a:r>
            <a:endParaRPr sz="1600">
              <a:latin typeface="Century Gothic"/>
              <a:cs typeface="Century Gothic"/>
            </a:endParaRPr>
          </a:p>
          <a:p>
            <a:pPr marL="346075">
              <a:lnSpc>
                <a:spcPct val="100000"/>
              </a:lnSpc>
              <a:spcBef>
                <a:spcPts val="1895"/>
              </a:spcBef>
            </a:pPr>
            <a:r>
              <a:rPr dirty="0" sz="1100" spc="75" b="1">
                <a:solidFill>
                  <a:srgbClr val="E97031"/>
                </a:solidFill>
                <a:latin typeface="Century Gothic"/>
                <a:cs typeface="Century Gothic"/>
              </a:rPr>
              <a:t>CHASIS</a:t>
            </a:r>
            <a:r>
              <a:rPr dirty="0" sz="1100" spc="50" b="1">
                <a:solidFill>
                  <a:srgbClr val="E97031"/>
                </a:solidFill>
                <a:latin typeface="Century Gothic"/>
                <a:cs typeface="Century Gothic"/>
              </a:rPr>
              <a:t> </a:t>
            </a:r>
            <a:r>
              <a:rPr dirty="0" sz="1100" spc="105" b="1">
                <a:solidFill>
                  <a:srgbClr val="E97031"/>
                </a:solidFill>
                <a:latin typeface="Century Gothic"/>
                <a:cs typeface="Century Gothic"/>
              </a:rPr>
              <a:t>ASSEMBLY-</a:t>
            </a:r>
            <a:r>
              <a:rPr dirty="0" sz="1100" spc="75" b="1">
                <a:solidFill>
                  <a:srgbClr val="E97031"/>
                </a:solidFill>
                <a:latin typeface="Century Gothic"/>
                <a:cs typeface="Century Gothic"/>
              </a:rPr>
              <a:t>&gt;700000+49000+150000=8,99,000</a:t>
            </a:r>
            <a:endParaRPr sz="11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</a:pPr>
            <a:endParaRPr sz="1100">
              <a:latin typeface="Century Gothic"/>
              <a:cs typeface="Century Gothic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600" spc="145" b="1">
                <a:solidFill>
                  <a:srgbClr val="3A546C"/>
                </a:solidFill>
                <a:latin typeface="Century Gothic"/>
                <a:cs typeface="Century Gothic"/>
              </a:rPr>
              <a:t>VEHICLE</a:t>
            </a:r>
            <a:r>
              <a:rPr dirty="0" sz="1600" spc="4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600" spc="175" b="1">
                <a:solidFill>
                  <a:srgbClr val="3A546C"/>
                </a:solidFill>
                <a:latin typeface="Century Gothic"/>
                <a:cs typeface="Century Gothic"/>
              </a:rPr>
              <a:t>ASSEMBLY</a:t>
            </a:r>
            <a:r>
              <a:rPr dirty="0" sz="1600" spc="6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600" spc="-50" b="1">
                <a:solidFill>
                  <a:srgbClr val="3A546C"/>
                </a:solidFill>
                <a:latin typeface="Century Gothic"/>
                <a:cs typeface="Century Gothic"/>
              </a:rPr>
              <a:t>:</a:t>
            </a:r>
            <a:endParaRPr sz="1600">
              <a:latin typeface="Century Gothic"/>
              <a:cs typeface="Century Gothic"/>
            </a:endParaRPr>
          </a:p>
          <a:p>
            <a:pPr marL="342900" marR="5404485">
              <a:lnSpc>
                <a:spcPct val="191000"/>
              </a:lnSpc>
              <a:spcBef>
                <a:spcPts val="20"/>
              </a:spcBef>
            </a:pPr>
            <a:r>
              <a:rPr dirty="0" sz="1100" spc="120" b="1">
                <a:solidFill>
                  <a:srgbClr val="E97031"/>
                </a:solidFill>
                <a:latin typeface="Century Gothic"/>
                <a:cs typeface="Century Gothic"/>
              </a:rPr>
              <a:t>INTERNAL</a:t>
            </a:r>
            <a:r>
              <a:rPr dirty="0" sz="1100" spc="45" b="1">
                <a:solidFill>
                  <a:srgbClr val="E97031"/>
                </a:solidFill>
                <a:latin typeface="Century Gothic"/>
                <a:cs typeface="Century Gothic"/>
              </a:rPr>
              <a:t> </a:t>
            </a:r>
            <a:r>
              <a:rPr dirty="0" sz="1100" spc="125" b="1">
                <a:solidFill>
                  <a:srgbClr val="E97031"/>
                </a:solidFill>
                <a:latin typeface="Century Gothic"/>
                <a:cs typeface="Century Gothic"/>
              </a:rPr>
              <a:t>ASSEMBLY</a:t>
            </a:r>
            <a:r>
              <a:rPr dirty="0" sz="1100" spc="15" b="1">
                <a:solidFill>
                  <a:srgbClr val="E97031"/>
                </a:solidFill>
                <a:latin typeface="Century Gothic"/>
                <a:cs typeface="Century Gothic"/>
              </a:rPr>
              <a:t> </a:t>
            </a:r>
            <a:r>
              <a:rPr dirty="0" sz="1100" spc="85" b="1">
                <a:solidFill>
                  <a:srgbClr val="E97031"/>
                </a:solidFill>
                <a:latin typeface="Century Gothic"/>
                <a:cs typeface="Century Gothic"/>
              </a:rPr>
              <a:t>LINE-</a:t>
            </a:r>
            <a:r>
              <a:rPr dirty="0" sz="1100" spc="55" b="1">
                <a:solidFill>
                  <a:srgbClr val="E97031"/>
                </a:solidFill>
                <a:latin typeface="Century Gothic"/>
                <a:cs typeface="Century Gothic"/>
              </a:rPr>
              <a:t>&gt;10,00,000+70,000+3,000=10,73,000 </a:t>
            </a:r>
            <a:r>
              <a:rPr dirty="0" sz="1100" spc="160" b="1">
                <a:solidFill>
                  <a:srgbClr val="E97031"/>
                </a:solidFill>
                <a:latin typeface="Century Gothic"/>
                <a:cs typeface="Century Gothic"/>
              </a:rPr>
              <a:t>BATTERY</a:t>
            </a:r>
            <a:r>
              <a:rPr dirty="0" sz="1100" spc="20" b="1">
                <a:solidFill>
                  <a:srgbClr val="E97031"/>
                </a:solidFill>
                <a:latin typeface="Century Gothic"/>
                <a:cs typeface="Century Gothic"/>
              </a:rPr>
              <a:t> </a:t>
            </a:r>
            <a:r>
              <a:rPr dirty="0" sz="1100" spc="125" b="1">
                <a:solidFill>
                  <a:srgbClr val="E97031"/>
                </a:solidFill>
                <a:latin typeface="Century Gothic"/>
                <a:cs typeface="Century Gothic"/>
              </a:rPr>
              <a:t>ASSEMBLY</a:t>
            </a:r>
            <a:r>
              <a:rPr dirty="0" sz="1100" spc="-5" b="1">
                <a:solidFill>
                  <a:srgbClr val="E97031"/>
                </a:solidFill>
                <a:latin typeface="Century Gothic"/>
                <a:cs typeface="Century Gothic"/>
              </a:rPr>
              <a:t> </a:t>
            </a:r>
            <a:r>
              <a:rPr dirty="0" sz="1100" spc="85" b="1">
                <a:solidFill>
                  <a:srgbClr val="E97031"/>
                </a:solidFill>
                <a:latin typeface="Century Gothic"/>
                <a:cs typeface="Century Gothic"/>
              </a:rPr>
              <a:t>LINE-</a:t>
            </a:r>
            <a:r>
              <a:rPr dirty="0" sz="1100" spc="40" b="1">
                <a:solidFill>
                  <a:srgbClr val="E97031"/>
                </a:solidFill>
                <a:latin typeface="Century Gothic"/>
                <a:cs typeface="Century Gothic"/>
              </a:rPr>
              <a:t>&gt;3,00,000+21,000+10,000=3,31,000 </a:t>
            </a:r>
            <a:r>
              <a:rPr dirty="0" sz="1100" spc="150" b="1">
                <a:solidFill>
                  <a:srgbClr val="E97031"/>
                </a:solidFill>
                <a:latin typeface="Century Gothic"/>
                <a:cs typeface="Century Gothic"/>
              </a:rPr>
              <a:t>POWERTRAN</a:t>
            </a:r>
            <a:r>
              <a:rPr dirty="0" sz="1100" spc="-5" b="1">
                <a:solidFill>
                  <a:srgbClr val="E97031"/>
                </a:solidFill>
                <a:latin typeface="Century Gothic"/>
                <a:cs typeface="Century Gothic"/>
              </a:rPr>
              <a:t> </a:t>
            </a:r>
            <a:r>
              <a:rPr dirty="0" sz="1100" spc="125" b="1">
                <a:solidFill>
                  <a:srgbClr val="E97031"/>
                </a:solidFill>
                <a:latin typeface="Century Gothic"/>
                <a:cs typeface="Century Gothic"/>
              </a:rPr>
              <a:t>ASSEMBLY</a:t>
            </a:r>
            <a:r>
              <a:rPr dirty="0" sz="1100" b="1">
                <a:solidFill>
                  <a:srgbClr val="E97031"/>
                </a:solidFill>
                <a:latin typeface="Century Gothic"/>
                <a:cs typeface="Century Gothic"/>
              </a:rPr>
              <a:t> </a:t>
            </a:r>
            <a:r>
              <a:rPr dirty="0" sz="1100" spc="85" b="1">
                <a:solidFill>
                  <a:srgbClr val="E97031"/>
                </a:solidFill>
                <a:latin typeface="Century Gothic"/>
                <a:cs typeface="Century Gothic"/>
              </a:rPr>
              <a:t>LINE-</a:t>
            </a:r>
            <a:r>
              <a:rPr dirty="0" sz="1100" spc="45" b="1">
                <a:solidFill>
                  <a:srgbClr val="E97031"/>
                </a:solidFill>
                <a:latin typeface="Century Gothic"/>
                <a:cs typeface="Century Gothic"/>
              </a:rPr>
              <a:t>&gt;1500000+105000+7000=16,12,000 </a:t>
            </a:r>
            <a:r>
              <a:rPr dirty="0" sz="1100" spc="110" b="1">
                <a:solidFill>
                  <a:srgbClr val="E97031"/>
                </a:solidFill>
                <a:latin typeface="Century Gothic"/>
                <a:cs typeface="Century Gothic"/>
              </a:rPr>
              <a:t>SUSPENSION</a:t>
            </a:r>
            <a:r>
              <a:rPr dirty="0" sz="1100" spc="-5" b="1">
                <a:solidFill>
                  <a:srgbClr val="E97031"/>
                </a:solidFill>
                <a:latin typeface="Century Gothic"/>
                <a:cs typeface="Century Gothic"/>
              </a:rPr>
              <a:t> </a:t>
            </a:r>
            <a:r>
              <a:rPr dirty="0" sz="1100" spc="125" b="1">
                <a:solidFill>
                  <a:srgbClr val="E97031"/>
                </a:solidFill>
                <a:latin typeface="Century Gothic"/>
                <a:cs typeface="Century Gothic"/>
              </a:rPr>
              <a:t>ASSEMBLY</a:t>
            </a:r>
            <a:r>
              <a:rPr dirty="0" sz="1100" spc="5" b="1">
                <a:solidFill>
                  <a:srgbClr val="E97031"/>
                </a:solidFill>
                <a:latin typeface="Century Gothic"/>
                <a:cs typeface="Century Gothic"/>
              </a:rPr>
              <a:t> </a:t>
            </a:r>
            <a:r>
              <a:rPr dirty="0" sz="1100" spc="85" b="1">
                <a:solidFill>
                  <a:srgbClr val="E97031"/>
                </a:solidFill>
                <a:latin typeface="Century Gothic"/>
                <a:cs typeface="Century Gothic"/>
              </a:rPr>
              <a:t>LINE-</a:t>
            </a:r>
            <a:r>
              <a:rPr dirty="0" sz="1100" spc="75" b="1">
                <a:solidFill>
                  <a:srgbClr val="E97031"/>
                </a:solidFill>
                <a:latin typeface="Century Gothic"/>
                <a:cs typeface="Century Gothic"/>
              </a:rPr>
              <a:t>&gt;700000+49000+15000=7,64,000</a:t>
            </a:r>
            <a:endParaRPr sz="1100">
              <a:latin typeface="Century Gothic"/>
              <a:cs typeface="Century Gothic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80301" y="1398758"/>
            <a:ext cx="5125923" cy="4651894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18745">
              <a:lnSpc>
                <a:spcPct val="100000"/>
              </a:lnSpc>
              <a:spcBef>
                <a:spcPts val="65"/>
              </a:spcBef>
            </a:pPr>
            <a:r>
              <a:rPr dirty="0" spc="-25"/>
              <a:t>67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dirty="0" spc="-690"/>
              <a:t>1</a:t>
            </a:r>
            <a:r>
              <a:rPr dirty="0" spc="50"/>
              <a:t> </a:t>
            </a:r>
            <a:r>
              <a:rPr dirty="0" spc="170"/>
              <a:t>2</a:t>
            </a:r>
            <a:r>
              <a:rPr dirty="0" spc="35"/>
              <a:t> </a:t>
            </a:r>
            <a:r>
              <a:rPr dirty="0"/>
              <a:t>–</a:t>
            </a:r>
            <a:r>
              <a:rPr dirty="0" spc="45"/>
              <a:t> </a:t>
            </a:r>
            <a:r>
              <a:rPr dirty="0" spc="285"/>
              <a:t>Costs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26135" y="1511934"/>
            <a:ext cx="24199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60" b="1">
                <a:solidFill>
                  <a:srgbClr val="5FC2B9"/>
                </a:solidFill>
                <a:latin typeface="Calibri"/>
                <a:cs typeface="Calibri"/>
              </a:rPr>
              <a:t>First,</a:t>
            </a:r>
            <a:r>
              <a:rPr dirty="0" sz="1800" spc="95" b="1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 spc="275" b="1">
                <a:solidFill>
                  <a:srgbClr val="5FC2B9"/>
                </a:solidFill>
                <a:latin typeface="Calibri"/>
                <a:cs typeface="Calibri"/>
              </a:rPr>
              <a:t>RENT</a:t>
            </a:r>
            <a:r>
              <a:rPr dirty="0" sz="1800" spc="120" b="1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 spc="175" b="1">
                <a:solidFill>
                  <a:srgbClr val="5FC2B9"/>
                </a:solidFill>
                <a:latin typeface="Calibri"/>
                <a:cs typeface="Calibri"/>
              </a:rPr>
              <a:t>or</a:t>
            </a:r>
            <a:r>
              <a:rPr dirty="0" sz="1800" spc="110" b="1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 spc="290" b="1">
                <a:solidFill>
                  <a:srgbClr val="5FC2B9"/>
                </a:solidFill>
                <a:latin typeface="Calibri"/>
                <a:cs typeface="Calibri"/>
              </a:rPr>
              <a:t>BUY</a:t>
            </a:r>
            <a:r>
              <a:rPr dirty="0" sz="1800" spc="105" b="1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 spc="165" b="1">
                <a:solidFill>
                  <a:srgbClr val="5FC2B9"/>
                </a:solidFill>
                <a:latin typeface="Calibri"/>
                <a:cs typeface="Calibri"/>
              </a:rPr>
              <a:t>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67004" y="2223897"/>
            <a:ext cx="5003165" cy="90931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600" spc="215" b="1">
                <a:solidFill>
                  <a:srgbClr val="FF5C33"/>
                </a:solidFill>
                <a:latin typeface="Calibri"/>
                <a:cs typeface="Calibri"/>
              </a:rPr>
              <a:t>Renting</a:t>
            </a:r>
            <a:r>
              <a:rPr dirty="0" sz="1600" spc="135" b="1">
                <a:solidFill>
                  <a:srgbClr val="FF5C33"/>
                </a:solidFill>
                <a:latin typeface="Calibri"/>
                <a:cs typeface="Calibri"/>
              </a:rPr>
              <a:t> </a:t>
            </a:r>
            <a:r>
              <a:rPr dirty="0" sz="1600" spc="204" b="1">
                <a:solidFill>
                  <a:srgbClr val="FF5C33"/>
                </a:solidFill>
                <a:latin typeface="Calibri"/>
                <a:cs typeface="Calibri"/>
              </a:rPr>
              <a:t>advantages</a:t>
            </a:r>
            <a:endParaRPr sz="1600">
              <a:latin typeface="Calibri"/>
              <a:cs typeface="Calibri"/>
            </a:endParaRPr>
          </a:p>
          <a:p>
            <a:pPr algn="ctr" marL="12065" marR="5080" indent="-1270">
              <a:lnSpc>
                <a:spcPct val="100000"/>
              </a:lnSpc>
              <a:spcBef>
                <a:spcPts val="1200"/>
              </a:spcBef>
            </a:pPr>
            <a:r>
              <a:rPr dirty="0" sz="1600" spc="65">
                <a:solidFill>
                  <a:srgbClr val="1F124D"/>
                </a:solidFill>
                <a:latin typeface="Century Gothic"/>
                <a:cs typeface="Century Gothic"/>
              </a:rPr>
              <a:t>Low-</a:t>
            </a:r>
            <a:r>
              <a:rPr dirty="0" sz="1600">
                <a:solidFill>
                  <a:srgbClr val="1F124D"/>
                </a:solidFill>
                <a:latin typeface="Century Gothic"/>
                <a:cs typeface="Century Gothic"/>
              </a:rPr>
              <a:t>cost</a:t>
            </a:r>
            <a:r>
              <a:rPr dirty="0" sz="1600" spc="85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 spc="50">
                <a:solidFill>
                  <a:srgbClr val="1F124D"/>
                </a:solidFill>
                <a:latin typeface="Century Gothic"/>
                <a:cs typeface="Century Gothic"/>
              </a:rPr>
              <a:t>solution,</a:t>
            </a:r>
            <a:r>
              <a:rPr dirty="0" sz="1600" spc="60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1F124D"/>
                </a:solidFill>
                <a:latin typeface="Century Gothic"/>
                <a:cs typeface="Century Gothic"/>
              </a:rPr>
              <a:t>changing</a:t>
            </a:r>
            <a:r>
              <a:rPr dirty="0" sz="1600" spc="100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 spc="40">
                <a:solidFill>
                  <a:srgbClr val="1F124D"/>
                </a:solidFill>
                <a:latin typeface="Century Gothic"/>
                <a:cs typeface="Century Gothic"/>
              </a:rPr>
              <a:t>possibility, </a:t>
            </a:r>
            <a:r>
              <a:rPr dirty="0" sz="1600">
                <a:solidFill>
                  <a:srgbClr val="1F124D"/>
                </a:solidFill>
                <a:latin typeface="Century Gothic"/>
                <a:cs typeface="Century Gothic"/>
              </a:rPr>
              <a:t>responsive</a:t>
            </a:r>
            <a:r>
              <a:rPr dirty="0" sz="1600" spc="120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 spc="65">
                <a:solidFill>
                  <a:srgbClr val="1F124D"/>
                </a:solidFill>
                <a:latin typeface="Century Gothic"/>
                <a:cs typeface="Century Gothic"/>
              </a:rPr>
              <a:t>solution</a:t>
            </a:r>
            <a:r>
              <a:rPr dirty="0" sz="1600" spc="90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 spc="100">
                <a:solidFill>
                  <a:srgbClr val="1F124D"/>
                </a:solidFill>
                <a:latin typeface="Century Gothic"/>
                <a:cs typeface="Century Gothic"/>
              </a:rPr>
              <a:t>in</a:t>
            </a:r>
            <a:r>
              <a:rPr dirty="0" sz="1600" spc="85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 spc="-50">
                <a:solidFill>
                  <a:srgbClr val="1F124D"/>
                </a:solidFill>
                <a:latin typeface="Century Gothic"/>
                <a:cs typeface="Century Gothic"/>
              </a:rPr>
              <a:t>case</a:t>
            </a:r>
            <a:r>
              <a:rPr dirty="0" sz="1600" spc="120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1F124D"/>
                </a:solidFill>
                <a:latin typeface="Century Gothic"/>
                <a:cs typeface="Century Gothic"/>
              </a:rPr>
              <a:t>of</a:t>
            </a:r>
            <a:r>
              <a:rPr dirty="0" sz="1600" spc="75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1F124D"/>
                </a:solidFill>
                <a:latin typeface="Century Gothic"/>
                <a:cs typeface="Century Gothic"/>
              </a:rPr>
              <a:t>unforeseen</a:t>
            </a:r>
            <a:r>
              <a:rPr dirty="0" sz="1600" spc="125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 spc="55">
                <a:solidFill>
                  <a:srgbClr val="1F124D"/>
                </a:solidFill>
                <a:latin typeface="Century Gothic"/>
                <a:cs typeface="Century Gothic"/>
              </a:rPr>
              <a:t>growth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970889" y="3434841"/>
            <a:ext cx="4394835" cy="90931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600" spc="215" b="1">
                <a:solidFill>
                  <a:srgbClr val="FF5C33"/>
                </a:solidFill>
                <a:latin typeface="Calibri"/>
                <a:cs typeface="Calibri"/>
              </a:rPr>
              <a:t>Renting</a:t>
            </a:r>
            <a:r>
              <a:rPr dirty="0" sz="1600" spc="135" b="1">
                <a:solidFill>
                  <a:srgbClr val="FF5C33"/>
                </a:solidFill>
                <a:latin typeface="Calibri"/>
                <a:cs typeface="Calibri"/>
              </a:rPr>
              <a:t> </a:t>
            </a:r>
            <a:r>
              <a:rPr dirty="0" sz="1600" spc="195" b="1">
                <a:solidFill>
                  <a:srgbClr val="FF5C33"/>
                </a:solidFill>
                <a:latin typeface="Calibri"/>
                <a:cs typeface="Calibri"/>
              </a:rPr>
              <a:t>disadvantages</a:t>
            </a:r>
            <a:endParaRPr sz="1600">
              <a:latin typeface="Calibri"/>
              <a:cs typeface="Calibri"/>
            </a:endParaRPr>
          </a:p>
          <a:p>
            <a:pPr algn="ctr" marL="12065" marR="5080">
              <a:lnSpc>
                <a:spcPct val="100000"/>
              </a:lnSpc>
              <a:spcBef>
                <a:spcPts val="1200"/>
              </a:spcBef>
            </a:pPr>
            <a:r>
              <a:rPr dirty="0" sz="1600" spc="215" b="1">
                <a:solidFill>
                  <a:srgbClr val="1F124D"/>
                </a:solidFill>
                <a:latin typeface="Calibri"/>
                <a:cs typeface="Calibri"/>
              </a:rPr>
              <a:t>Owner</a:t>
            </a:r>
            <a:r>
              <a:rPr dirty="0" sz="1600" spc="105" b="1">
                <a:solidFill>
                  <a:srgbClr val="1F124D"/>
                </a:solidFill>
                <a:latin typeface="Calibri"/>
                <a:cs typeface="Calibri"/>
              </a:rPr>
              <a:t> </a:t>
            </a:r>
            <a:r>
              <a:rPr dirty="0" sz="1600" spc="185" b="1">
                <a:solidFill>
                  <a:srgbClr val="1F124D"/>
                </a:solidFill>
                <a:latin typeface="Calibri"/>
                <a:cs typeface="Calibri"/>
              </a:rPr>
              <a:t>dependent</a:t>
            </a:r>
            <a:r>
              <a:rPr dirty="0" sz="1600" spc="185">
                <a:solidFill>
                  <a:srgbClr val="1F124D"/>
                </a:solidFill>
                <a:latin typeface="Century Gothic"/>
                <a:cs typeface="Century Gothic"/>
              </a:rPr>
              <a:t>,</a:t>
            </a:r>
            <a:r>
              <a:rPr dirty="0" sz="1600" spc="30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 spc="45">
                <a:solidFill>
                  <a:srgbClr val="1F124D"/>
                </a:solidFill>
                <a:latin typeface="Century Gothic"/>
                <a:cs typeface="Century Gothic"/>
              </a:rPr>
              <a:t>inability</a:t>
            </a:r>
            <a:r>
              <a:rPr dirty="0" sz="1600" spc="-5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1F124D"/>
                </a:solidFill>
                <a:latin typeface="Century Gothic"/>
                <a:cs typeface="Century Gothic"/>
              </a:rPr>
              <a:t>to</a:t>
            </a:r>
            <a:r>
              <a:rPr dirty="0" sz="1600" spc="10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1F124D"/>
                </a:solidFill>
                <a:latin typeface="Century Gothic"/>
                <a:cs typeface="Century Gothic"/>
              </a:rPr>
              <a:t>arrange</a:t>
            </a:r>
            <a:r>
              <a:rPr dirty="0" sz="1600" spc="45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 spc="-25">
                <a:solidFill>
                  <a:srgbClr val="1F124D"/>
                </a:solidFill>
                <a:latin typeface="Century Gothic"/>
                <a:cs typeface="Century Gothic"/>
              </a:rPr>
              <a:t>the </a:t>
            </a:r>
            <a:r>
              <a:rPr dirty="0" sz="1600" spc="65">
                <a:solidFill>
                  <a:srgbClr val="1F124D"/>
                </a:solidFill>
                <a:latin typeface="Century Gothic"/>
                <a:cs typeface="Century Gothic"/>
              </a:rPr>
              <a:t>site</a:t>
            </a:r>
            <a:r>
              <a:rPr dirty="0" sz="1600" spc="5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1F124D"/>
                </a:solidFill>
                <a:latin typeface="Century Gothic"/>
                <a:cs typeface="Century Gothic"/>
              </a:rPr>
              <a:t>as</a:t>
            </a:r>
            <a:r>
              <a:rPr dirty="0" sz="1600" spc="15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1F124D"/>
                </a:solidFill>
                <a:latin typeface="Century Gothic"/>
                <a:cs typeface="Century Gothic"/>
              </a:rPr>
              <a:t>desired,</a:t>
            </a:r>
            <a:r>
              <a:rPr dirty="0" sz="1600" spc="15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 spc="80">
                <a:solidFill>
                  <a:srgbClr val="1F124D"/>
                </a:solidFill>
                <a:latin typeface="Century Gothic"/>
                <a:cs typeface="Century Gothic"/>
              </a:rPr>
              <a:t>high</a:t>
            </a:r>
            <a:r>
              <a:rPr dirty="0" sz="1600" spc="15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 spc="65">
                <a:solidFill>
                  <a:srgbClr val="1F124D"/>
                </a:solidFill>
                <a:latin typeface="Century Gothic"/>
                <a:cs typeface="Century Gothic"/>
              </a:rPr>
              <a:t>rent</a:t>
            </a:r>
            <a:r>
              <a:rPr dirty="0" sz="1600" spc="20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 spc="-10">
                <a:solidFill>
                  <a:srgbClr val="1F124D"/>
                </a:solidFill>
                <a:latin typeface="Century Gothic"/>
                <a:cs typeface="Century Gothic"/>
              </a:rPr>
              <a:t>prices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385686" y="2223897"/>
            <a:ext cx="4393565" cy="90931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600" spc="229" b="1">
                <a:solidFill>
                  <a:srgbClr val="FF5C33"/>
                </a:solidFill>
                <a:latin typeface="Calibri"/>
                <a:cs typeface="Calibri"/>
              </a:rPr>
              <a:t>Buying</a:t>
            </a:r>
            <a:r>
              <a:rPr dirty="0" sz="1600" spc="125" b="1">
                <a:solidFill>
                  <a:srgbClr val="FF5C33"/>
                </a:solidFill>
                <a:latin typeface="Calibri"/>
                <a:cs typeface="Calibri"/>
              </a:rPr>
              <a:t> </a:t>
            </a:r>
            <a:r>
              <a:rPr dirty="0" sz="1600" spc="204" b="1">
                <a:solidFill>
                  <a:srgbClr val="FF5C33"/>
                </a:solidFill>
                <a:latin typeface="Calibri"/>
                <a:cs typeface="Calibri"/>
              </a:rPr>
              <a:t>advantages</a:t>
            </a:r>
            <a:endParaRPr sz="1600">
              <a:latin typeface="Calibri"/>
              <a:cs typeface="Calibri"/>
            </a:endParaRPr>
          </a:p>
          <a:p>
            <a:pPr algn="ctr" marL="12700" marR="5080" indent="-1905">
              <a:lnSpc>
                <a:spcPct val="100000"/>
              </a:lnSpc>
              <a:spcBef>
                <a:spcPts val="1200"/>
              </a:spcBef>
            </a:pPr>
            <a:r>
              <a:rPr dirty="0" sz="1600">
                <a:solidFill>
                  <a:srgbClr val="1F124D"/>
                </a:solidFill>
                <a:latin typeface="Century Gothic"/>
                <a:cs typeface="Century Gothic"/>
              </a:rPr>
              <a:t>Freedom</a:t>
            </a:r>
            <a:r>
              <a:rPr dirty="0" sz="1600" spc="55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1F124D"/>
                </a:solidFill>
                <a:latin typeface="Century Gothic"/>
                <a:cs typeface="Century Gothic"/>
              </a:rPr>
              <a:t>to</a:t>
            </a:r>
            <a:r>
              <a:rPr dirty="0" sz="1600" spc="25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1F124D"/>
                </a:solidFill>
                <a:latin typeface="Century Gothic"/>
                <a:cs typeface="Century Gothic"/>
              </a:rPr>
              <a:t>arrange,</a:t>
            </a:r>
            <a:r>
              <a:rPr dirty="0" sz="1600" spc="85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 spc="-10">
                <a:solidFill>
                  <a:srgbClr val="1F124D"/>
                </a:solidFill>
                <a:latin typeface="Century Gothic"/>
                <a:cs typeface="Century Gothic"/>
              </a:rPr>
              <a:t>independency,</a:t>
            </a:r>
            <a:r>
              <a:rPr dirty="0" sz="1600" spc="65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 spc="40">
                <a:solidFill>
                  <a:srgbClr val="1F124D"/>
                </a:solidFill>
                <a:latin typeface="Century Gothic"/>
                <a:cs typeface="Century Gothic"/>
              </a:rPr>
              <a:t>assets </a:t>
            </a:r>
            <a:r>
              <a:rPr dirty="0" sz="1600">
                <a:solidFill>
                  <a:srgbClr val="1F124D"/>
                </a:solidFill>
                <a:latin typeface="Century Gothic"/>
                <a:cs typeface="Century Gothic"/>
              </a:rPr>
              <a:t>for</a:t>
            </a:r>
            <a:r>
              <a:rPr dirty="0" sz="1600" spc="5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1F124D"/>
                </a:solidFill>
                <a:latin typeface="Century Gothic"/>
                <a:cs typeface="Century Gothic"/>
              </a:rPr>
              <a:t>the</a:t>
            </a:r>
            <a:r>
              <a:rPr dirty="0" sz="1600" spc="10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1F124D"/>
                </a:solidFill>
                <a:latin typeface="Century Gothic"/>
                <a:cs typeface="Century Gothic"/>
              </a:rPr>
              <a:t>company</a:t>
            </a:r>
            <a:r>
              <a:rPr dirty="0" sz="1600" spc="50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 spc="185">
                <a:solidFill>
                  <a:srgbClr val="1F124D"/>
                </a:solidFill>
                <a:latin typeface="Century Gothic"/>
                <a:cs typeface="Century Gothic"/>
              </a:rPr>
              <a:t>(</a:t>
            </a:r>
            <a:r>
              <a:rPr dirty="0" sz="1600" spc="185" b="1">
                <a:solidFill>
                  <a:srgbClr val="1F124D"/>
                </a:solidFill>
                <a:latin typeface="Calibri"/>
                <a:cs typeface="Calibri"/>
              </a:rPr>
              <a:t>buying</a:t>
            </a:r>
            <a:r>
              <a:rPr dirty="0" sz="1600" spc="135" b="1">
                <a:solidFill>
                  <a:srgbClr val="1F124D"/>
                </a:solidFill>
                <a:latin typeface="Calibri"/>
                <a:cs typeface="Calibri"/>
              </a:rPr>
              <a:t> </a:t>
            </a:r>
            <a:r>
              <a:rPr dirty="0" sz="1600" spc="195" b="1">
                <a:solidFill>
                  <a:srgbClr val="1F124D"/>
                </a:solidFill>
                <a:latin typeface="Calibri"/>
                <a:cs typeface="Calibri"/>
              </a:rPr>
              <a:t>a</a:t>
            </a:r>
            <a:r>
              <a:rPr dirty="0" sz="1600" spc="110" b="1">
                <a:solidFill>
                  <a:srgbClr val="1F124D"/>
                </a:solidFill>
                <a:latin typeface="Calibri"/>
                <a:cs typeface="Calibri"/>
              </a:rPr>
              <a:t> </a:t>
            </a:r>
            <a:r>
              <a:rPr dirty="0" sz="1600" spc="195" b="1">
                <a:solidFill>
                  <a:srgbClr val="1F124D"/>
                </a:solidFill>
                <a:latin typeface="Calibri"/>
                <a:cs typeface="Calibri"/>
              </a:rPr>
              <a:t>tangible</a:t>
            </a:r>
            <a:r>
              <a:rPr dirty="0" sz="1600" spc="155" b="1">
                <a:solidFill>
                  <a:srgbClr val="1F124D"/>
                </a:solidFill>
                <a:latin typeface="Calibri"/>
                <a:cs typeface="Calibri"/>
              </a:rPr>
              <a:t> </a:t>
            </a:r>
            <a:r>
              <a:rPr dirty="0" sz="1600" spc="135" b="1">
                <a:solidFill>
                  <a:srgbClr val="1F124D"/>
                </a:solidFill>
                <a:latin typeface="Calibri"/>
                <a:cs typeface="Calibri"/>
              </a:rPr>
              <a:t>asset</a:t>
            </a:r>
            <a:r>
              <a:rPr dirty="0" sz="1600" spc="135">
                <a:solidFill>
                  <a:srgbClr val="1F124D"/>
                </a:solidFill>
                <a:latin typeface="Century Gothic"/>
                <a:cs typeface="Century Gothic"/>
              </a:rPr>
              <a:t>)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311010" y="3427603"/>
            <a:ext cx="4540250" cy="90931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95"/>
              </a:spcBef>
            </a:pPr>
            <a:r>
              <a:rPr dirty="0" sz="1600" spc="229" b="1">
                <a:solidFill>
                  <a:srgbClr val="FF5C33"/>
                </a:solidFill>
                <a:latin typeface="Calibri"/>
                <a:cs typeface="Calibri"/>
              </a:rPr>
              <a:t>Buying</a:t>
            </a:r>
            <a:r>
              <a:rPr dirty="0" sz="1600" spc="125" b="1">
                <a:solidFill>
                  <a:srgbClr val="FF5C33"/>
                </a:solidFill>
                <a:latin typeface="Calibri"/>
                <a:cs typeface="Calibri"/>
              </a:rPr>
              <a:t> </a:t>
            </a:r>
            <a:r>
              <a:rPr dirty="0" sz="1600" spc="195" b="1">
                <a:solidFill>
                  <a:srgbClr val="FF5C33"/>
                </a:solidFill>
                <a:latin typeface="Calibri"/>
                <a:cs typeface="Calibri"/>
              </a:rPr>
              <a:t>disadvantages</a:t>
            </a:r>
            <a:endParaRPr sz="1600">
              <a:latin typeface="Calibri"/>
              <a:cs typeface="Calibri"/>
            </a:endParaRPr>
          </a:p>
          <a:p>
            <a:pPr algn="ctr" marL="12065" marR="5080" indent="1270">
              <a:lnSpc>
                <a:spcPct val="100000"/>
              </a:lnSpc>
              <a:spcBef>
                <a:spcPts val="1200"/>
              </a:spcBef>
            </a:pPr>
            <a:r>
              <a:rPr dirty="0" sz="1600">
                <a:solidFill>
                  <a:srgbClr val="1F124D"/>
                </a:solidFill>
                <a:latin typeface="Century Gothic"/>
                <a:cs typeface="Century Gothic"/>
              </a:rPr>
              <a:t>Expensive</a:t>
            </a:r>
            <a:r>
              <a:rPr dirty="0" sz="1600" spc="114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 spc="50">
                <a:solidFill>
                  <a:srgbClr val="1F124D"/>
                </a:solidFill>
                <a:latin typeface="Century Gothic"/>
                <a:cs typeface="Century Gothic"/>
              </a:rPr>
              <a:t>investment,</a:t>
            </a:r>
            <a:r>
              <a:rPr dirty="0" sz="1600" spc="150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 spc="-20">
                <a:solidFill>
                  <a:srgbClr val="1F124D"/>
                </a:solidFill>
                <a:latin typeface="Century Gothic"/>
                <a:cs typeface="Century Gothic"/>
              </a:rPr>
              <a:t>incapacity</a:t>
            </a:r>
            <a:r>
              <a:rPr dirty="0" sz="1600" spc="125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1F124D"/>
                </a:solidFill>
                <a:latin typeface="Century Gothic"/>
                <a:cs typeface="Century Gothic"/>
              </a:rPr>
              <a:t>to</a:t>
            </a:r>
            <a:r>
              <a:rPr dirty="0" sz="1600" spc="100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1F124D"/>
                </a:solidFill>
                <a:latin typeface="Century Gothic"/>
                <a:cs typeface="Century Gothic"/>
              </a:rPr>
              <a:t>grow</a:t>
            </a:r>
            <a:r>
              <a:rPr dirty="0" sz="1600" spc="130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 spc="45">
                <a:solidFill>
                  <a:srgbClr val="1F124D"/>
                </a:solidFill>
                <a:latin typeface="Century Gothic"/>
                <a:cs typeface="Century Gothic"/>
              </a:rPr>
              <a:t>if </a:t>
            </a:r>
            <a:r>
              <a:rPr dirty="0" sz="1600">
                <a:solidFill>
                  <a:srgbClr val="1F124D"/>
                </a:solidFill>
                <a:latin typeface="Century Gothic"/>
                <a:cs typeface="Century Gothic"/>
              </a:rPr>
              <a:t>the</a:t>
            </a:r>
            <a:r>
              <a:rPr dirty="0" sz="1600" spc="40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 spc="55">
                <a:solidFill>
                  <a:srgbClr val="1F124D"/>
                </a:solidFill>
                <a:latin typeface="Century Gothic"/>
                <a:cs typeface="Century Gothic"/>
              </a:rPr>
              <a:t>market</a:t>
            </a:r>
            <a:r>
              <a:rPr dirty="0" sz="1600" spc="80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 spc="-20">
                <a:solidFill>
                  <a:srgbClr val="1F124D"/>
                </a:solidFill>
                <a:latin typeface="Century Gothic"/>
                <a:cs typeface="Century Gothic"/>
              </a:rPr>
              <a:t>exceeds</a:t>
            </a:r>
            <a:r>
              <a:rPr dirty="0" sz="1600" spc="80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 spc="65">
                <a:solidFill>
                  <a:srgbClr val="1F124D"/>
                </a:solidFill>
                <a:latin typeface="Century Gothic"/>
                <a:cs typeface="Century Gothic"/>
              </a:rPr>
              <a:t>our</a:t>
            </a:r>
            <a:r>
              <a:rPr dirty="0" sz="1600" spc="35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1F124D"/>
                </a:solidFill>
                <a:latin typeface="Century Gothic"/>
                <a:cs typeface="Century Gothic"/>
              </a:rPr>
              <a:t>production</a:t>
            </a:r>
            <a:r>
              <a:rPr dirty="0" sz="1600" spc="65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 spc="-30">
                <a:solidFill>
                  <a:srgbClr val="1F124D"/>
                </a:solidFill>
                <a:latin typeface="Century Gothic"/>
                <a:cs typeface="Century Gothic"/>
              </a:rPr>
              <a:t>capacity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973391" y="2202433"/>
            <a:ext cx="9970135" cy="2232025"/>
          </a:xfrm>
          <a:custGeom>
            <a:avLst/>
            <a:gdLst/>
            <a:ahLst/>
            <a:cxnLst/>
            <a:rect l="l" t="t" r="r" b="b"/>
            <a:pathLst>
              <a:path w="9970135" h="2232025">
                <a:moveTo>
                  <a:pt x="4876863" y="0"/>
                </a:moveTo>
                <a:lnTo>
                  <a:pt x="4876863" y="2231897"/>
                </a:lnTo>
              </a:path>
              <a:path w="9970135" h="2232025">
                <a:moveTo>
                  <a:pt x="0" y="1069213"/>
                </a:moveTo>
                <a:lnTo>
                  <a:pt x="9969944" y="1069339"/>
                </a:lnTo>
              </a:path>
            </a:pathLst>
          </a:custGeom>
          <a:ln w="19050">
            <a:solidFill>
              <a:srgbClr val="3A546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617321" y="4685321"/>
            <a:ext cx="10152380" cy="1659255"/>
          </a:xfrm>
          <a:prstGeom prst="rect">
            <a:avLst/>
          </a:prstGeom>
        </p:spPr>
        <p:txBody>
          <a:bodyPr wrap="square" lIns="0" tIns="546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dirty="0" sz="1800" spc="295" b="1">
                <a:solidFill>
                  <a:srgbClr val="5FC2B9"/>
                </a:solidFill>
                <a:latin typeface="Calibri"/>
                <a:cs typeface="Calibri"/>
              </a:rPr>
              <a:t>WILL</a:t>
            </a:r>
            <a:r>
              <a:rPr dirty="0" sz="1800" spc="110" b="1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 spc="375" b="1">
                <a:solidFill>
                  <a:srgbClr val="5FC2B9"/>
                </a:solidFill>
                <a:latin typeface="Calibri"/>
                <a:cs typeface="Calibri"/>
              </a:rPr>
              <a:t>WE</a:t>
            </a:r>
            <a:r>
              <a:rPr dirty="0" sz="1800" spc="120" b="1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 spc="335" b="1">
                <a:solidFill>
                  <a:srgbClr val="5FC2B9"/>
                </a:solidFill>
                <a:latin typeface="Calibri"/>
                <a:cs typeface="Calibri"/>
              </a:rPr>
              <a:t>BE</a:t>
            </a:r>
            <a:r>
              <a:rPr dirty="0" sz="1800" spc="114" b="1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 spc="280" b="1">
                <a:solidFill>
                  <a:srgbClr val="5FC2B9"/>
                </a:solidFill>
                <a:latin typeface="Calibri"/>
                <a:cs typeface="Calibri"/>
              </a:rPr>
              <a:t>A</a:t>
            </a:r>
            <a:r>
              <a:rPr dirty="0" sz="1800" spc="95" b="1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 spc="260" b="1">
                <a:solidFill>
                  <a:srgbClr val="5FC2B9"/>
                </a:solidFill>
                <a:latin typeface="Calibri"/>
                <a:cs typeface="Calibri"/>
              </a:rPr>
              <a:t>WINNER?</a:t>
            </a:r>
            <a:endParaRPr sz="1800">
              <a:latin typeface="Calibri"/>
              <a:cs typeface="Calibri"/>
            </a:endParaRPr>
          </a:p>
          <a:p>
            <a:pPr marL="328930" marR="5080" indent="-287020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328930" algn="l"/>
              </a:tabLst>
            </a:pPr>
            <a:r>
              <a:rPr dirty="0" sz="1600" spc="-20">
                <a:solidFill>
                  <a:srgbClr val="1F124D"/>
                </a:solidFill>
                <a:latin typeface="Century Gothic"/>
                <a:cs typeface="Century Gothic"/>
              </a:rPr>
              <a:t>Great</a:t>
            </a:r>
            <a:r>
              <a:rPr dirty="0" sz="1600" spc="30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 spc="-25">
                <a:solidFill>
                  <a:srgbClr val="1F124D"/>
                </a:solidFill>
                <a:latin typeface="Century Gothic"/>
                <a:cs typeface="Century Gothic"/>
              </a:rPr>
              <a:t>deal</a:t>
            </a:r>
            <a:r>
              <a:rPr dirty="0" sz="1600" spc="40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 spc="-25">
                <a:solidFill>
                  <a:srgbClr val="1F124D"/>
                </a:solidFill>
                <a:latin typeface="Century Gothic"/>
                <a:cs typeface="Century Gothic"/>
              </a:rPr>
              <a:t>because</a:t>
            </a:r>
            <a:r>
              <a:rPr dirty="0" sz="1600" spc="45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 spc="-110">
                <a:solidFill>
                  <a:srgbClr val="1F124D"/>
                </a:solidFill>
                <a:latin typeface="Century Gothic"/>
                <a:cs typeface="Century Gothic"/>
              </a:rPr>
              <a:t>:</a:t>
            </a:r>
            <a:r>
              <a:rPr dirty="0" sz="1600" spc="10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 spc="55">
                <a:solidFill>
                  <a:srgbClr val="1F124D"/>
                </a:solidFill>
                <a:latin typeface="Century Gothic"/>
                <a:cs typeface="Century Gothic"/>
              </a:rPr>
              <a:t>Bulgarian </a:t>
            </a:r>
            <a:r>
              <a:rPr dirty="0" sz="1600">
                <a:solidFill>
                  <a:srgbClr val="1F124D"/>
                </a:solidFill>
                <a:latin typeface="Century Gothic"/>
                <a:cs typeface="Century Gothic"/>
              </a:rPr>
              <a:t>prices</a:t>
            </a:r>
            <a:r>
              <a:rPr dirty="0" sz="1600" spc="20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1F124D"/>
                </a:solidFill>
                <a:latin typeface="Century Gothic"/>
                <a:cs typeface="Century Gothic"/>
              </a:rPr>
              <a:t>are</a:t>
            </a:r>
            <a:r>
              <a:rPr dirty="0" sz="1600" spc="30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1F124D"/>
                </a:solidFill>
                <a:latin typeface="Century Gothic"/>
                <a:cs typeface="Century Gothic"/>
              </a:rPr>
              <a:t>half</a:t>
            </a:r>
            <a:r>
              <a:rPr dirty="0" sz="1600" spc="35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1F124D"/>
                </a:solidFill>
                <a:latin typeface="Century Gothic"/>
                <a:cs typeface="Century Gothic"/>
              </a:rPr>
              <a:t>as</a:t>
            </a:r>
            <a:r>
              <a:rPr dirty="0" sz="1600" spc="35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1F124D"/>
                </a:solidFill>
                <a:latin typeface="Century Gothic"/>
                <a:cs typeface="Century Gothic"/>
              </a:rPr>
              <a:t>expensive</a:t>
            </a:r>
            <a:r>
              <a:rPr dirty="0" sz="1600" spc="30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1F124D"/>
                </a:solidFill>
                <a:latin typeface="Century Gothic"/>
                <a:cs typeface="Century Gothic"/>
              </a:rPr>
              <a:t>as</a:t>
            </a:r>
            <a:r>
              <a:rPr dirty="0" sz="1600" spc="35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 spc="100">
                <a:solidFill>
                  <a:srgbClr val="1F124D"/>
                </a:solidFill>
                <a:latin typeface="Century Gothic"/>
                <a:cs typeface="Century Gothic"/>
              </a:rPr>
              <a:t>in</a:t>
            </a:r>
            <a:r>
              <a:rPr dirty="0" sz="1600" spc="20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1F124D"/>
                </a:solidFill>
                <a:latin typeface="Century Gothic"/>
                <a:cs typeface="Century Gothic"/>
              </a:rPr>
              <a:t>France</a:t>
            </a:r>
            <a:r>
              <a:rPr dirty="0" sz="1600" spc="45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 spc="-110">
                <a:solidFill>
                  <a:srgbClr val="1F124D"/>
                </a:solidFill>
                <a:latin typeface="Century Gothic"/>
                <a:cs typeface="Century Gothic"/>
              </a:rPr>
              <a:t>:</a:t>
            </a:r>
            <a:r>
              <a:rPr dirty="0" sz="1600" spc="10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 spc="105">
                <a:solidFill>
                  <a:srgbClr val="1F124D"/>
                </a:solidFill>
                <a:latin typeface="Century Gothic"/>
                <a:cs typeface="Century Gothic"/>
              </a:rPr>
              <a:t>6587000</a:t>
            </a:r>
            <a:r>
              <a:rPr dirty="0" sz="1600" spc="50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1F124D"/>
                </a:solidFill>
                <a:latin typeface="Century Gothic"/>
                <a:cs typeface="Century Gothic"/>
              </a:rPr>
              <a:t>euros</a:t>
            </a:r>
            <a:r>
              <a:rPr dirty="0" sz="1600" spc="25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1F124D"/>
                </a:solidFill>
                <a:latin typeface="Century Gothic"/>
                <a:cs typeface="Century Gothic"/>
              </a:rPr>
              <a:t>for</a:t>
            </a:r>
            <a:r>
              <a:rPr dirty="0" sz="1600" spc="15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 spc="55">
                <a:solidFill>
                  <a:srgbClr val="1F124D"/>
                </a:solidFill>
                <a:latin typeface="Century Gothic"/>
                <a:cs typeface="Century Gothic"/>
              </a:rPr>
              <a:t>initial investment</a:t>
            </a:r>
            <a:endParaRPr sz="1600">
              <a:latin typeface="Century Gothic"/>
              <a:cs typeface="Century Gothic"/>
            </a:endParaRPr>
          </a:p>
          <a:p>
            <a:pPr marL="328930" indent="-28638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28930" algn="l"/>
              </a:tabLst>
            </a:pPr>
            <a:r>
              <a:rPr dirty="0" sz="1600" spc="75">
                <a:solidFill>
                  <a:srgbClr val="1F124D"/>
                </a:solidFill>
                <a:latin typeface="Century Gothic"/>
                <a:cs typeface="Century Gothic"/>
              </a:rPr>
              <a:t>We</a:t>
            </a:r>
            <a:r>
              <a:rPr dirty="0" sz="1600" spc="5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1F124D"/>
                </a:solidFill>
                <a:latin typeface="Century Gothic"/>
                <a:cs typeface="Century Gothic"/>
              </a:rPr>
              <a:t>plan</a:t>
            </a:r>
            <a:r>
              <a:rPr dirty="0" sz="1600" spc="20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1F124D"/>
                </a:solidFill>
                <a:latin typeface="Century Gothic"/>
                <a:cs typeface="Century Gothic"/>
              </a:rPr>
              <a:t>to</a:t>
            </a:r>
            <a:r>
              <a:rPr dirty="0" sz="1600" spc="5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1F124D"/>
                </a:solidFill>
                <a:latin typeface="Century Gothic"/>
                <a:cs typeface="Century Gothic"/>
              </a:rPr>
              <a:t>keep</a:t>
            </a:r>
            <a:r>
              <a:rPr dirty="0" sz="1600" spc="5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 spc="100">
                <a:solidFill>
                  <a:srgbClr val="1F124D"/>
                </a:solidFill>
                <a:latin typeface="Century Gothic"/>
                <a:cs typeface="Century Gothic"/>
              </a:rPr>
              <a:t>it</a:t>
            </a:r>
            <a:r>
              <a:rPr dirty="0" sz="1600" spc="-5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1F124D"/>
                </a:solidFill>
                <a:latin typeface="Century Gothic"/>
                <a:cs typeface="Century Gothic"/>
              </a:rPr>
              <a:t>for</a:t>
            </a:r>
            <a:r>
              <a:rPr dirty="0" sz="1600" spc="5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1F124D"/>
                </a:solidFill>
                <a:latin typeface="Century Gothic"/>
                <a:cs typeface="Century Gothic"/>
              </a:rPr>
              <a:t>the</a:t>
            </a:r>
            <a:r>
              <a:rPr dirty="0" sz="1600" spc="5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 spc="120">
                <a:solidFill>
                  <a:srgbClr val="1F124D"/>
                </a:solidFill>
                <a:latin typeface="Century Gothic"/>
                <a:cs typeface="Century Gothic"/>
              </a:rPr>
              <a:t>8</a:t>
            </a:r>
            <a:r>
              <a:rPr dirty="0" sz="1600" spc="10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1F124D"/>
                </a:solidFill>
                <a:latin typeface="Century Gothic"/>
                <a:cs typeface="Century Gothic"/>
              </a:rPr>
              <a:t>years</a:t>
            </a:r>
            <a:r>
              <a:rPr dirty="0" sz="1600" spc="30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1F124D"/>
                </a:solidFill>
                <a:latin typeface="Century Gothic"/>
                <a:cs typeface="Century Gothic"/>
              </a:rPr>
              <a:t>since</a:t>
            </a:r>
            <a:r>
              <a:rPr dirty="0" sz="1600" spc="10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 spc="100">
                <a:solidFill>
                  <a:srgbClr val="1F124D"/>
                </a:solidFill>
                <a:latin typeface="Century Gothic"/>
                <a:cs typeface="Century Gothic"/>
              </a:rPr>
              <a:t>it</a:t>
            </a:r>
            <a:r>
              <a:rPr dirty="0" sz="1600" spc="-5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1F124D"/>
                </a:solidFill>
                <a:latin typeface="Century Gothic"/>
                <a:cs typeface="Century Gothic"/>
              </a:rPr>
              <a:t>has</a:t>
            </a:r>
            <a:r>
              <a:rPr dirty="0" sz="1600" spc="30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 spc="-160">
                <a:solidFill>
                  <a:srgbClr val="1F124D"/>
                </a:solidFill>
                <a:latin typeface="Century Gothic"/>
                <a:cs typeface="Century Gothic"/>
              </a:rPr>
              <a:t>a</a:t>
            </a:r>
            <a:r>
              <a:rPr dirty="0" sz="1600" spc="5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1F124D"/>
                </a:solidFill>
                <a:latin typeface="Century Gothic"/>
                <a:cs typeface="Century Gothic"/>
              </a:rPr>
              <a:t>prod.</a:t>
            </a:r>
            <a:r>
              <a:rPr dirty="0" sz="1600" spc="30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 spc="-45">
                <a:solidFill>
                  <a:srgbClr val="1F124D"/>
                </a:solidFill>
                <a:latin typeface="Century Gothic"/>
                <a:cs typeface="Century Gothic"/>
              </a:rPr>
              <a:t>Capacity</a:t>
            </a:r>
            <a:r>
              <a:rPr dirty="0" sz="1600" spc="25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1F124D"/>
                </a:solidFill>
                <a:latin typeface="Century Gothic"/>
                <a:cs typeface="Century Gothic"/>
              </a:rPr>
              <a:t>of</a:t>
            </a:r>
            <a:r>
              <a:rPr dirty="0" sz="1600" spc="5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 spc="85">
                <a:solidFill>
                  <a:srgbClr val="1F124D"/>
                </a:solidFill>
                <a:latin typeface="Century Gothic"/>
                <a:cs typeface="Century Gothic"/>
              </a:rPr>
              <a:t>50</a:t>
            </a:r>
            <a:r>
              <a:rPr dirty="0" sz="1600" spc="5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 spc="165">
                <a:solidFill>
                  <a:srgbClr val="1F124D"/>
                </a:solidFill>
                <a:latin typeface="Century Gothic"/>
                <a:cs typeface="Century Gothic"/>
              </a:rPr>
              <a:t>000</a:t>
            </a:r>
            <a:r>
              <a:rPr dirty="0" sz="1600" spc="15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 spc="-10">
                <a:solidFill>
                  <a:srgbClr val="1F124D"/>
                </a:solidFill>
                <a:latin typeface="Century Gothic"/>
                <a:cs typeface="Century Gothic"/>
              </a:rPr>
              <a:t>vehicles/year</a:t>
            </a:r>
            <a:r>
              <a:rPr dirty="0" sz="1600" spc="20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1F124D"/>
                </a:solidFill>
                <a:latin typeface="Century Gothic"/>
                <a:cs typeface="Century Gothic"/>
              </a:rPr>
              <a:t>at</a:t>
            </a:r>
            <a:r>
              <a:rPr dirty="0" sz="1600" spc="20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 spc="114">
                <a:solidFill>
                  <a:srgbClr val="1F124D"/>
                </a:solidFill>
                <a:latin typeface="Century Gothic"/>
                <a:cs typeface="Century Gothic"/>
              </a:rPr>
              <a:t>its</a:t>
            </a:r>
            <a:r>
              <a:rPr dirty="0" sz="1600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 spc="-20">
                <a:solidFill>
                  <a:srgbClr val="1F124D"/>
                </a:solidFill>
                <a:latin typeface="Century Gothic"/>
                <a:cs typeface="Century Gothic"/>
              </a:rPr>
              <a:t>best</a:t>
            </a:r>
            <a:endParaRPr sz="1600">
              <a:latin typeface="Century Gothic"/>
              <a:cs typeface="Century Gothic"/>
            </a:endParaRPr>
          </a:p>
          <a:p>
            <a:pPr marL="328930" indent="-28638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28930" algn="l"/>
              </a:tabLst>
            </a:pPr>
            <a:r>
              <a:rPr dirty="0" sz="1600" spc="75">
                <a:solidFill>
                  <a:srgbClr val="1F124D"/>
                </a:solidFill>
                <a:latin typeface="Century Gothic"/>
                <a:cs typeface="Century Gothic"/>
              </a:rPr>
              <a:t>Better</a:t>
            </a:r>
            <a:r>
              <a:rPr dirty="0" sz="1600" spc="40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 spc="65">
                <a:solidFill>
                  <a:srgbClr val="1F124D"/>
                </a:solidFill>
                <a:latin typeface="Century Gothic"/>
                <a:cs typeface="Century Gothic"/>
              </a:rPr>
              <a:t>investment</a:t>
            </a:r>
            <a:r>
              <a:rPr dirty="0" sz="1600" spc="70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1F124D"/>
                </a:solidFill>
                <a:latin typeface="Century Gothic"/>
                <a:cs typeface="Century Gothic"/>
              </a:rPr>
              <a:t>on</a:t>
            </a:r>
            <a:r>
              <a:rPr dirty="0" sz="1600" spc="45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 spc="120">
                <a:solidFill>
                  <a:srgbClr val="1F124D"/>
                </a:solidFill>
                <a:latin typeface="Century Gothic"/>
                <a:cs typeface="Century Gothic"/>
              </a:rPr>
              <a:t>8</a:t>
            </a:r>
            <a:r>
              <a:rPr dirty="0" sz="1600" spc="40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1F124D"/>
                </a:solidFill>
                <a:latin typeface="Century Gothic"/>
                <a:cs typeface="Century Gothic"/>
              </a:rPr>
              <a:t>years</a:t>
            </a:r>
            <a:r>
              <a:rPr dirty="0" sz="1600" spc="45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1F124D"/>
                </a:solidFill>
                <a:latin typeface="Century Gothic"/>
                <a:cs typeface="Century Gothic"/>
              </a:rPr>
              <a:t>since</a:t>
            </a:r>
            <a:r>
              <a:rPr dirty="0" sz="1600" spc="35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1F124D"/>
                </a:solidFill>
                <a:latin typeface="Century Gothic"/>
                <a:cs typeface="Century Gothic"/>
              </a:rPr>
              <a:t>we</a:t>
            </a:r>
            <a:r>
              <a:rPr dirty="0" sz="1600" spc="55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 spc="-45">
                <a:solidFill>
                  <a:srgbClr val="1F124D"/>
                </a:solidFill>
                <a:latin typeface="Century Gothic"/>
                <a:cs typeface="Century Gothic"/>
              </a:rPr>
              <a:t>can</a:t>
            </a:r>
            <a:r>
              <a:rPr dirty="0" sz="1600" spc="45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1F124D"/>
                </a:solidFill>
                <a:latin typeface="Century Gothic"/>
                <a:cs typeface="Century Gothic"/>
              </a:rPr>
              <a:t>amortize</a:t>
            </a:r>
            <a:r>
              <a:rPr dirty="0" sz="1600" spc="40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1F124D"/>
                </a:solidFill>
                <a:latin typeface="Century Gothic"/>
                <a:cs typeface="Century Gothic"/>
              </a:rPr>
              <a:t>it,</a:t>
            </a:r>
            <a:r>
              <a:rPr dirty="0" sz="1600" spc="30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 spc="-10">
                <a:solidFill>
                  <a:srgbClr val="1F124D"/>
                </a:solidFill>
                <a:latin typeface="Century Gothic"/>
                <a:cs typeface="Century Gothic"/>
              </a:rPr>
              <a:t>compared</a:t>
            </a:r>
            <a:r>
              <a:rPr dirty="0" sz="1600" spc="80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1F124D"/>
                </a:solidFill>
                <a:latin typeface="Century Gothic"/>
                <a:cs typeface="Century Gothic"/>
              </a:rPr>
              <a:t>to</a:t>
            </a:r>
            <a:r>
              <a:rPr dirty="0" sz="1600" spc="30">
                <a:solidFill>
                  <a:srgbClr val="1F124D"/>
                </a:solidFill>
                <a:latin typeface="Century Gothic"/>
                <a:cs typeface="Century Gothic"/>
              </a:rPr>
              <a:t> </a:t>
            </a:r>
            <a:r>
              <a:rPr dirty="0" sz="1600" spc="-160">
                <a:solidFill>
                  <a:srgbClr val="1F124D"/>
                </a:solidFill>
                <a:latin typeface="Century Gothic"/>
                <a:cs typeface="Century Gothic"/>
              </a:rPr>
              <a:t>a</a:t>
            </a:r>
            <a:r>
              <a:rPr dirty="0" sz="1600" spc="45">
                <a:solidFill>
                  <a:srgbClr val="1F124D"/>
                </a:solidFill>
                <a:latin typeface="Century Gothic"/>
                <a:cs typeface="Century Gothic"/>
              </a:rPr>
              <a:t> rent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1434064" y="6364721"/>
            <a:ext cx="255270" cy="269240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1600" spc="-95" b="1">
                <a:solidFill>
                  <a:srgbClr val="FF5C33"/>
                </a:solidFill>
                <a:latin typeface="Tahoma"/>
                <a:cs typeface="Tahoma"/>
              </a:rPr>
              <a:t>68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9475924" y="0"/>
            <a:ext cx="2716530" cy="2561590"/>
            <a:chOff x="9475924" y="0"/>
            <a:chExt cx="2716530" cy="2561590"/>
          </a:xfrm>
        </p:grpSpPr>
        <p:sp>
          <p:nvSpPr>
            <p:cNvPr id="3" name="object 3" descr=""/>
            <p:cNvSpPr/>
            <p:nvPr/>
          </p:nvSpPr>
          <p:spPr>
            <a:xfrm>
              <a:off x="9475924" y="0"/>
              <a:ext cx="2716530" cy="2558415"/>
            </a:xfrm>
            <a:custGeom>
              <a:avLst/>
              <a:gdLst/>
              <a:ahLst/>
              <a:cxnLst/>
              <a:rect l="l" t="t" r="r" b="b"/>
              <a:pathLst>
                <a:path w="2716529" h="2558415">
                  <a:moveTo>
                    <a:pt x="612522" y="0"/>
                  </a:moveTo>
                  <a:lnTo>
                    <a:pt x="0" y="0"/>
                  </a:lnTo>
                  <a:lnTo>
                    <a:pt x="2716075" y="2558149"/>
                  </a:lnTo>
                  <a:lnTo>
                    <a:pt x="2716075" y="2483151"/>
                  </a:lnTo>
                  <a:lnTo>
                    <a:pt x="612522" y="0"/>
                  </a:lnTo>
                  <a:close/>
                </a:path>
              </a:pathLst>
            </a:custGeom>
            <a:solidFill>
              <a:srgbClr val="5FC2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9993100" y="0"/>
              <a:ext cx="2199005" cy="2561590"/>
            </a:xfrm>
            <a:custGeom>
              <a:avLst/>
              <a:gdLst/>
              <a:ahLst/>
              <a:cxnLst/>
              <a:rect l="l" t="t" r="r" b="b"/>
              <a:pathLst>
                <a:path w="2199004" h="2561590">
                  <a:moveTo>
                    <a:pt x="552647" y="0"/>
                  </a:moveTo>
                  <a:lnTo>
                    <a:pt x="0" y="0"/>
                  </a:lnTo>
                  <a:lnTo>
                    <a:pt x="2198899" y="2561536"/>
                  </a:lnTo>
                  <a:lnTo>
                    <a:pt x="2198899" y="2422579"/>
                  </a:lnTo>
                  <a:lnTo>
                    <a:pt x="552647" y="0"/>
                  </a:lnTo>
                  <a:close/>
                </a:path>
              </a:pathLst>
            </a:custGeom>
            <a:solidFill>
              <a:srgbClr val="FF5C3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dirty="0" spc="330">
                <a:solidFill>
                  <a:srgbClr val="3A546C"/>
                </a:solidFill>
              </a:rPr>
              <a:t>Summary</a:t>
            </a:r>
          </a:p>
        </p:txBody>
      </p:sp>
      <p:sp>
        <p:nvSpPr>
          <p:cNvPr id="10" name="object 10" descr=""/>
          <p:cNvSpPr txBox="1"/>
          <p:nvPr/>
        </p:nvSpPr>
        <p:spPr>
          <a:xfrm>
            <a:off x="11485880" y="6364721"/>
            <a:ext cx="201295" cy="269240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1600" spc="-370" b="1">
                <a:solidFill>
                  <a:srgbClr val="FF5C33"/>
                </a:solidFill>
                <a:latin typeface="Tahoma"/>
                <a:cs typeface="Tahoma"/>
              </a:rPr>
              <a:t>71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201927" y="1222375"/>
            <a:ext cx="126238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300" b="1">
                <a:solidFill>
                  <a:srgbClr val="FF5C33"/>
                </a:solidFill>
                <a:latin typeface="Century Gothic"/>
                <a:cs typeface="Century Gothic"/>
              </a:rPr>
              <a:t>Part</a:t>
            </a:r>
            <a:r>
              <a:rPr dirty="0" sz="3000" spc="40" b="1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3000" spc="365" b="1">
                <a:solidFill>
                  <a:srgbClr val="FF5C33"/>
                </a:solidFill>
                <a:latin typeface="Century Gothic"/>
                <a:cs typeface="Century Gothic"/>
              </a:rPr>
              <a:t>4</a:t>
            </a:r>
            <a:endParaRPr sz="3000">
              <a:latin typeface="Century Gothic"/>
              <a:cs typeface="Century Gothic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017647" y="1253998"/>
            <a:ext cx="3484879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225" b="1">
                <a:solidFill>
                  <a:srgbClr val="3A546C"/>
                </a:solidFill>
                <a:latin typeface="Century Gothic"/>
                <a:cs typeface="Century Gothic"/>
              </a:rPr>
              <a:t>Profitability</a:t>
            </a:r>
            <a:r>
              <a:rPr dirty="0" sz="2800" spc="65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2800" spc="225" b="1">
                <a:solidFill>
                  <a:srgbClr val="3A546C"/>
                </a:solidFill>
                <a:latin typeface="Century Gothic"/>
                <a:cs typeface="Century Gothic"/>
              </a:rPr>
              <a:t>Study</a:t>
            </a:r>
            <a:endParaRPr sz="2800">
              <a:latin typeface="Century Gothic"/>
              <a:cs typeface="Century Gothic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946529" y="1920665"/>
            <a:ext cx="3519170" cy="2542540"/>
          </a:xfrm>
          <a:prstGeom prst="rect">
            <a:avLst/>
          </a:prstGeom>
        </p:spPr>
        <p:txBody>
          <a:bodyPr wrap="square" lIns="0" tIns="17462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375"/>
              </a:spcBef>
              <a:buFont typeface="Wingdings"/>
              <a:buChar char=""/>
              <a:tabLst>
                <a:tab pos="354965" algn="l"/>
              </a:tabLst>
            </a:pPr>
            <a:r>
              <a:rPr dirty="0" sz="2000" spc="150" b="1">
                <a:solidFill>
                  <a:srgbClr val="3A546C"/>
                </a:solidFill>
                <a:latin typeface="Century Gothic"/>
                <a:cs typeface="Century Gothic"/>
              </a:rPr>
              <a:t>Upstream</a:t>
            </a:r>
            <a:r>
              <a:rPr dirty="0" sz="2000" spc="5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2000" spc="125" b="1">
                <a:solidFill>
                  <a:srgbClr val="3A546C"/>
                </a:solidFill>
                <a:latin typeface="Century Gothic"/>
                <a:cs typeface="Century Gothic"/>
              </a:rPr>
              <a:t>logistics</a:t>
            </a:r>
            <a:endParaRPr sz="2000">
              <a:latin typeface="Century Gothic"/>
              <a:cs typeface="Century Gothic"/>
            </a:endParaRPr>
          </a:p>
          <a:p>
            <a:pPr lvl="1" marL="661670" indent="-286385">
              <a:lnSpc>
                <a:spcPct val="100000"/>
              </a:lnSpc>
              <a:spcBef>
                <a:spcPts val="1140"/>
              </a:spcBef>
              <a:buFont typeface="Arial"/>
              <a:buChar char="•"/>
              <a:tabLst>
                <a:tab pos="661670" algn="l"/>
              </a:tabLst>
            </a:pPr>
            <a:r>
              <a:rPr dirty="0" sz="1800" spc="90" b="1">
                <a:solidFill>
                  <a:srgbClr val="799AB7"/>
                </a:solidFill>
                <a:latin typeface="Century Gothic"/>
                <a:cs typeface="Century Gothic"/>
              </a:rPr>
              <a:t>Storage</a:t>
            </a:r>
            <a:endParaRPr sz="1800">
              <a:latin typeface="Century Gothic"/>
              <a:cs typeface="Century Gothic"/>
            </a:endParaRPr>
          </a:p>
          <a:p>
            <a:pPr lvl="1" marL="661670" indent="-28638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661670" algn="l"/>
              </a:tabLst>
            </a:pPr>
            <a:r>
              <a:rPr dirty="0" sz="1800" spc="140" b="1">
                <a:solidFill>
                  <a:srgbClr val="799AB7"/>
                </a:solidFill>
                <a:latin typeface="Century Gothic"/>
                <a:cs typeface="Century Gothic"/>
              </a:rPr>
              <a:t>Wharehouse</a:t>
            </a:r>
            <a:r>
              <a:rPr dirty="0" sz="1800" spc="10" b="1">
                <a:solidFill>
                  <a:srgbClr val="799AB7"/>
                </a:solidFill>
                <a:latin typeface="Century Gothic"/>
                <a:cs typeface="Century Gothic"/>
              </a:rPr>
              <a:t> </a:t>
            </a:r>
            <a:r>
              <a:rPr dirty="0" sz="1800" spc="45" b="1">
                <a:solidFill>
                  <a:srgbClr val="799AB7"/>
                </a:solidFill>
                <a:latin typeface="Century Gothic"/>
                <a:cs typeface="Century Gothic"/>
              </a:rPr>
              <a:t>plan</a:t>
            </a:r>
            <a:endParaRPr sz="1800">
              <a:latin typeface="Century Gothic"/>
              <a:cs typeface="Century Gothic"/>
            </a:endParaRPr>
          </a:p>
          <a:p>
            <a:pPr lvl="1" marL="661670" indent="-286385">
              <a:lnSpc>
                <a:spcPct val="100000"/>
              </a:lnSpc>
              <a:spcBef>
                <a:spcPts val="305"/>
              </a:spcBef>
              <a:buFont typeface="Arial"/>
              <a:buChar char="•"/>
              <a:tabLst>
                <a:tab pos="661670" algn="l"/>
              </a:tabLst>
            </a:pPr>
            <a:r>
              <a:rPr dirty="0" sz="1800" spc="125" b="1">
                <a:solidFill>
                  <a:srgbClr val="799AB7"/>
                </a:solidFill>
                <a:latin typeface="Century Gothic"/>
                <a:cs typeface="Century Gothic"/>
              </a:rPr>
              <a:t>Stock</a:t>
            </a:r>
            <a:r>
              <a:rPr dirty="0" sz="1800" spc="20" b="1">
                <a:solidFill>
                  <a:srgbClr val="799AB7"/>
                </a:solidFill>
                <a:latin typeface="Century Gothic"/>
                <a:cs typeface="Century Gothic"/>
              </a:rPr>
              <a:t> </a:t>
            </a:r>
            <a:r>
              <a:rPr dirty="0" sz="1800" spc="60" b="1">
                <a:solidFill>
                  <a:srgbClr val="799AB7"/>
                </a:solidFill>
                <a:latin typeface="Century Gothic"/>
                <a:cs typeface="Century Gothic"/>
              </a:rPr>
              <a:t>diagram</a:t>
            </a:r>
            <a:endParaRPr sz="1800">
              <a:latin typeface="Century Gothic"/>
              <a:cs typeface="Century Gothic"/>
            </a:endParaRPr>
          </a:p>
          <a:p>
            <a:pPr lvl="1" marL="661670" indent="-28638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661670" algn="l"/>
              </a:tabLst>
            </a:pPr>
            <a:r>
              <a:rPr dirty="0" sz="1800" spc="110" b="1">
                <a:solidFill>
                  <a:srgbClr val="799AB7"/>
                </a:solidFill>
                <a:latin typeface="Century Gothic"/>
                <a:cs typeface="Century Gothic"/>
              </a:rPr>
              <a:t>Resources</a:t>
            </a:r>
            <a:r>
              <a:rPr dirty="0" sz="1800" spc="65" b="1">
                <a:solidFill>
                  <a:srgbClr val="799AB7"/>
                </a:solidFill>
                <a:latin typeface="Century Gothic"/>
                <a:cs typeface="Century Gothic"/>
              </a:rPr>
              <a:t> </a:t>
            </a:r>
            <a:r>
              <a:rPr dirty="0" sz="1800" spc="120" b="1">
                <a:solidFill>
                  <a:srgbClr val="799AB7"/>
                </a:solidFill>
                <a:latin typeface="Century Gothic"/>
                <a:cs typeface="Century Gothic"/>
              </a:rPr>
              <a:t>&amp;</a:t>
            </a:r>
            <a:r>
              <a:rPr dirty="0" sz="1800" spc="35" b="1">
                <a:solidFill>
                  <a:srgbClr val="799AB7"/>
                </a:solidFill>
                <a:latin typeface="Century Gothic"/>
                <a:cs typeface="Century Gothic"/>
              </a:rPr>
              <a:t> </a:t>
            </a:r>
            <a:r>
              <a:rPr dirty="0" sz="1800" spc="65" b="1">
                <a:solidFill>
                  <a:srgbClr val="799AB7"/>
                </a:solidFill>
                <a:latin typeface="Century Gothic"/>
                <a:cs typeface="Century Gothic"/>
              </a:rPr>
              <a:t>Machinery</a:t>
            </a:r>
            <a:endParaRPr sz="1800">
              <a:latin typeface="Century Gothic"/>
              <a:cs typeface="Century Gothic"/>
            </a:endParaRPr>
          </a:p>
          <a:p>
            <a:pPr lvl="1">
              <a:lnSpc>
                <a:spcPct val="100000"/>
              </a:lnSpc>
              <a:spcBef>
                <a:spcPts val="844"/>
              </a:spcBef>
              <a:buClr>
                <a:srgbClr val="799AB7"/>
              </a:buClr>
              <a:buFont typeface="Arial"/>
              <a:buChar char="•"/>
            </a:pPr>
            <a:endParaRPr sz="1800">
              <a:latin typeface="Century Gothic"/>
              <a:cs typeface="Century Gothic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"/>
              <a:tabLst>
                <a:tab pos="354965" algn="l"/>
              </a:tabLst>
            </a:pPr>
            <a:r>
              <a:rPr dirty="0" sz="2000" spc="150" b="1">
                <a:solidFill>
                  <a:srgbClr val="3A546C"/>
                </a:solidFill>
                <a:latin typeface="Century Gothic"/>
                <a:cs typeface="Century Gothic"/>
              </a:rPr>
              <a:t>Production</a:t>
            </a:r>
            <a:r>
              <a:rPr dirty="0" sz="2000" spc="1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2000" spc="130" b="1">
                <a:solidFill>
                  <a:srgbClr val="3A546C"/>
                </a:solidFill>
                <a:latin typeface="Century Gothic"/>
                <a:cs typeface="Century Gothic"/>
              </a:rPr>
              <a:t>Process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712077" y="2044979"/>
            <a:ext cx="3157855" cy="133604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dirty="0" sz="1900" spc="120" b="1">
                <a:solidFill>
                  <a:srgbClr val="3A546C"/>
                </a:solidFill>
                <a:latin typeface="Century Gothic"/>
                <a:cs typeface="Century Gothic"/>
              </a:rPr>
              <a:t>Margins</a:t>
            </a:r>
            <a:r>
              <a:rPr dirty="0" sz="1900" spc="35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900" spc="60" b="1">
                <a:solidFill>
                  <a:srgbClr val="3A546C"/>
                </a:solidFill>
                <a:latin typeface="Century Gothic"/>
                <a:cs typeface="Century Gothic"/>
              </a:rPr>
              <a:t>and</a:t>
            </a:r>
            <a:r>
              <a:rPr dirty="0" sz="1900" spc="2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900" spc="120" b="1">
                <a:solidFill>
                  <a:srgbClr val="3A546C"/>
                </a:solidFill>
                <a:latin typeface="Century Gothic"/>
                <a:cs typeface="Century Gothic"/>
              </a:rPr>
              <a:t>ratios</a:t>
            </a:r>
            <a:endParaRPr sz="1900">
              <a:latin typeface="Century Gothic"/>
              <a:cs typeface="Century Gothic"/>
            </a:endParaRPr>
          </a:p>
          <a:p>
            <a:pPr marL="354965" indent="-34226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1900" spc="150" b="1">
                <a:solidFill>
                  <a:srgbClr val="799AB7"/>
                </a:solidFill>
                <a:latin typeface="Century Gothic"/>
                <a:cs typeface="Century Gothic"/>
              </a:rPr>
              <a:t>Profitability</a:t>
            </a:r>
            <a:r>
              <a:rPr dirty="0" sz="1900" spc="120" b="1">
                <a:solidFill>
                  <a:srgbClr val="799AB7"/>
                </a:solidFill>
                <a:latin typeface="Century Gothic"/>
                <a:cs typeface="Century Gothic"/>
              </a:rPr>
              <a:t> </a:t>
            </a:r>
            <a:r>
              <a:rPr dirty="0" sz="1900" spc="125" b="1">
                <a:solidFill>
                  <a:srgbClr val="799AB7"/>
                </a:solidFill>
                <a:latin typeface="Century Gothic"/>
                <a:cs typeface="Century Gothic"/>
              </a:rPr>
              <a:t>Proposes</a:t>
            </a:r>
            <a:endParaRPr sz="1900">
              <a:latin typeface="Century Gothic"/>
              <a:cs typeface="Century Gothic"/>
            </a:endParaRPr>
          </a:p>
          <a:p>
            <a:pPr marL="354965" indent="-34226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1900" spc="120" b="1">
                <a:solidFill>
                  <a:srgbClr val="799AB7"/>
                </a:solidFill>
                <a:latin typeface="Century Gothic"/>
                <a:cs typeface="Century Gothic"/>
              </a:rPr>
              <a:t>Margins</a:t>
            </a:r>
            <a:r>
              <a:rPr dirty="0" sz="1900" spc="35" b="1">
                <a:solidFill>
                  <a:srgbClr val="799AB7"/>
                </a:solidFill>
                <a:latin typeface="Century Gothic"/>
                <a:cs typeface="Century Gothic"/>
              </a:rPr>
              <a:t> </a:t>
            </a:r>
            <a:r>
              <a:rPr dirty="0" sz="1900" spc="155" b="1">
                <a:solidFill>
                  <a:srgbClr val="799AB7"/>
                </a:solidFill>
                <a:latin typeface="Century Gothic"/>
                <a:cs typeface="Century Gothic"/>
              </a:rPr>
              <a:t>Elustrations</a:t>
            </a:r>
            <a:endParaRPr sz="1900">
              <a:latin typeface="Century Gothic"/>
              <a:cs typeface="Century Gothic"/>
            </a:endParaRPr>
          </a:p>
          <a:p>
            <a:pPr marL="354965" indent="-34226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1900" spc="65" b="1">
                <a:solidFill>
                  <a:srgbClr val="799AB7"/>
                </a:solidFill>
                <a:latin typeface="Century Gothic"/>
                <a:cs typeface="Century Gothic"/>
              </a:rPr>
              <a:t>Balance</a:t>
            </a:r>
            <a:r>
              <a:rPr dirty="0" sz="1900" spc="40" b="1">
                <a:solidFill>
                  <a:srgbClr val="799AB7"/>
                </a:solidFill>
                <a:latin typeface="Century Gothic"/>
                <a:cs typeface="Century Gothic"/>
              </a:rPr>
              <a:t> </a:t>
            </a:r>
            <a:r>
              <a:rPr dirty="0" sz="1900" spc="120" b="1">
                <a:solidFill>
                  <a:srgbClr val="799AB7"/>
                </a:solidFill>
                <a:latin typeface="Century Gothic"/>
                <a:cs typeface="Century Gothic"/>
              </a:rPr>
              <a:t>Sheet</a:t>
            </a:r>
            <a:endParaRPr sz="19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73151" y="3728720"/>
            <a:ext cx="101155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480" b="1">
                <a:solidFill>
                  <a:srgbClr val="FF5C33"/>
                </a:solidFill>
                <a:latin typeface="Century Gothic"/>
                <a:cs typeface="Century Gothic"/>
              </a:rPr>
              <a:t>05</a:t>
            </a:r>
            <a:endParaRPr sz="6000">
              <a:latin typeface="Century Gothic"/>
              <a:cs typeface="Century Gothic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73151" y="4680915"/>
            <a:ext cx="3632835" cy="1607185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>
              <a:lnSpc>
                <a:spcPts val="3110"/>
              </a:lnSpc>
              <a:spcBef>
                <a:spcPts val="215"/>
              </a:spcBef>
            </a:pPr>
            <a:r>
              <a:rPr dirty="0" sz="2600" spc="160" b="1">
                <a:solidFill>
                  <a:srgbClr val="FF5C33"/>
                </a:solidFill>
                <a:latin typeface="Century Gothic"/>
                <a:cs typeface="Century Gothic"/>
              </a:rPr>
              <a:t>Margins</a:t>
            </a:r>
            <a:r>
              <a:rPr dirty="0" sz="2600" spc="40" b="1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2600" spc="204" b="1">
                <a:solidFill>
                  <a:srgbClr val="FF5C33"/>
                </a:solidFill>
                <a:latin typeface="Century Gothic"/>
                <a:cs typeface="Century Gothic"/>
              </a:rPr>
              <a:t>AND</a:t>
            </a:r>
            <a:r>
              <a:rPr dirty="0" sz="2600" spc="20" b="1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2600" spc="160" b="1">
                <a:solidFill>
                  <a:srgbClr val="FF5C33"/>
                </a:solidFill>
                <a:latin typeface="Century Gothic"/>
                <a:cs typeface="Century Gothic"/>
              </a:rPr>
              <a:t>Ratios: </a:t>
            </a:r>
            <a:r>
              <a:rPr dirty="0" sz="2600" spc="254" b="1">
                <a:solidFill>
                  <a:srgbClr val="FF5C33"/>
                </a:solidFill>
                <a:latin typeface="Century Gothic"/>
                <a:cs typeface="Century Gothic"/>
              </a:rPr>
              <a:t>Brief</a:t>
            </a:r>
            <a:r>
              <a:rPr dirty="0" sz="2600" spc="40" b="1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2600" spc="215" b="1">
                <a:solidFill>
                  <a:srgbClr val="FF5C33"/>
                </a:solidFill>
                <a:latin typeface="Century Gothic"/>
                <a:cs typeface="Century Gothic"/>
              </a:rPr>
              <a:t>Study</a:t>
            </a:r>
            <a:endParaRPr sz="2600">
              <a:latin typeface="Century Gothic"/>
              <a:cs typeface="Century Gothic"/>
            </a:endParaRPr>
          </a:p>
          <a:p>
            <a:pPr marL="12700">
              <a:lnSpc>
                <a:spcPts val="3000"/>
              </a:lnSpc>
            </a:pPr>
            <a:r>
              <a:rPr dirty="0" sz="2600" spc="145" b="1">
                <a:solidFill>
                  <a:srgbClr val="FF5C33"/>
                </a:solidFill>
                <a:latin typeface="Century Gothic"/>
                <a:cs typeface="Century Gothic"/>
              </a:rPr>
              <a:t>Analysis</a:t>
            </a:r>
            <a:endParaRPr sz="2600">
              <a:latin typeface="Century Gothic"/>
              <a:cs typeface="Century Gothic"/>
            </a:endParaRPr>
          </a:p>
          <a:p>
            <a:pPr marL="12700">
              <a:lnSpc>
                <a:spcPts val="3115"/>
              </a:lnSpc>
            </a:pPr>
            <a:r>
              <a:rPr dirty="0" sz="2600" spc="254" b="1">
                <a:solidFill>
                  <a:srgbClr val="FF5C33"/>
                </a:solidFill>
                <a:latin typeface="Century Gothic"/>
                <a:cs typeface="Century Gothic"/>
              </a:rPr>
              <a:t>Future</a:t>
            </a:r>
            <a:r>
              <a:rPr dirty="0" sz="2600" spc="50" b="1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2600" spc="130" b="1">
                <a:solidFill>
                  <a:srgbClr val="FF5C33"/>
                </a:solidFill>
                <a:latin typeface="Century Gothic"/>
                <a:cs typeface="Century Gothic"/>
              </a:rPr>
              <a:t>Aspects</a:t>
            </a:r>
            <a:endParaRPr sz="2600">
              <a:latin typeface="Century Gothic"/>
              <a:cs typeface="Century Gothic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05700" y="0"/>
            <a:ext cx="46863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dirty="0" spc="245"/>
              <a:t>Margin</a:t>
            </a:r>
            <a:r>
              <a:rPr dirty="0" spc="30"/>
              <a:t> </a:t>
            </a:r>
            <a:r>
              <a:rPr dirty="0" spc="295"/>
              <a:t>&amp;</a:t>
            </a:r>
            <a:r>
              <a:rPr dirty="0" spc="65"/>
              <a:t> </a:t>
            </a:r>
            <a:r>
              <a:rPr dirty="0" spc="310"/>
              <a:t>Prospects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20420" y="1123010"/>
            <a:ext cx="986726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290" b="1">
                <a:solidFill>
                  <a:srgbClr val="3A546C"/>
                </a:solidFill>
                <a:latin typeface="Century Gothic"/>
                <a:cs typeface="Century Gothic"/>
              </a:rPr>
              <a:t>THE</a:t>
            </a:r>
            <a:r>
              <a:rPr dirty="0" sz="1800" spc="15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265" b="1">
                <a:solidFill>
                  <a:srgbClr val="3A546C"/>
                </a:solidFill>
                <a:latin typeface="Century Gothic"/>
                <a:cs typeface="Century Gothic"/>
              </a:rPr>
              <a:t>TABLE</a:t>
            </a:r>
            <a:r>
              <a:rPr dirty="0" sz="1800" spc="4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265" b="1">
                <a:solidFill>
                  <a:srgbClr val="3A546C"/>
                </a:solidFill>
                <a:latin typeface="Century Gothic"/>
                <a:cs typeface="Century Gothic"/>
              </a:rPr>
              <a:t>THAT</a:t>
            </a:r>
            <a:r>
              <a:rPr dirty="0" sz="1800" spc="2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165" b="1">
                <a:solidFill>
                  <a:srgbClr val="3A546C"/>
                </a:solidFill>
                <a:latin typeface="Century Gothic"/>
                <a:cs typeface="Century Gothic"/>
              </a:rPr>
              <a:t>IS</a:t>
            </a:r>
            <a:r>
              <a:rPr dirty="0" sz="1800" spc="35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250" b="1">
                <a:solidFill>
                  <a:srgbClr val="3A546C"/>
                </a:solidFill>
                <a:latin typeface="Century Gothic"/>
                <a:cs typeface="Century Gothic"/>
              </a:rPr>
              <a:t>ILLUSTRATED</a:t>
            </a:r>
            <a:r>
              <a:rPr dirty="0" sz="1800" spc="15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275" b="1">
                <a:solidFill>
                  <a:srgbClr val="3A546C"/>
                </a:solidFill>
                <a:latin typeface="Century Gothic"/>
                <a:cs typeface="Century Gothic"/>
              </a:rPr>
              <a:t>BELOW</a:t>
            </a:r>
            <a:r>
              <a:rPr dirty="0" sz="1800" spc="25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220" b="1">
                <a:solidFill>
                  <a:srgbClr val="3A546C"/>
                </a:solidFill>
                <a:latin typeface="Century Gothic"/>
                <a:cs typeface="Century Gothic"/>
              </a:rPr>
              <a:t>ELABORATES</a:t>
            </a:r>
            <a:r>
              <a:rPr dirty="0" sz="1800" spc="35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204" b="1">
                <a:solidFill>
                  <a:srgbClr val="3A546C"/>
                </a:solidFill>
                <a:latin typeface="Century Gothic"/>
                <a:cs typeface="Century Gothic"/>
              </a:rPr>
              <a:t>ABOUT</a:t>
            </a:r>
            <a:r>
              <a:rPr dirty="0" sz="1800" spc="35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290" b="1">
                <a:solidFill>
                  <a:srgbClr val="3A546C"/>
                </a:solidFill>
                <a:latin typeface="Century Gothic"/>
                <a:cs typeface="Century Gothic"/>
              </a:rPr>
              <a:t>THE</a:t>
            </a:r>
            <a:r>
              <a:rPr dirty="0" sz="1800" spc="25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110" b="1">
                <a:solidFill>
                  <a:srgbClr val="3A546C"/>
                </a:solidFill>
                <a:latin typeface="Century Gothic"/>
                <a:cs typeface="Century Gothic"/>
              </a:rPr>
              <a:t>COMPANIES</a:t>
            </a:r>
            <a:endParaRPr sz="18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120" b="1">
                <a:solidFill>
                  <a:srgbClr val="3A546C"/>
                </a:solidFill>
                <a:latin typeface="Century Gothic"/>
                <a:cs typeface="Century Gothic"/>
              </a:rPr>
              <a:t>FINANCIAL</a:t>
            </a:r>
            <a:r>
              <a:rPr dirty="0" sz="1800" spc="15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245" b="1">
                <a:solidFill>
                  <a:srgbClr val="3A546C"/>
                </a:solidFill>
                <a:latin typeface="Century Gothic"/>
                <a:cs typeface="Century Gothic"/>
              </a:rPr>
              <a:t>HEALTH</a:t>
            </a:r>
            <a:r>
              <a:rPr dirty="0" sz="1800" spc="1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130" b="1">
                <a:solidFill>
                  <a:srgbClr val="3A546C"/>
                </a:solidFill>
                <a:latin typeface="Century Gothic"/>
                <a:cs typeface="Century Gothic"/>
              </a:rPr>
              <a:t>AND</a:t>
            </a:r>
            <a:r>
              <a:rPr dirty="0" sz="1800" spc="4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240" b="1">
                <a:solidFill>
                  <a:srgbClr val="3A546C"/>
                </a:solidFill>
                <a:latin typeface="Century Gothic"/>
                <a:cs typeface="Century Gothic"/>
              </a:rPr>
              <a:t>ITS</a:t>
            </a:r>
            <a:r>
              <a:rPr dirty="0" sz="1800" spc="2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225" b="1">
                <a:solidFill>
                  <a:srgbClr val="3A546C"/>
                </a:solidFill>
                <a:latin typeface="Century Gothic"/>
                <a:cs typeface="Century Gothic"/>
              </a:rPr>
              <a:t>STABILITY</a:t>
            </a:r>
            <a:r>
              <a:rPr dirty="0" sz="1800" spc="35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105" b="1">
                <a:solidFill>
                  <a:srgbClr val="3A546C"/>
                </a:solidFill>
                <a:latin typeface="Century Gothic"/>
                <a:cs typeface="Century Gothic"/>
              </a:rPr>
              <a:t>IN</a:t>
            </a:r>
            <a:r>
              <a:rPr dirty="0" sz="1800" spc="25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290" b="1">
                <a:solidFill>
                  <a:srgbClr val="3A546C"/>
                </a:solidFill>
                <a:latin typeface="Century Gothic"/>
                <a:cs typeface="Century Gothic"/>
              </a:rPr>
              <a:t>THE</a:t>
            </a:r>
            <a:r>
              <a:rPr dirty="0" sz="1800" spc="3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175" b="1">
                <a:solidFill>
                  <a:srgbClr val="3A546C"/>
                </a:solidFill>
                <a:latin typeface="Century Gothic"/>
                <a:cs typeface="Century Gothic"/>
              </a:rPr>
              <a:t>MARKET:</a:t>
            </a:r>
            <a:endParaRPr sz="1800">
              <a:latin typeface="Century Gothic"/>
              <a:cs typeface="Century Gothic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9298" y="2067658"/>
            <a:ext cx="6664142" cy="3683297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7623175" y="2370581"/>
            <a:ext cx="3634104" cy="27076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 spc="65">
                <a:solidFill>
                  <a:srgbClr val="FF5C33"/>
                </a:solidFill>
                <a:latin typeface="Century Gothic"/>
                <a:cs typeface="Century Gothic"/>
              </a:rPr>
              <a:t>Low</a:t>
            </a:r>
            <a:r>
              <a:rPr dirty="0" sz="1600" spc="90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1600" spc="80">
                <a:solidFill>
                  <a:srgbClr val="FF5C33"/>
                </a:solidFill>
                <a:latin typeface="Century Gothic"/>
                <a:cs typeface="Century Gothic"/>
              </a:rPr>
              <a:t>ROI</a:t>
            </a:r>
            <a:r>
              <a:rPr dirty="0" sz="1600" spc="70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1600" spc="10">
                <a:solidFill>
                  <a:srgbClr val="FF5C33"/>
                </a:solidFill>
                <a:latin typeface="Century Gothic"/>
                <a:cs typeface="Century Gothic"/>
              </a:rPr>
              <a:t>initially,</a:t>
            </a:r>
            <a:r>
              <a:rPr dirty="0" sz="1600" spc="40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1600" spc="10">
                <a:solidFill>
                  <a:srgbClr val="FF5C33"/>
                </a:solidFill>
                <a:latin typeface="Century Gothic"/>
                <a:cs typeface="Century Gothic"/>
              </a:rPr>
              <a:t>increase</a:t>
            </a:r>
            <a:r>
              <a:rPr dirty="0" sz="1600" spc="100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1600" spc="60">
                <a:solidFill>
                  <a:srgbClr val="FF5C33"/>
                </a:solidFill>
                <a:latin typeface="Century Gothic"/>
                <a:cs typeface="Century Gothic"/>
              </a:rPr>
              <a:t>during</a:t>
            </a:r>
            <a:endParaRPr sz="1600">
              <a:latin typeface="Century Gothic"/>
              <a:cs typeface="Century Gothic"/>
            </a:endParaRPr>
          </a:p>
          <a:p>
            <a:pPr marL="299085">
              <a:lnSpc>
                <a:spcPct val="100000"/>
              </a:lnSpc>
            </a:pPr>
            <a:r>
              <a:rPr dirty="0" sz="1600" spc="-10">
                <a:solidFill>
                  <a:srgbClr val="FF5C33"/>
                </a:solidFill>
                <a:latin typeface="Century Gothic"/>
                <a:cs typeface="Century Gothic"/>
              </a:rPr>
              <a:t>project</a:t>
            </a:r>
            <a:endParaRPr sz="1600">
              <a:latin typeface="Century Gothic"/>
              <a:cs typeface="Century Gothic"/>
            </a:endParaRPr>
          </a:p>
          <a:p>
            <a:pPr marL="299085" indent="-286385">
              <a:lnSpc>
                <a:spcPts val="1914"/>
              </a:lnSpc>
              <a:spcBef>
                <a:spcPts val="193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>
                <a:solidFill>
                  <a:srgbClr val="FF5C33"/>
                </a:solidFill>
                <a:latin typeface="Century Gothic"/>
                <a:cs typeface="Century Gothic"/>
              </a:rPr>
              <a:t>Debt/Equity</a:t>
            </a:r>
            <a:r>
              <a:rPr dirty="0" sz="1600" spc="175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FF5C33"/>
                </a:solidFill>
                <a:latin typeface="Century Gothic"/>
                <a:cs typeface="Century Gothic"/>
              </a:rPr>
              <a:t>ratio</a:t>
            </a:r>
            <a:r>
              <a:rPr dirty="0" sz="1600" spc="165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FF5C33"/>
                </a:solidFill>
                <a:latin typeface="Century Gothic"/>
                <a:cs typeface="Century Gothic"/>
              </a:rPr>
              <a:t>low</a:t>
            </a:r>
            <a:r>
              <a:rPr dirty="0" sz="1600" spc="140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1600" spc="65">
                <a:solidFill>
                  <a:srgbClr val="FF5C33"/>
                </a:solidFill>
                <a:latin typeface="Century Gothic"/>
                <a:cs typeface="Century Gothic"/>
              </a:rPr>
              <a:t>initially</a:t>
            </a:r>
            <a:r>
              <a:rPr dirty="0" sz="1600" spc="155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1600" spc="-50">
                <a:solidFill>
                  <a:srgbClr val="FF5C33"/>
                </a:solidFill>
                <a:latin typeface="Wingdings"/>
                <a:cs typeface="Wingdings"/>
              </a:rPr>
              <a:t></a:t>
            </a:r>
            <a:endParaRPr sz="1600">
              <a:latin typeface="Wingdings"/>
              <a:cs typeface="Wingdings"/>
            </a:endParaRPr>
          </a:p>
          <a:p>
            <a:pPr marL="299085">
              <a:lnSpc>
                <a:spcPts val="1914"/>
              </a:lnSpc>
            </a:pPr>
            <a:r>
              <a:rPr dirty="0" sz="1600">
                <a:solidFill>
                  <a:srgbClr val="FF5C33"/>
                </a:solidFill>
                <a:latin typeface="Century Gothic"/>
                <a:cs typeface="Century Gothic"/>
              </a:rPr>
              <a:t>Stable</a:t>
            </a:r>
            <a:r>
              <a:rPr dirty="0" sz="1600" spc="30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FF5C33"/>
                </a:solidFill>
                <a:latin typeface="Century Gothic"/>
                <a:cs typeface="Century Gothic"/>
              </a:rPr>
              <a:t>after</a:t>
            </a:r>
            <a:r>
              <a:rPr dirty="0" sz="1600" spc="35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FF5C33"/>
                </a:solidFill>
                <a:latin typeface="Century Gothic"/>
                <a:cs typeface="Century Gothic"/>
              </a:rPr>
              <a:t>year</a:t>
            </a:r>
            <a:r>
              <a:rPr dirty="0" sz="1600" spc="35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1600" spc="105">
                <a:solidFill>
                  <a:srgbClr val="FF5C33"/>
                </a:solidFill>
                <a:latin typeface="Century Gothic"/>
                <a:cs typeface="Century Gothic"/>
              </a:rPr>
              <a:t>4</a:t>
            </a:r>
            <a:endParaRPr sz="1600">
              <a:latin typeface="Century Gothic"/>
              <a:cs typeface="Century Gothic"/>
            </a:endParaRPr>
          </a:p>
          <a:p>
            <a:pPr marL="299085" indent="-286385">
              <a:lnSpc>
                <a:spcPct val="100000"/>
              </a:lnSpc>
              <a:spcBef>
                <a:spcPts val="192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 spc="50">
                <a:solidFill>
                  <a:srgbClr val="FF5C33"/>
                </a:solidFill>
                <a:latin typeface="Century Gothic"/>
                <a:cs typeface="Century Gothic"/>
              </a:rPr>
              <a:t>Current</a:t>
            </a:r>
            <a:r>
              <a:rPr dirty="0" sz="1600">
                <a:solidFill>
                  <a:srgbClr val="FF5C33"/>
                </a:solidFill>
                <a:latin typeface="Century Gothic"/>
                <a:cs typeface="Century Gothic"/>
              </a:rPr>
              <a:t> ratio</a:t>
            </a:r>
            <a:r>
              <a:rPr dirty="0" sz="1600" spc="20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FF5C33"/>
                </a:solidFill>
                <a:latin typeface="Century Gothic"/>
                <a:cs typeface="Century Gothic"/>
              </a:rPr>
              <a:t>and</a:t>
            </a:r>
            <a:r>
              <a:rPr dirty="0" sz="1600" spc="30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1600" spc="-10">
                <a:solidFill>
                  <a:srgbClr val="FF5C33"/>
                </a:solidFill>
                <a:latin typeface="Century Gothic"/>
                <a:cs typeface="Century Gothic"/>
              </a:rPr>
              <a:t>inventory</a:t>
            </a:r>
            <a:endParaRPr sz="1600">
              <a:latin typeface="Century Gothic"/>
              <a:cs typeface="Century Gothic"/>
            </a:endParaRPr>
          </a:p>
          <a:p>
            <a:pPr marL="299085">
              <a:lnSpc>
                <a:spcPct val="100000"/>
              </a:lnSpc>
            </a:pPr>
            <a:r>
              <a:rPr dirty="0" sz="1600" spc="50">
                <a:solidFill>
                  <a:srgbClr val="FF5C33"/>
                </a:solidFill>
                <a:latin typeface="Century Gothic"/>
                <a:cs typeface="Century Gothic"/>
              </a:rPr>
              <a:t>turnover</a:t>
            </a:r>
            <a:r>
              <a:rPr dirty="0" sz="1600" spc="114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1600" spc="125">
                <a:solidFill>
                  <a:srgbClr val="FF5C33"/>
                </a:solidFill>
                <a:latin typeface="Century Gothic"/>
                <a:cs typeface="Century Gothic"/>
              </a:rPr>
              <a:t>is</a:t>
            </a:r>
            <a:r>
              <a:rPr dirty="0" sz="1600" spc="120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FF5C33"/>
                </a:solidFill>
                <a:latin typeface="Century Gothic"/>
                <a:cs typeface="Century Gothic"/>
              </a:rPr>
              <a:t>increasing</a:t>
            </a:r>
            <a:r>
              <a:rPr dirty="0" sz="1600" spc="145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1600" spc="-10">
                <a:solidFill>
                  <a:srgbClr val="FF5C33"/>
                </a:solidFill>
                <a:latin typeface="Century Gothic"/>
                <a:cs typeface="Century Gothic"/>
              </a:rPr>
              <a:t>yearly</a:t>
            </a:r>
            <a:endParaRPr sz="1600">
              <a:latin typeface="Century Gothic"/>
              <a:cs typeface="Century Gothic"/>
            </a:endParaRPr>
          </a:p>
          <a:p>
            <a:pPr marL="299085" marR="125095" indent="-287020">
              <a:lnSpc>
                <a:spcPct val="100000"/>
              </a:lnSpc>
              <a:spcBef>
                <a:spcPts val="192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>
                <a:solidFill>
                  <a:srgbClr val="FF5C33"/>
                </a:solidFill>
                <a:latin typeface="Century Gothic"/>
                <a:cs typeface="Century Gothic"/>
              </a:rPr>
              <a:t>Accounts</a:t>
            </a:r>
            <a:r>
              <a:rPr dirty="0" sz="1600" spc="35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1600" spc="-20">
                <a:solidFill>
                  <a:srgbClr val="FF5C33"/>
                </a:solidFill>
                <a:latin typeface="Century Gothic"/>
                <a:cs typeface="Century Gothic"/>
              </a:rPr>
              <a:t>receivable</a:t>
            </a:r>
            <a:r>
              <a:rPr dirty="0" sz="1600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1600" spc="50">
                <a:solidFill>
                  <a:srgbClr val="FF5C33"/>
                </a:solidFill>
                <a:latin typeface="Century Gothic"/>
                <a:cs typeface="Century Gothic"/>
              </a:rPr>
              <a:t>turnover</a:t>
            </a:r>
            <a:r>
              <a:rPr dirty="0" sz="1600" spc="20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1600" spc="100">
                <a:solidFill>
                  <a:srgbClr val="FF5C33"/>
                </a:solidFill>
                <a:latin typeface="Century Gothic"/>
                <a:cs typeface="Century Gothic"/>
              </a:rPr>
              <a:t>is </a:t>
            </a:r>
            <a:r>
              <a:rPr dirty="0" sz="1600">
                <a:solidFill>
                  <a:srgbClr val="FF5C33"/>
                </a:solidFill>
                <a:latin typeface="Century Gothic"/>
                <a:cs typeface="Century Gothic"/>
              </a:rPr>
              <a:t>stable</a:t>
            </a:r>
            <a:r>
              <a:rPr dirty="0" sz="1600" spc="75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FF5C33"/>
                </a:solidFill>
                <a:latin typeface="Century Gothic"/>
                <a:cs typeface="Century Gothic"/>
              </a:rPr>
              <a:t>as</a:t>
            </a:r>
            <a:r>
              <a:rPr dirty="0" sz="1600" spc="65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1600" spc="50">
                <a:solidFill>
                  <a:srgbClr val="FF5C33"/>
                </a:solidFill>
                <a:latin typeface="Century Gothic"/>
                <a:cs typeface="Century Gothic"/>
              </a:rPr>
              <a:t>well</a:t>
            </a:r>
            <a:r>
              <a:rPr dirty="0" sz="1600" spc="45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1600" spc="-155">
                <a:solidFill>
                  <a:srgbClr val="FF5C33"/>
                </a:solidFill>
                <a:latin typeface="Century Gothic"/>
                <a:cs typeface="Century Gothic"/>
              </a:rPr>
              <a:t>&amp;</a:t>
            </a:r>
            <a:r>
              <a:rPr dirty="0" sz="1600" spc="60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1600">
                <a:solidFill>
                  <a:srgbClr val="FF5C33"/>
                </a:solidFill>
                <a:latin typeface="Century Gothic"/>
                <a:cs typeface="Century Gothic"/>
              </a:rPr>
              <a:t>increases</a:t>
            </a:r>
            <a:r>
              <a:rPr dirty="0" sz="1600" spc="75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1600" spc="-10">
                <a:solidFill>
                  <a:srgbClr val="FF5C33"/>
                </a:solidFill>
                <a:latin typeface="Century Gothic"/>
                <a:cs typeface="Century Gothic"/>
              </a:rPr>
              <a:t>yearly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20650">
              <a:lnSpc>
                <a:spcPct val="100000"/>
              </a:lnSpc>
              <a:spcBef>
                <a:spcPts val="65"/>
              </a:spcBef>
            </a:pPr>
            <a:r>
              <a:rPr dirty="0" spc="-25"/>
              <a:t>73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47751" y="3629405"/>
            <a:ext cx="600392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7407" sz="9000" b="1">
                <a:solidFill>
                  <a:srgbClr val="FF5C33"/>
                </a:solidFill>
                <a:latin typeface="Century Gothic"/>
                <a:cs typeface="Century Gothic"/>
              </a:rPr>
              <a:t>01</a:t>
            </a:r>
            <a:r>
              <a:rPr dirty="0" baseline="-7407" sz="9000" spc="382" b="1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3200" spc="204" b="1">
                <a:solidFill>
                  <a:srgbClr val="FF5C33"/>
                </a:solidFill>
                <a:latin typeface="Century Gothic"/>
                <a:cs typeface="Century Gothic"/>
              </a:rPr>
              <a:t>Marketing</a:t>
            </a:r>
            <a:r>
              <a:rPr dirty="0" sz="3200" spc="-60" b="1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3200" spc="254" b="1">
                <a:solidFill>
                  <a:srgbClr val="FF5C33"/>
                </a:solidFill>
                <a:latin typeface="Century Gothic"/>
                <a:cs typeface="Century Gothic"/>
              </a:rPr>
              <a:t>Positioning</a:t>
            </a:r>
            <a:endParaRPr sz="3200">
              <a:latin typeface="Century Gothic"/>
              <a:cs typeface="Century Gothic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05700" y="0"/>
            <a:ext cx="46863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dirty="0" spc="160"/>
              <a:t>Balance</a:t>
            </a:r>
            <a:r>
              <a:rPr dirty="0" spc="65"/>
              <a:t> </a:t>
            </a:r>
            <a:r>
              <a:rPr dirty="0" spc="305"/>
              <a:t>Sheet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9280" y="846455"/>
            <a:ext cx="9774174" cy="5535803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20650">
              <a:lnSpc>
                <a:spcPct val="100000"/>
              </a:lnSpc>
              <a:spcBef>
                <a:spcPts val="65"/>
              </a:spcBef>
            </a:pPr>
            <a:r>
              <a:rPr dirty="0" spc="-25"/>
              <a:t>74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dirty="0" spc="180"/>
              <a:t>Income</a:t>
            </a:r>
            <a:r>
              <a:rPr dirty="0" spc="50"/>
              <a:t> </a:t>
            </a:r>
            <a:r>
              <a:rPr dirty="0" spc="345"/>
              <a:t>Statement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0475" y="866419"/>
            <a:ext cx="9671050" cy="5399659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20650">
              <a:lnSpc>
                <a:spcPct val="100000"/>
              </a:lnSpc>
              <a:spcBef>
                <a:spcPts val="65"/>
              </a:spcBef>
            </a:pPr>
            <a:r>
              <a:rPr dirty="0" spc="-25"/>
              <a:t>75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dirty="0" spc="135"/>
              <a:t>Cash</a:t>
            </a:r>
            <a:r>
              <a:rPr dirty="0" spc="55"/>
              <a:t> </a:t>
            </a:r>
            <a:r>
              <a:rPr dirty="0" spc="450"/>
              <a:t>Flow</a:t>
            </a:r>
            <a:r>
              <a:rPr dirty="0" spc="30"/>
              <a:t> </a:t>
            </a:r>
            <a:r>
              <a:rPr dirty="0" spc="345"/>
              <a:t>Statement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485775" y="1121410"/>
            <a:ext cx="8897620" cy="4377055"/>
            <a:chOff x="485775" y="1121410"/>
            <a:chExt cx="8897620" cy="437705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5775" y="1121410"/>
              <a:ext cx="8897239" cy="382016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9500" y="2092960"/>
              <a:ext cx="4086225" cy="3405123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20650">
              <a:lnSpc>
                <a:spcPct val="100000"/>
              </a:lnSpc>
              <a:spcBef>
                <a:spcPts val="65"/>
              </a:spcBef>
            </a:pPr>
            <a:r>
              <a:rPr dirty="0" spc="-25"/>
              <a:t>76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dirty="0" spc="355"/>
              <a:t>Profitability</a:t>
            </a:r>
            <a:r>
              <a:rPr dirty="0" spc="-5"/>
              <a:t> </a:t>
            </a:r>
            <a:r>
              <a:rPr dirty="0" spc="229"/>
              <a:t>Checkpoints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20650">
              <a:lnSpc>
                <a:spcPct val="100000"/>
              </a:lnSpc>
              <a:spcBef>
                <a:spcPts val="65"/>
              </a:spcBef>
            </a:pPr>
            <a:r>
              <a:rPr dirty="0" spc="-25"/>
              <a:t>77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64591" y="1284223"/>
            <a:ext cx="3881754" cy="414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5C33"/>
                </a:solidFill>
                <a:latin typeface="Calibri"/>
                <a:cs typeface="Calibri"/>
              </a:rPr>
              <a:t>Short-</a:t>
            </a:r>
            <a:r>
              <a:rPr dirty="0" sz="1800" spc="-40" b="1">
                <a:solidFill>
                  <a:srgbClr val="FF5C33"/>
                </a:solidFill>
                <a:latin typeface="Calibri"/>
                <a:cs typeface="Calibri"/>
              </a:rPr>
              <a:t>Term</a:t>
            </a:r>
            <a:r>
              <a:rPr dirty="0" sz="1800" spc="-50" b="1">
                <a:solidFill>
                  <a:srgbClr val="FF5C33"/>
                </a:solidFill>
                <a:latin typeface="Calibri"/>
                <a:cs typeface="Calibri"/>
              </a:rPr>
              <a:t> </a:t>
            </a:r>
            <a:r>
              <a:rPr dirty="0" sz="1800" spc="-25" b="1">
                <a:solidFill>
                  <a:srgbClr val="FF5C33"/>
                </a:solidFill>
                <a:latin typeface="Calibri"/>
                <a:cs typeface="Calibri"/>
              </a:rPr>
              <a:t>(Years </a:t>
            </a:r>
            <a:r>
              <a:rPr dirty="0" sz="1800" spc="-10" b="1">
                <a:solidFill>
                  <a:srgbClr val="FF5C33"/>
                </a:solidFill>
                <a:latin typeface="Calibri"/>
                <a:cs typeface="Calibri"/>
              </a:rPr>
              <a:t>1-</a:t>
            </a:r>
            <a:r>
              <a:rPr dirty="0" sz="1800" spc="-25" b="1">
                <a:solidFill>
                  <a:srgbClr val="FF5C33"/>
                </a:solidFill>
                <a:latin typeface="Calibri"/>
                <a:cs typeface="Calibri"/>
              </a:rPr>
              <a:t>2):</a:t>
            </a:r>
            <a:endParaRPr sz="1800">
              <a:latin typeface="Calibri"/>
              <a:cs typeface="Calibri"/>
            </a:endParaRPr>
          </a:p>
          <a:p>
            <a:pPr algn="just" marL="12700" marR="10160" indent="-10160">
              <a:lnSpc>
                <a:spcPct val="100000"/>
              </a:lnSpc>
              <a:buSzPct val="94444"/>
              <a:buFont typeface="Arial"/>
              <a:buChar char="•"/>
              <a:tabLst>
                <a:tab pos="91440" algn="l"/>
              </a:tabLst>
            </a:pPr>
            <a:r>
              <a:rPr dirty="0" sz="1800" b="1">
                <a:solidFill>
                  <a:srgbClr val="FF5C33"/>
                </a:solidFill>
                <a:latin typeface="Calibri"/>
                <a:cs typeface="Calibri"/>
              </a:rPr>
              <a:t>	</a:t>
            </a:r>
            <a:r>
              <a:rPr dirty="0" sz="1800" b="1">
                <a:solidFill>
                  <a:srgbClr val="FF5C33"/>
                </a:solidFill>
                <a:latin typeface="Calibri"/>
                <a:cs typeface="Calibri"/>
              </a:rPr>
              <a:t>Cost</a:t>
            </a:r>
            <a:r>
              <a:rPr dirty="0" sz="1800" spc="-55" b="1">
                <a:solidFill>
                  <a:srgbClr val="FF5C33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5C33"/>
                </a:solidFill>
                <a:latin typeface="Calibri"/>
                <a:cs typeface="Calibri"/>
              </a:rPr>
              <a:t>Reduction</a:t>
            </a:r>
            <a:r>
              <a:rPr dirty="0" sz="1800" spc="-75" b="1">
                <a:solidFill>
                  <a:srgbClr val="FF5C33"/>
                </a:solidFill>
                <a:latin typeface="Calibri"/>
                <a:cs typeface="Calibri"/>
              </a:rPr>
              <a:t> </a:t>
            </a:r>
            <a:r>
              <a:rPr dirty="0" sz="1800" spc="-20" b="1">
                <a:solidFill>
                  <a:srgbClr val="FF5C33"/>
                </a:solidFill>
                <a:latin typeface="Calibri"/>
                <a:cs typeface="Calibri"/>
              </a:rPr>
              <a:t>Targets:</a:t>
            </a:r>
            <a:r>
              <a:rPr dirty="0" sz="1800" spc="-35" b="1">
                <a:solidFill>
                  <a:srgbClr val="FF5C33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Set</a:t>
            </a:r>
            <a:r>
              <a:rPr dirty="0" sz="1800" spc="-5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clear</a:t>
            </a:r>
            <a:r>
              <a:rPr dirty="0" sz="1800" spc="-3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5FC2B9"/>
                </a:solidFill>
                <a:latin typeface="Calibri"/>
                <a:cs typeface="Calibri"/>
              </a:rPr>
              <a:t>targets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for</a:t>
            </a:r>
            <a:r>
              <a:rPr dirty="0" sz="1800" spc="-7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reducing</a:t>
            </a:r>
            <a:r>
              <a:rPr dirty="0" sz="1800" spc="-5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production</a:t>
            </a:r>
            <a:r>
              <a:rPr dirty="0" sz="1800" spc="-5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costs</a:t>
            </a:r>
            <a:r>
              <a:rPr dirty="0" sz="1800" spc="-75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per</a:t>
            </a:r>
            <a:r>
              <a:rPr dirty="0" sz="1800" spc="-7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5FC2B9"/>
                </a:solidFill>
                <a:latin typeface="Calibri"/>
                <a:cs typeface="Calibri"/>
              </a:rPr>
              <a:t>vehicle.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Monitor</a:t>
            </a:r>
            <a:r>
              <a:rPr dirty="0" sz="1800" spc="-4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progress</a:t>
            </a:r>
            <a:r>
              <a:rPr dirty="0" sz="1800" spc="-45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and</a:t>
            </a:r>
            <a:r>
              <a:rPr dirty="0" sz="1800" spc="-3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adjust</a:t>
            </a:r>
            <a:r>
              <a:rPr dirty="0" sz="1800" spc="-5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as</a:t>
            </a:r>
            <a:r>
              <a:rPr dirty="0" sz="1800" spc="-35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5FC2B9"/>
                </a:solidFill>
                <a:latin typeface="Calibri"/>
                <a:cs typeface="Calibri"/>
              </a:rPr>
              <a:t>needed.</a:t>
            </a:r>
            <a:endParaRPr sz="1800">
              <a:latin typeface="Calibri"/>
              <a:cs typeface="Calibri"/>
            </a:endParaRPr>
          </a:p>
          <a:p>
            <a:pPr marL="12700" marR="80010" indent="-10160">
              <a:lnSpc>
                <a:spcPct val="100000"/>
              </a:lnSpc>
              <a:buSzPct val="94444"/>
              <a:buFont typeface="Arial"/>
              <a:buChar char="•"/>
              <a:tabLst>
                <a:tab pos="91440" algn="l"/>
              </a:tabLst>
            </a:pPr>
            <a:r>
              <a:rPr dirty="0" sz="1800" b="1">
                <a:solidFill>
                  <a:srgbClr val="FF5C33"/>
                </a:solidFill>
                <a:latin typeface="Calibri"/>
                <a:cs typeface="Calibri"/>
              </a:rPr>
              <a:t>	</a:t>
            </a:r>
            <a:r>
              <a:rPr dirty="0" sz="1800" b="1">
                <a:solidFill>
                  <a:srgbClr val="FF5C33"/>
                </a:solidFill>
                <a:latin typeface="Calibri"/>
                <a:cs typeface="Calibri"/>
              </a:rPr>
              <a:t>Market</a:t>
            </a:r>
            <a:r>
              <a:rPr dirty="0" sz="1800" spc="-55" b="1">
                <a:solidFill>
                  <a:srgbClr val="FF5C33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FF5C33"/>
                </a:solidFill>
                <a:latin typeface="Calibri"/>
                <a:cs typeface="Calibri"/>
              </a:rPr>
              <a:t>Penetration:</a:t>
            </a:r>
            <a:r>
              <a:rPr dirty="0" sz="1800" spc="-70" b="1">
                <a:solidFill>
                  <a:srgbClr val="FF5C33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5FC2B9"/>
                </a:solidFill>
                <a:latin typeface="Calibri"/>
                <a:cs typeface="Calibri"/>
              </a:rPr>
              <a:t>Track</a:t>
            </a:r>
            <a:r>
              <a:rPr dirty="0" sz="1800" spc="-6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sales</a:t>
            </a:r>
            <a:r>
              <a:rPr dirty="0" sz="1800" spc="-65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5FC2B9"/>
                </a:solidFill>
                <a:latin typeface="Calibri"/>
                <a:cs typeface="Calibri"/>
              </a:rPr>
              <a:t>volume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against</a:t>
            </a:r>
            <a:r>
              <a:rPr dirty="0" sz="1800" spc="-9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projections.</a:t>
            </a:r>
            <a:r>
              <a:rPr dirty="0" sz="1800" spc="-85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5FC2B9"/>
                </a:solidFill>
                <a:latin typeface="Calibri"/>
                <a:cs typeface="Calibri"/>
              </a:rPr>
              <a:t>Evaluate</a:t>
            </a:r>
            <a:r>
              <a:rPr dirty="0" sz="1800" spc="-8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5FC2B9"/>
                </a:solidFill>
                <a:latin typeface="Calibri"/>
                <a:cs typeface="Calibri"/>
              </a:rPr>
              <a:t>the </a:t>
            </a:r>
            <a:r>
              <a:rPr dirty="0" sz="1800" spc="-10">
                <a:solidFill>
                  <a:srgbClr val="5FC2B9"/>
                </a:solidFill>
                <a:latin typeface="Calibri"/>
                <a:cs typeface="Calibri"/>
              </a:rPr>
              <a:t>effectiveness</a:t>
            </a:r>
            <a:r>
              <a:rPr dirty="0" sz="1800" spc="-5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of</a:t>
            </a:r>
            <a:r>
              <a:rPr dirty="0" sz="1800" spc="-2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5FC2B9"/>
                </a:solidFill>
                <a:latin typeface="Calibri"/>
                <a:cs typeface="Calibri"/>
              </a:rPr>
              <a:t>marketing</a:t>
            </a:r>
            <a:r>
              <a:rPr dirty="0" sz="1800" spc="-25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and</a:t>
            </a:r>
            <a:r>
              <a:rPr dirty="0" sz="1800" spc="-25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5FC2B9"/>
                </a:solidFill>
                <a:latin typeface="Calibri"/>
                <a:cs typeface="Calibri"/>
              </a:rPr>
              <a:t>sales strategies</a:t>
            </a:r>
            <a:r>
              <a:rPr dirty="0" sz="1800" spc="-75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to</a:t>
            </a:r>
            <a:r>
              <a:rPr dirty="0" sz="1800" spc="-55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reach</a:t>
            </a:r>
            <a:r>
              <a:rPr dirty="0" sz="1800" spc="-6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target</a:t>
            </a:r>
            <a:r>
              <a:rPr dirty="0" sz="1800" spc="-65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5FC2B9"/>
                </a:solidFill>
                <a:latin typeface="Calibri"/>
                <a:cs typeface="Calibri"/>
              </a:rPr>
              <a:t>segments.</a:t>
            </a:r>
            <a:endParaRPr sz="1800">
              <a:latin typeface="Calibri"/>
              <a:cs typeface="Calibri"/>
            </a:endParaRPr>
          </a:p>
          <a:p>
            <a:pPr marL="12700" marR="5080" indent="-10160">
              <a:lnSpc>
                <a:spcPct val="100000"/>
              </a:lnSpc>
              <a:buSzPct val="94444"/>
              <a:buFont typeface="Arial"/>
              <a:buChar char="•"/>
              <a:tabLst>
                <a:tab pos="91440" algn="l"/>
              </a:tabLst>
            </a:pPr>
            <a:r>
              <a:rPr dirty="0" sz="1800" b="1">
                <a:solidFill>
                  <a:srgbClr val="FF5C33"/>
                </a:solidFill>
                <a:latin typeface="Calibri"/>
                <a:cs typeface="Calibri"/>
              </a:rPr>
              <a:t>	</a:t>
            </a:r>
            <a:r>
              <a:rPr dirty="0" sz="1800" b="1">
                <a:solidFill>
                  <a:srgbClr val="FF5C33"/>
                </a:solidFill>
                <a:latin typeface="Calibri"/>
                <a:cs typeface="Calibri"/>
              </a:rPr>
              <a:t>Customer</a:t>
            </a:r>
            <a:r>
              <a:rPr dirty="0" sz="1800" spc="-65" b="1">
                <a:solidFill>
                  <a:srgbClr val="FF5C33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5C33"/>
                </a:solidFill>
                <a:latin typeface="Calibri"/>
                <a:cs typeface="Calibri"/>
              </a:rPr>
              <a:t>Acquisition</a:t>
            </a:r>
            <a:r>
              <a:rPr dirty="0" sz="1800" spc="-70" b="1">
                <a:solidFill>
                  <a:srgbClr val="FF5C33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5C33"/>
                </a:solidFill>
                <a:latin typeface="Calibri"/>
                <a:cs typeface="Calibri"/>
              </a:rPr>
              <a:t>Cost</a:t>
            </a:r>
            <a:r>
              <a:rPr dirty="0" sz="1800" spc="-25" b="1">
                <a:solidFill>
                  <a:srgbClr val="FF5C33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5C33"/>
                </a:solidFill>
                <a:latin typeface="Calibri"/>
                <a:cs typeface="Calibri"/>
              </a:rPr>
              <a:t>:</a:t>
            </a:r>
            <a:r>
              <a:rPr dirty="0" sz="1800" spc="-20" b="1">
                <a:solidFill>
                  <a:srgbClr val="FF5C33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5FC2B9"/>
                </a:solidFill>
                <a:latin typeface="Calibri"/>
                <a:cs typeface="Calibri"/>
              </a:rPr>
              <a:t>Measure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the</a:t>
            </a:r>
            <a:r>
              <a:rPr dirty="0" sz="1800" spc="-25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cost</a:t>
            </a:r>
            <a:r>
              <a:rPr dirty="0" sz="1800" spc="-35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of</a:t>
            </a:r>
            <a:r>
              <a:rPr dirty="0" sz="1800" spc="-35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acquiring</a:t>
            </a:r>
            <a:r>
              <a:rPr dirty="0" sz="1800" spc="-1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new</a:t>
            </a:r>
            <a:r>
              <a:rPr dirty="0" sz="1800" spc="-3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5FC2B9"/>
                </a:solidFill>
                <a:latin typeface="Calibri"/>
                <a:cs typeface="Calibri"/>
              </a:rPr>
              <a:t>customers.</a:t>
            </a:r>
            <a:r>
              <a:rPr dirty="0" sz="1800" spc="-35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5FC2B9"/>
                </a:solidFill>
                <a:latin typeface="Calibri"/>
                <a:cs typeface="Calibri"/>
              </a:rPr>
              <a:t>Aim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to</a:t>
            </a:r>
            <a:r>
              <a:rPr dirty="0" sz="1800" spc="-6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keep</a:t>
            </a:r>
            <a:r>
              <a:rPr dirty="0" sz="1800" spc="-55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CAC</a:t>
            </a:r>
            <a:r>
              <a:rPr dirty="0" sz="1800" spc="-45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below</a:t>
            </a:r>
            <a:r>
              <a:rPr dirty="0" sz="1800" spc="-45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a</a:t>
            </a:r>
            <a:r>
              <a:rPr dirty="0" sz="1800" spc="-45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defined</a:t>
            </a:r>
            <a:r>
              <a:rPr dirty="0" sz="1800" spc="-5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threshold</a:t>
            </a:r>
            <a:r>
              <a:rPr dirty="0" sz="1800" spc="-45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5FC2B9"/>
                </a:solidFill>
                <a:latin typeface="Calibri"/>
                <a:cs typeface="Calibri"/>
              </a:rPr>
              <a:t>to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ensure</a:t>
            </a:r>
            <a:r>
              <a:rPr dirty="0" sz="1800" spc="-85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5FC2B9"/>
                </a:solidFill>
                <a:latin typeface="Calibri"/>
                <a:cs typeface="Calibri"/>
              </a:rPr>
              <a:t>profitability.</a:t>
            </a:r>
            <a:endParaRPr sz="1800">
              <a:latin typeface="Calibri"/>
              <a:cs typeface="Calibri"/>
            </a:endParaRPr>
          </a:p>
          <a:p>
            <a:pPr marL="12700" marR="41275" indent="-10160">
              <a:lnSpc>
                <a:spcPct val="100000"/>
              </a:lnSpc>
              <a:spcBef>
                <a:spcPts val="5"/>
              </a:spcBef>
              <a:buSzPct val="94444"/>
              <a:buFont typeface="Arial"/>
              <a:buChar char="•"/>
              <a:tabLst>
                <a:tab pos="91440" algn="l"/>
              </a:tabLst>
            </a:pPr>
            <a:r>
              <a:rPr dirty="0" sz="1800" b="1">
                <a:solidFill>
                  <a:srgbClr val="FF5C33"/>
                </a:solidFill>
                <a:latin typeface="Calibri"/>
                <a:cs typeface="Calibri"/>
              </a:rPr>
              <a:t>	</a:t>
            </a:r>
            <a:r>
              <a:rPr dirty="0" sz="1800" b="1">
                <a:solidFill>
                  <a:srgbClr val="FF5C33"/>
                </a:solidFill>
                <a:latin typeface="Calibri"/>
                <a:cs typeface="Calibri"/>
              </a:rPr>
              <a:t>Battery</a:t>
            </a:r>
            <a:r>
              <a:rPr dirty="0" sz="1800" spc="-70" b="1">
                <a:solidFill>
                  <a:srgbClr val="FF5C33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5C33"/>
                </a:solidFill>
                <a:latin typeface="Calibri"/>
                <a:cs typeface="Calibri"/>
              </a:rPr>
              <a:t>Costs</a:t>
            </a:r>
            <a:r>
              <a:rPr dirty="0" sz="1800" b="1">
                <a:solidFill>
                  <a:srgbClr val="5FC2B9"/>
                </a:solidFill>
                <a:latin typeface="Calibri"/>
                <a:cs typeface="Calibri"/>
              </a:rPr>
              <a:t>:</a:t>
            </a:r>
            <a:r>
              <a:rPr dirty="0" sz="1800" spc="-85" b="1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Monitor</a:t>
            </a:r>
            <a:r>
              <a:rPr dirty="0" sz="1800" spc="-65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battery</a:t>
            </a:r>
            <a:r>
              <a:rPr dirty="0" sz="1800" spc="-65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costs</a:t>
            </a:r>
            <a:r>
              <a:rPr dirty="0" sz="1800" spc="-75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5FC2B9"/>
                </a:solidFill>
                <a:latin typeface="Calibri"/>
                <a:cs typeface="Calibri"/>
              </a:rPr>
              <a:t>per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unit</a:t>
            </a:r>
            <a:r>
              <a:rPr dirty="0" sz="1800" spc="-35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of</a:t>
            </a:r>
            <a:r>
              <a:rPr dirty="0" sz="1800" spc="-45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energy</a:t>
            </a:r>
            <a:r>
              <a:rPr dirty="0" sz="1800" spc="-25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5FC2B9"/>
                </a:solidFill>
                <a:latin typeface="Calibri"/>
                <a:cs typeface="Calibri"/>
              </a:rPr>
              <a:t>storage.</a:t>
            </a:r>
            <a:r>
              <a:rPr dirty="0" sz="1800" spc="-6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5FC2B9"/>
                </a:solidFill>
                <a:latin typeface="Calibri"/>
                <a:cs typeface="Calibri"/>
              </a:rPr>
              <a:t>Track</a:t>
            </a:r>
            <a:r>
              <a:rPr dirty="0" sz="1800" spc="-5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5FC2B9"/>
                </a:solidFill>
                <a:latin typeface="Calibri"/>
                <a:cs typeface="Calibri"/>
              </a:rPr>
              <a:t>progress towards</a:t>
            </a:r>
            <a:r>
              <a:rPr dirty="0" sz="1800" spc="-65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cost</a:t>
            </a:r>
            <a:r>
              <a:rPr dirty="0" sz="1800" spc="-8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reduction</a:t>
            </a:r>
            <a:r>
              <a:rPr dirty="0" sz="1800" spc="-6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5FC2B9"/>
                </a:solidFill>
                <a:latin typeface="Calibri"/>
                <a:cs typeface="Calibri"/>
              </a:rPr>
              <a:t>goals.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651375" y="1298194"/>
            <a:ext cx="3611879" cy="4141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5C33"/>
                </a:solidFill>
                <a:latin typeface="Calibri"/>
                <a:cs typeface="Calibri"/>
              </a:rPr>
              <a:t>Mid-</a:t>
            </a:r>
            <a:r>
              <a:rPr dirty="0" sz="1800" spc="-40" b="1">
                <a:solidFill>
                  <a:srgbClr val="FF5C33"/>
                </a:solidFill>
                <a:latin typeface="Calibri"/>
                <a:cs typeface="Calibri"/>
              </a:rPr>
              <a:t>Term</a:t>
            </a:r>
            <a:r>
              <a:rPr dirty="0" sz="1800" spc="-45" b="1">
                <a:solidFill>
                  <a:srgbClr val="FF5C33"/>
                </a:solidFill>
                <a:latin typeface="Calibri"/>
                <a:cs typeface="Calibri"/>
              </a:rPr>
              <a:t> </a:t>
            </a:r>
            <a:r>
              <a:rPr dirty="0" sz="1800" spc="-25" b="1">
                <a:solidFill>
                  <a:srgbClr val="FF5C33"/>
                </a:solidFill>
                <a:latin typeface="Calibri"/>
                <a:cs typeface="Calibri"/>
              </a:rPr>
              <a:t>(Years </a:t>
            </a:r>
            <a:r>
              <a:rPr dirty="0" sz="1800" spc="-10" b="1">
                <a:solidFill>
                  <a:srgbClr val="FF5C33"/>
                </a:solidFill>
                <a:latin typeface="Calibri"/>
                <a:cs typeface="Calibri"/>
              </a:rPr>
              <a:t>3-</a:t>
            </a:r>
            <a:r>
              <a:rPr dirty="0" sz="1800" spc="-25" b="1">
                <a:solidFill>
                  <a:srgbClr val="FF5C33"/>
                </a:solidFill>
                <a:latin typeface="Calibri"/>
                <a:cs typeface="Calibri"/>
              </a:rPr>
              <a:t>5):</a:t>
            </a:r>
            <a:endParaRPr sz="1800">
              <a:latin typeface="Calibri"/>
              <a:cs typeface="Calibri"/>
            </a:endParaRPr>
          </a:p>
          <a:p>
            <a:pPr marL="12700" marR="5080" indent="-10160">
              <a:lnSpc>
                <a:spcPct val="100000"/>
              </a:lnSpc>
              <a:buSzPct val="94444"/>
              <a:buFont typeface="Arial"/>
              <a:buChar char="•"/>
              <a:tabLst>
                <a:tab pos="91440" algn="l"/>
              </a:tabLst>
            </a:pPr>
            <a:r>
              <a:rPr dirty="0" sz="1800" spc="-10" b="1">
                <a:solidFill>
                  <a:srgbClr val="FF5C33"/>
                </a:solidFill>
                <a:latin typeface="Calibri"/>
                <a:cs typeface="Calibri"/>
              </a:rPr>
              <a:t>	</a:t>
            </a:r>
            <a:r>
              <a:rPr dirty="0" sz="1800" spc="-10" b="1">
                <a:solidFill>
                  <a:srgbClr val="FF5C33"/>
                </a:solidFill>
                <a:latin typeface="Calibri"/>
                <a:cs typeface="Calibri"/>
              </a:rPr>
              <a:t>Break-</a:t>
            </a:r>
            <a:r>
              <a:rPr dirty="0" sz="1800" b="1">
                <a:solidFill>
                  <a:srgbClr val="FF5C33"/>
                </a:solidFill>
                <a:latin typeface="Calibri"/>
                <a:cs typeface="Calibri"/>
              </a:rPr>
              <a:t>Even</a:t>
            </a:r>
            <a:r>
              <a:rPr dirty="0" sz="1800" spc="-90" b="1">
                <a:solidFill>
                  <a:srgbClr val="FF5C33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5C33"/>
                </a:solidFill>
                <a:latin typeface="Calibri"/>
                <a:cs typeface="Calibri"/>
              </a:rPr>
              <a:t>Point:</a:t>
            </a:r>
            <a:r>
              <a:rPr dirty="0" sz="1800" spc="-90" b="1">
                <a:solidFill>
                  <a:srgbClr val="FF5C33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Determine</a:t>
            </a:r>
            <a:r>
              <a:rPr dirty="0" sz="1800" spc="-45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5FC2B9"/>
                </a:solidFill>
                <a:latin typeface="Calibri"/>
                <a:cs typeface="Calibri"/>
              </a:rPr>
              <a:t>the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point</a:t>
            </a:r>
            <a:r>
              <a:rPr dirty="0" sz="1800" spc="-45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at</a:t>
            </a:r>
            <a:r>
              <a:rPr dirty="0" sz="1800" spc="-55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which</a:t>
            </a:r>
            <a:r>
              <a:rPr dirty="0" sz="1800" spc="-25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your</a:t>
            </a:r>
            <a:r>
              <a:rPr dirty="0" sz="1800" spc="-5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5FC2B9"/>
                </a:solidFill>
                <a:latin typeface="Calibri"/>
                <a:cs typeface="Calibri"/>
              </a:rPr>
              <a:t>company</a:t>
            </a:r>
            <a:r>
              <a:rPr dirty="0" sz="1800" spc="-35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5FC2B9"/>
                </a:solidFill>
                <a:latin typeface="Calibri"/>
                <a:cs typeface="Calibri"/>
              </a:rPr>
              <a:t>achieves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profitability</a:t>
            </a:r>
            <a:r>
              <a:rPr dirty="0" sz="1800" spc="-65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(total</a:t>
            </a:r>
            <a:r>
              <a:rPr dirty="0" sz="1800" spc="-7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revenue</a:t>
            </a:r>
            <a:r>
              <a:rPr dirty="0" sz="1800" spc="-75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equals</a:t>
            </a:r>
            <a:r>
              <a:rPr dirty="0" sz="1800" spc="-7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5FC2B9"/>
                </a:solidFill>
                <a:latin typeface="Calibri"/>
                <a:cs typeface="Calibri"/>
              </a:rPr>
              <a:t>total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costs).</a:t>
            </a:r>
            <a:r>
              <a:rPr dirty="0" sz="1800" spc="-55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5FC2B9"/>
                </a:solidFill>
                <a:latin typeface="Calibri"/>
                <a:cs typeface="Calibri"/>
              </a:rPr>
              <a:t>Track</a:t>
            </a:r>
            <a:r>
              <a:rPr dirty="0" sz="1800" spc="-6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5FC2B9"/>
                </a:solidFill>
                <a:latin typeface="Calibri"/>
                <a:cs typeface="Calibri"/>
              </a:rPr>
              <a:t>progress</a:t>
            </a:r>
            <a:r>
              <a:rPr dirty="0" sz="1800" spc="-6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5FC2B9"/>
                </a:solidFill>
                <a:latin typeface="Calibri"/>
                <a:cs typeface="Calibri"/>
              </a:rPr>
              <a:t>towards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reaching</a:t>
            </a:r>
            <a:r>
              <a:rPr dirty="0" sz="1800" spc="-45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this</a:t>
            </a:r>
            <a:r>
              <a:rPr dirty="0" sz="1800" spc="-4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5FC2B9"/>
                </a:solidFill>
                <a:latin typeface="Calibri"/>
                <a:cs typeface="Calibri"/>
              </a:rPr>
              <a:t>point.</a:t>
            </a:r>
            <a:endParaRPr sz="1800">
              <a:latin typeface="Calibri"/>
              <a:cs typeface="Calibri"/>
            </a:endParaRPr>
          </a:p>
          <a:p>
            <a:pPr marL="12700" marR="17780" indent="-10160">
              <a:lnSpc>
                <a:spcPct val="100000"/>
              </a:lnSpc>
              <a:buSzPct val="94444"/>
              <a:buFont typeface="Arial"/>
              <a:buChar char="•"/>
              <a:tabLst>
                <a:tab pos="91440" algn="l"/>
              </a:tabLst>
            </a:pPr>
            <a:r>
              <a:rPr dirty="0" sz="1800" b="1">
                <a:solidFill>
                  <a:srgbClr val="FF5C33"/>
                </a:solidFill>
                <a:latin typeface="Calibri"/>
                <a:cs typeface="Calibri"/>
              </a:rPr>
              <a:t>	</a:t>
            </a:r>
            <a:r>
              <a:rPr dirty="0" sz="1800" b="1">
                <a:solidFill>
                  <a:srgbClr val="FF5C33"/>
                </a:solidFill>
                <a:latin typeface="Calibri"/>
                <a:cs typeface="Calibri"/>
              </a:rPr>
              <a:t>Return</a:t>
            </a:r>
            <a:r>
              <a:rPr dirty="0" sz="1800" spc="-40" b="1">
                <a:solidFill>
                  <a:srgbClr val="FF5C33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5C33"/>
                </a:solidFill>
                <a:latin typeface="Calibri"/>
                <a:cs typeface="Calibri"/>
              </a:rPr>
              <a:t>on</a:t>
            </a:r>
            <a:r>
              <a:rPr dirty="0" sz="1800" spc="-25" b="1">
                <a:solidFill>
                  <a:srgbClr val="FF5C33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FF5C33"/>
                </a:solidFill>
                <a:latin typeface="Calibri"/>
                <a:cs typeface="Calibri"/>
              </a:rPr>
              <a:t>Investment</a:t>
            </a:r>
            <a:r>
              <a:rPr dirty="0" sz="1800" spc="-60" b="1">
                <a:solidFill>
                  <a:srgbClr val="FF5C33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5C33"/>
                </a:solidFill>
                <a:latin typeface="Calibri"/>
                <a:cs typeface="Calibri"/>
              </a:rPr>
              <a:t>(ROI):</a:t>
            </a:r>
            <a:r>
              <a:rPr dirty="0" sz="1800" spc="-20" b="1">
                <a:solidFill>
                  <a:srgbClr val="FF5C33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5FC2B9"/>
                </a:solidFill>
                <a:latin typeface="Calibri"/>
                <a:cs typeface="Calibri"/>
              </a:rPr>
              <a:t>Evaluate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the</a:t>
            </a:r>
            <a:r>
              <a:rPr dirty="0" sz="1800" spc="-4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return</a:t>
            </a:r>
            <a:r>
              <a:rPr dirty="0" sz="1800" spc="-35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on</a:t>
            </a:r>
            <a:r>
              <a:rPr dirty="0" sz="1800" spc="-55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5FC2B9"/>
                </a:solidFill>
                <a:latin typeface="Calibri"/>
                <a:cs typeface="Calibri"/>
              </a:rPr>
              <a:t>investment</a:t>
            </a:r>
            <a:r>
              <a:rPr dirty="0" sz="1800" spc="-6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for</a:t>
            </a:r>
            <a:r>
              <a:rPr dirty="0" sz="1800" spc="-45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5FC2B9"/>
                </a:solidFill>
                <a:latin typeface="Calibri"/>
                <a:cs typeface="Calibri"/>
              </a:rPr>
              <a:t>major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initiatives</a:t>
            </a:r>
            <a:r>
              <a:rPr dirty="0" sz="1800" spc="-7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like</a:t>
            </a:r>
            <a:r>
              <a:rPr dirty="0" sz="1800" spc="-6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new</a:t>
            </a:r>
            <a:r>
              <a:rPr dirty="0" sz="1800" spc="-6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model</a:t>
            </a:r>
            <a:r>
              <a:rPr dirty="0" sz="1800" spc="-65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launches</a:t>
            </a:r>
            <a:r>
              <a:rPr dirty="0" sz="1800" spc="-5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5FC2B9"/>
                </a:solidFill>
                <a:latin typeface="Calibri"/>
                <a:cs typeface="Calibri"/>
              </a:rPr>
              <a:t>or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production</a:t>
            </a:r>
            <a:r>
              <a:rPr dirty="0" sz="1800" spc="-85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facility</a:t>
            </a:r>
            <a:r>
              <a:rPr dirty="0" sz="1800" spc="-8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5FC2B9"/>
                </a:solidFill>
                <a:latin typeface="Calibri"/>
                <a:cs typeface="Calibri"/>
              </a:rPr>
              <a:t>upgrades.</a:t>
            </a:r>
            <a:endParaRPr sz="1800">
              <a:latin typeface="Calibri"/>
              <a:cs typeface="Calibri"/>
            </a:endParaRPr>
          </a:p>
          <a:p>
            <a:pPr marL="12700" marR="82550" indent="-10160">
              <a:lnSpc>
                <a:spcPct val="100000"/>
              </a:lnSpc>
              <a:spcBef>
                <a:spcPts val="5"/>
              </a:spcBef>
              <a:buSzPct val="94444"/>
              <a:buFont typeface="Arial"/>
              <a:buChar char="•"/>
              <a:tabLst>
                <a:tab pos="91440" algn="l"/>
              </a:tabLst>
            </a:pPr>
            <a:r>
              <a:rPr dirty="0" sz="1800" b="1">
                <a:solidFill>
                  <a:srgbClr val="FF5C33"/>
                </a:solidFill>
                <a:latin typeface="Calibri"/>
                <a:cs typeface="Calibri"/>
              </a:rPr>
              <a:t>	</a:t>
            </a:r>
            <a:r>
              <a:rPr dirty="0" sz="1800" b="1">
                <a:solidFill>
                  <a:srgbClr val="FF5C33"/>
                </a:solidFill>
                <a:latin typeface="Calibri"/>
                <a:cs typeface="Calibri"/>
              </a:rPr>
              <a:t>Market</a:t>
            </a:r>
            <a:r>
              <a:rPr dirty="0" sz="1800" spc="-60" b="1">
                <a:solidFill>
                  <a:srgbClr val="FF5C33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5C33"/>
                </a:solidFill>
                <a:latin typeface="Calibri"/>
                <a:cs typeface="Calibri"/>
              </a:rPr>
              <a:t>Share:</a:t>
            </a:r>
            <a:r>
              <a:rPr dirty="0" sz="1800" spc="-65" b="1">
                <a:solidFill>
                  <a:srgbClr val="FF5C33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5FC2B9"/>
                </a:solidFill>
                <a:latin typeface="Calibri"/>
                <a:cs typeface="Calibri"/>
              </a:rPr>
              <a:t>Track</a:t>
            </a:r>
            <a:r>
              <a:rPr dirty="0" sz="1800" spc="-6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your</a:t>
            </a:r>
            <a:r>
              <a:rPr dirty="0" sz="1800" spc="-55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5FC2B9"/>
                </a:solidFill>
                <a:latin typeface="Calibri"/>
                <a:cs typeface="Calibri"/>
              </a:rPr>
              <a:t>market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share</a:t>
            </a:r>
            <a:r>
              <a:rPr dirty="0" sz="1800" spc="-6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growth</a:t>
            </a:r>
            <a:r>
              <a:rPr dirty="0" sz="1800" spc="-5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5FC2B9"/>
                </a:solidFill>
                <a:latin typeface="Calibri"/>
                <a:cs typeface="Calibri"/>
              </a:rPr>
              <a:t>compared</a:t>
            </a:r>
            <a:r>
              <a:rPr dirty="0" sz="1800" spc="-5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5FC2B9"/>
                </a:solidFill>
                <a:latin typeface="Calibri"/>
                <a:cs typeface="Calibri"/>
              </a:rPr>
              <a:t>to </a:t>
            </a:r>
            <a:r>
              <a:rPr dirty="0" sz="1800" spc="-10">
                <a:solidFill>
                  <a:srgbClr val="5FC2B9"/>
                </a:solidFill>
                <a:latin typeface="Calibri"/>
                <a:cs typeface="Calibri"/>
              </a:rPr>
              <a:t>competitors.</a:t>
            </a:r>
            <a:r>
              <a:rPr dirty="0" sz="1800" spc="-3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Aim</a:t>
            </a:r>
            <a:r>
              <a:rPr dirty="0" sz="1800" spc="-3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to</a:t>
            </a:r>
            <a:r>
              <a:rPr dirty="0" sz="1800" spc="-2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achieve</a:t>
            </a:r>
            <a:r>
              <a:rPr dirty="0" sz="1800" spc="-3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a</a:t>
            </a:r>
            <a:r>
              <a:rPr dirty="0" sz="1800" spc="-15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5FC2B9"/>
                </a:solidFill>
                <a:latin typeface="Calibri"/>
                <a:cs typeface="Calibri"/>
              </a:rPr>
              <a:t>specific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market</a:t>
            </a:r>
            <a:r>
              <a:rPr dirty="0" sz="1800" spc="-75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share</a:t>
            </a:r>
            <a:r>
              <a:rPr dirty="0" sz="1800" spc="-7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target</a:t>
            </a:r>
            <a:r>
              <a:rPr dirty="0" sz="1800" spc="-75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to</a:t>
            </a:r>
            <a:r>
              <a:rPr dirty="0" sz="1800" spc="-75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ensure</a:t>
            </a:r>
            <a:r>
              <a:rPr dirty="0" sz="1800" spc="-6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5FC2B9"/>
                </a:solidFill>
                <a:latin typeface="Calibri"/>
                <a:cs typeface="Calibri"/>
              </a:rPr>
              <a:t>long-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term</a:t>
            </a:r>
            <a:r>
              <a:rPr dirty="0" sz="1800" spc="-25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5FC2B9"/>
                </a:solidFill>
                <a:latin typeface="Calibri"/>
                <a:cs typeface="Calibri"/>
              </a:rPr>
              <a:t>profitability.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461375" y="1312290"/>
            <a:ext cx="3288029" cy="4141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FF5C33"/>
                </a:solidFill>
                <a:latin typeface="Calibri"/>
                <a:cs typeface="Calibri"/>
              </a:rPr>
              <a:t>Long-</a:t>
            </a:r>
            <a:r>
              <a:rPr dirty="0" sz="1800" spc="-40" b="1">
                <a:solidFill>
                  <a:srgbClr val="FF5C33"/>
                </a:solidFill>
                <a:latin typeface="Calibri"/>
                <a:cs typeface="Calibri"/>
              </a:rPr>
              <a:t>Term</a:t>
            </a:r>
            <a:r>
              <a:rPr dirty="0" sz="1800" spc="-30" b="1">
                <a:solidFill>
                  <a:srgbClr val="FF5C33"/>
                </a:solidFill>
                <a:latin typeface="Calibri"/>
                <a:cs typeface="Calibri"/>
              </a:rPr>
              <a:t> </a:t>
            </a:r>
            <a:r>
              <a:rPr dirty="0" sz="1800" spc="-25" b="1">
                <a:solidFill>
                  <a:srgbClr val="FF5C33"/>
                </a:solidFill>
                <a:latin typeface="Calibri"/>
                <a:cs typeface="Calibri"/>
              </a:rPr>
              <a:t>(Years</a:t>
            </a:r>
            <a:r>
              <a:rPr dirty="0" sz="1800" spc="-10" b="1">
                <a:solidFill>
                  <a:srgbClr val="FF5C33"/>
                </a:solidFill>
                <a:latin typeface="Calibri"/>
                <a:cs typeface="Calibri"/>
              </a:rPr>
              <a:t> 6-</a:t>
            </a:r>
            <a:r>
              <a:rPr dirty="0" sz="1800" spc="-25" b="1">
                <a:solidFill>
                  <a:srgbClr val="FF5C33"/>
                </a:solidFill>
                <a:latin typeface="Calibri"/>
                <a:cs typeface="Calibri"/>
              </a:rPr>
              <a:t>8):</a:t>
            </a:r>
            <a:endParaRPr sz="1800">
              <a:latin typeface="Calibri"/>
              <a:cs typeface="Calibri"/>
            </a:endParaRPr>
          </a:p>
          <a:p>
            <a:pPr marL="12700" marR="5080" indent="-10160">
              <a:lnSpc>
                <a:spcPct val="100000"/>
              </a:lnSpc>
              <a:buSzPct val="94444"/>
              <a:buFont typeface="Arial"/>
              <a:buChar char="•"/>
              <a:tabLst>
                <a:tab pos="91440" algn="l"/>
              </a:tabLst>
            </a:pPr>
            <a:r>
              <a:rPr dirty="0" sz="1800" b="1">
                <a:solidFill>
                  <a:srgbClr val="FF5C33"/>
                </a:solidFill>
                <a:latin typeface="Calibri"/>
                <a:cs typeface="Calibri"/>
              </a:rPr>
              <a:t>	</a:t>
            </a:r>
            <a:r>
              <a:rPr dirty="0" sz="1800" b="1">
                <a:solidFill>
                  <a:srgbClr val="FF5C33"/>
                </a:solidFill>
                <a:latin typeface="Calibri"/>
                <a:cs typeface="Calibri"/>
              </a:rPr>
              <a:t>Profit</a:t>
            </a:r>
            <a:r>
              <a:rPr dirty="0" sz="1800" spc="-45" b="1">
                <a:solidFill>
                  <a:srgbClr val="FF5C33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5C33"/>
                </a:solidFill>
                <a:latin typeface="Calibri"/>
                <a:cs typeface="Calibri"/>
              </a:rPr>
              <a:t>Margin:</a:t>
            </a:r>
            <a:r>
              <a:rPr dirty="0" sz="1800" spc="-50" b="1">
                <a:solidFill>
                  <a:srgbClr val="FF5C33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Monitor</a:t>
            </a:r>
            <a:r>
              <a:rPr dirty="0" sz="1800" spc="-45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your</a:t>
            </a:r>
            <a:r>
              <a:rPr dirty="0" sz="1800" spc="-5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5FC2B9"/>
                </a:solidFill>
                <a:latin typeface="Calibri"/>
                <a:cs typeface="Calibri"/>
              </a:rPr>
              <a:t>profit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margin</a:t>
            </a:r>
            <a:r>
              <a:rPr dirty="0" sz="1800" spc="-5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5FC2B9"/>
                </a:solidFill>
                <a:latin typeface="Calibri"/>
                <a:cs typeface="Calibri"/>
              </a:rPr>
              <a:t>(percentage</a:t>
            </a:r>
            <a:r>
              <a:rPr dirty="0" sz="1800" spc="-25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of</a:t>
            </a:r>
            <a:r>
              <a:rPr dirty="0" sz="1800" spc="-45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5FC2B9"/>
                </a:solidFill>
                <a:latin typeface="Calibri"/>
                <a:cs typeface="Calibri"/>
              </a:rPr>
              <a:t>revenue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remaining</a:t>
            </a:r>
            <a:r>
              <a:rPr dirty="0" sz="1800" spc="-3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after</a:t>
            </a:r>
            <a:r>
              <a:rPr dirty="0" sz="1800" spc="-25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all</a:t>
            </a:r>
            <a:r>
              <a:rPr dirty="0" sz="1800" spc="-4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5FC2B9"/>
                </a:solidFill>
                <a:latin typeface="Calibri"/>
                <a:cs typeface="Calibri"/>
              </a:rPr>
              <a:t>expenses)</a:t>
            </a:r>
            <a:r>
              <a:rPr dirty="0" sz="1800" spc="-6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5FC2B9"/>
                </a:solidFill>
                <a:latin typeface="Calibri"/>
                <a:cs typeface="Calibri"/>
              </a:rPr>
              <a:t>and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aim</a:t>
            </a:r>
            <a:r>
              <a:rPr dirty="0" sz="1800" spc="-25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for</a:t>
            </a:r>
            <a:r>
              <a:rPr dirty="0" sz="1800" spc="-2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5FC2B9"/>
                </a:solidFill>
                <a:latin typeface="Calibri"/>
                <a:cs typeface="Calibri"/>
              </a:rPr>
              <a:t>continuous improvement.</a:t>
            </a:r>
            <a:endParaRPr sz="1800">
              <a:latin typeface="Calibri"/>
              <a:cs typeface="Calibri"/>
            </a:endParaRPr>
          </a:p>
          <a:p>
            <a:pPr marL="12700" marR="53975" indent="-10160">
              <a:lnSpc>
                <a:spcPct val="100000"/>
              </a:lnSpc>
              <a:buSzPct val="94444"/>
              <a:buFont typeface="Arial"/>
              <a:buChar char="•"/>
              <a:tabLst>
                <a:tab pos="91440" algn="l"/>
              </a:tabLst>
            </a:pPr>
            <a:r>
              <a:rPr dirty="0" sz="1800" spc="-10" b="1">
                <a:solidFill>
                  <a:srgbClr val="FF5C33"/>
                </a:solidFill>
                <a:latin typeface="Calibri"/>
                <a:cs typeface="Calibri"/>
              </a:rPr>
              <a:t>	</a:t>
            </a:r>
            <a:r>
              <a:rPr dirty="0" sz="1800" spc="-10" b="1">
                <a:solidFill>
                  <a:srgbClr val="FF5C33"/>
                </a:solidFill>
                <a:latin typeface="Calibri"/>
                <a:cs typeface="Calibri"/>
              </a:rPr>
              <a:t>Technology</a:t>
            </a:r>
            <a:r>
              <a:rPr dirty="0" sz="1800" spc="-90" b="1">
                <a:solidFill>
                  <a:srgbClr val="FF5C33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FF5C33"/>
                </a:solidFill>
                <a:latin typeface="Calibri"/>
                <a:cs typeface="Calibri"/>
              </a:rPr>
              <a:t>Advancements: </a:t>
            </a:r>
            <a:r>
              <a:rPr dirty="0" sz="1800" spc="-10">
                <a:solidFill>
                  <a:srgbClr val="5FC2B9"/>
                </a:solidFill>
                <a:latin typeface="Calibri"/>
                <a:cs typeface="Calibri"/>
              </a:rPr>
              <a:t>Evaluate</a:t>
            </a:r>
            <a:r>
              <a:rPr dirty="0" sz="1800" spc="-65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the</a:t>
            </a:r>
            <a:r>
              <a:rPr dirty="0" sz="1800" spc="-6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profitability</a:t>
            </a:r>
            <a:r>
              <a:rPr dirty="0" sz="1800" spc="-5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impact</a:t>
            </a:r>
            <a:r>
              <a:rPr dirty="0" sz="1800" spc="-6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 spc="-35">
                <a:solidFill>
                  <a:srgbClr val="5FC2B9"/>
                </a:solidFill>
                <a:latin typeface="Calibri"/>
                <a:cs typeface="Calibri"/>
              </a:rPr>
              <a:t>of </a:t>
            </a:r>
            <a:r>
              <a:rPr dirty="0" sz="1800" spc="-10">
                <a:solidFill>
                  <a:srgbClr val="5FC2B9"/>
                </a:solidFill>
                <a:latin typeface="Calibri"/>
                <a:cs typeface="Calibri"/>
              </a:rPr>
              <a:t>investments</a:t>
            </a:r>
            <a:r>
              <a:rPr dirty="0" sz="1800" spc="-75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in</a:t>
            </a:r>
            <a:r>
              <a:rPr dirty="0" sz="1800" spc="-4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battery</a:t>
            </a:r>
            <a:r>
              <a:rPr dirty="0" sz="1800" spc="-55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5FC2B9"/>
                </a:solidFill>
                <a:latin typeface="Calibri"/>
                <a:cs typeface="Calibri"/>
              </a:rPr>
              <a:t>technology, autonomous</a:t>
            </a:r>
            <a:r>
              <a:rPr dirty="0" sz="1800" spc="-25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driving,</a:t>
            </a:r>
            <a:r>
              <a:rPr dirty="0" sz="1800" spc="-15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or</a:t>
            </a:r>
            <a:r>
              <a:rPr dirty="0" sz="1800" spc="-2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5FC2B9"/>
                </a:solidFill>
                <a:latin typeface="Calibri"/>
                <a:cs typeface="Calibri"/>
              </a:rPr>
              <a:t>software development.</a:t>
            </a:r>
            <a:endParaRPr sz="1800">
              <a:latin typeface="Calibri"/>
              <a:cs typeface="Calibri"/>
            </a:endParaRPr>
          </a:p>
          <a:p>
            <a:pPr marL="12700" marR="343535" indent="-10160">
              <a:lnSpc>
                <a:spcPct val="100000"/>
              </a:lnSpc>
              <a:spcBef>
                <a:spcPts val="5"/>
              </a:spcBef>
              <a:buSzPct val="94444"/>
              <a:buFont typeface="Arial"/>
              <a:buChar char="•"/>
              <a:tabLst>
                <a:tab pos="91440" algn="l"/>
              </a:tabLst>
            </a:pPr>
            <a:r>
              <a:rPr dirty="0" sz="1800" spc="-10" b="1">
                <a:solidFill>
                  <a:srgbClr val="FF5C33"/>
                </a:solidFill>
                <a:latin typeface="Calibri"/>
                <a:cs typeface="Calibri"/>
              </a:rPr>
              <a:t>	</a:t>
            </a:r>
            <a:r>
              <a:rPr dirty="0" sz="1800" spc="-10" b="1">
                <a:solidFill>
                  <a:srgbClr val="FF5C33"/>
                </a:solidFill>
                <a:latin typeface="Calibri"/>
                <a:cs typeface="Calibri"/>
              </a:rPr>
              <a:t>Future-</a:t>
            </a:r>
            <a:r>
              <a:rPr dirty="0" sz="1800" b="1">
                <a:solidFill>
                  <a:srgbClr val="FF5C33"/>
                </a:solidFill>
                <a:latin typeface="Calibri"/>
                <a:cs typeface="Calibri"/>
              </a:rPr>
              <a:t>Proofing:</a:t>
            </a:r>
            <a:r>
              <a:rPr dirty="0" sz="1800" spc="-50" b="1">
                <a:solidFill>
                  <a:srgbClr val="FF5C33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Assess</a:t>
            </a:r>
            <a:r>
              <a:rPr dirty="0" sz="1800" spc="-5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5FC2B9"/>
                </a:solidFill>
                <a:latin typeface="Calibri"/>
                <a:cs typeface="Calibri"/>
              </a:rPr>
              <a:t>your </a:t>
            </a:r>
            <a:r>
              <a:rPr dirty="0" sz="1800" spc="-10">
                <a:solidFill>
                  <a:srgbClr val="5FC2B9"/>
                </a:solidFill>
                <a:latin typeface="Calibri"/>
                <a:cs typeface="Calibri"/>
              </a:rPr>
              <a:t>preparedness</a:t>
            </a:r>
            <a:r>
              <a:rPr dirty="0" sz="1800" spc="-4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for</a:t>
            </a:r>
            <a:r>
              <a:rPr dirty="0" sz="1800" spc="-4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future</a:t>
            </a:r>
            <a:r>
              <a:rPr dirty="0" sz="1800" spc="-3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5FC2B9"/>
                </a:solidFill>
                <a:latin typeface="Calibri"/>
                <a:cs typeface="Calibri"/>
              </a:rPr>
              <a:t>market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trends</a:t>
            </a:r>
            <a:r>
              <a:rPr dirty="0" sz="1800" spc="-50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and</a:t>
            </a:r>
            <a:r>
              <a:rPr dirty="0" sz="1800" spc="-45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5FC2B9"/>
                </a:solidFill>
                <a:latin typeface="Calibri"/>
                <a:cs typeface="Calibri"/>
              </a:rPr>
              <a:t>technological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disruptions.</a:t>
            </a:r>
            <a:r>
              <a:rPr dirty="0" sz="1800" spc="-35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Adjust</a:t>
            </a:r>
            <a:r>
              <a:rPr dirty="0" sz="1800" spc="-55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the</a:t>
            </a:r>
            <a:r>
              <a:rPr dirty="0" sz="1800" spc="-45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5FC2B9"/>
                </a:solidFill>
                <a:latin typeface="Calibri"/>
                <a:cs typeface="Calibri"/>
              </a:rPr>
              <a:t>plan</a:t>
            </a:r>
            <a:r>
              <a:rPr dirty="0" sz="1800" spc="-45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5FC2B9"/>
                </a:solidFill>
                <a:latin typeface="Calibri"/>
                <a:cs typeface="Calibri"/>
              </a:rPr>
              <a:t>as </a:t>
            </a:r>
            <a:r>
              <a:rPr dirty="0" sz="1800" spc="-10">
                <a:solidFill>
                  <a:srgbClr val="5FC2B9"/>
                </a:solidFill>
                <a:latin typeface="Calibri"/>
                <a:cs typeface="Calibri"/>
              </a:rPr>
              <a:t>needed.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60646" y="4760163"/>
            <a:ext cx="3873500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490">
                <a:solidFill>
                  <a:srgbClr val="FFFFFF"/>
                </a:solidFill>
              </a:rPr>
              <a:t>Thank</a:t>
            </a:r>
            <a:r>
              <a:rPr dirty="0" sz="5400" spc="65">
                <a:solidFill>
                  <a:srgbClr val="FFFFFF"/>
                </a:solidFill>
              </a:rPr>
              <a:t> </a:t>
            </a:r>
            <a:r>
              <a:rPr dirty="0" sz="5400" spc="235"/>
              <a:t>you</a:t>
            </a:r>
            <a:endParaRPr sz="5400"/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88736" y="6350000"/>
            <a:ext cx="1414399" cy="276326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73151" y="986409"/>
            <a:ext cx="687450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85" b="1">
                <a:solidFill>
                  <a:srgbClr val="3A546C"/>
                </a:solidFill>
                <a:latin typeface="Century Gothic"/>
                <a:cs typeface="Century Gothic"/>
              </a:rPr>
              <a:t>APPENDIX</a:t>
            </a:r>
            <a:r>
              <a:rPr dirty="0" sz="1800" spc="25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-285" b="1">
                <a:solidFill>
                  <a:srgbClr val="3A546C"/>
                </a:solidFill>
                <a:latin typeface="Century Gothic"/>
                <a:cs typeface="Century Gothic"/>
              </a:rPr>
              <a:t>1</a:t>
            </a:r>
            <a:r>
              <a:rPr dirty="0" sz="1800" spc="5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b="1">
                <a:solidFill>
                  <a:srgbClr val="3A546C"/>
                </a:solidFill>
                <a:latin typeface="Century Gothic"/>
                <a:cs typeface="Century Gothic"/>
              </a:rPr>
              <a:t>:</a:t>
            </a:r>
            <a:r>
              <a:rPr dirty="0" sz="1800" spc="5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170" b="1">
                <a:solidFill>
                  <a:srgbClr val="3A546C"/>
                </a:solidFill>
                <a:latin typeface="Century Gothic"/>
                <a:cs typeface="Century Gothic"/>
              </a:rPr>
              <a:t>CRITERIA</a:t>
            </a:r>
            <a:r>
              <a:rPr dirty="0" sz="1800" spc="55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b="1">
                <a:solidFill>
                  <a:srgbClr val="3A546C"/>
                </a:solidFill>
                <a:latin typeface="Century Gothic"/>
                <a:cs typeface="Century Gothic"/>
              </a:rPr>
              <a:t>COMMON</a:t>
            </a:r>
            <a:r>
              <a:rPr dirty="0" sz="1800" spc="45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190" b="1">
                <a:solidFill>
                  <a:srgbClr val="3A546C"/>
                </a:solidFill>
                <a:latin typeface="Century Gothic"/>
                <a:cs typeface="Century Gothic"/>
              </a:rPr>
              <a:t>TO</a:t>
            </a:r>
            <a:r>
              <a:rPr dirty="0" sz="1800" spc="4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290" b="1">
                <a:solidFill>
                  <a:srgbClr val="3A546C"/>
                </a:solidFill>
                <a:latin typeface="Century Gothic"/>
                <a:cs typeface="Century Gothic"/>
              </a:rPr>
              <a:t>THE</a:t>
            </a:r>
            <a:r>
              <a:rPr dirty="0" sz="1800" spc="5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204" b="1">
                <a:solidFill>
                  <a:srgbClr val="3A546C"/>
                </a:solidFill>
                <a:latin typeface="Century Gothic"/>
                <a:cs typeface="Century Gothic"/>
              </a:rPr>
              <a:t>FOUR</a:t>
            </a:r>
            <a:r>
              <a:rPr dirty="0" sz="1800" spc="45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175" b="1">
                <a:solidFill>
                  <a:srgbClr val="3A546C"/>
                </a:solidFill>
                <a:latin typeface="Century Gothic"/>
                <a:cs typeface="Century Gothic"/>
              </a:rPr>
              <a:t>MODELS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06680">
              <a:lnSpc>
                <a:spcPct val="100000"/>
              </a:lnSpc>
              <a:spcBef>
                <a:spcPts val="65"/>
              </a:spcBef>
            </a:pPr>
            <a:r>
              <a:rPr dirty="0" spc="-25"/>
              <a:t>83</a:t>
            </a:r>
          </a:p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787717" y="1557337"/>
          <a:ext cx="10692765" cy="46526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5504"/>
                <a:gridCol w="837564"/>
                <a:gridCol w="1306194"/>
                <a:gridCol w="1616075"/>
                <a:gridCol w="3444239"/>
              </a:tblGrid>
              <a:tr h="152400">
                <a:tc>
                  <a:txBody>
                    <a:bodyPr/>
                    <a:lstStyle/>
                    <a:p>
                      <a:pPr algn="ctr">
                        <a:lnSpc>
                          <a:spcPts val="1100"/>
                        </a:lnSpc>
                      </a:pPr>
                      <a:r>
                        <a:rPr dirty="0" sz="1000" spc="110" b="1">
                          <a:solidFill>
                            <a:srgbClr val="1F124D"/>
                          </a:solidFill>
                          <a:latin typeface="Calibri"/>
                          <a:cs typeface="Calibri"/>
                        </a:rPr>
                        <a:t>Feature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5FC2B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100"/>
                        </a:lnSpc>
                      </a:pPr>
                      <a:r>
                        <a:rPr dirty="0" sz="1000" spc="114" b="1">
                          <a:solidFill>
                            <a:srgbClr val="1F124D"/>
                          </a:solidFill>
                          <a:latin typeface="Calibri"/>
                          <a:cs typeface="Calibri"/>
                        </a:rPr>
                        <a:t>Function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5FC2B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ctr" marL="1270">
                        <a:lnSpc>
                          <a:spcPts val="1100"/>
                        </a:lnSpc>
                      </a:pPr>
                      <a:r>
                        <a:rPr dirty="0" sz="1000" spc="105" b="1">
                          <a:solidFill>
                            <a:srgbClr val="1F124D"/>
                          </a:solidFill>
                          <a:latin typeface="Calibri"/>
                          <a:cs typeface="Calibri"/>
                        </a:rPr>
                        <a:t>Description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5FC2B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3670">
                <a:tc>
                  <a:txBody>
                    <a:bodyPr/>
                    <a:lstStyle/>
                    <a:p>
                      <a:pPr algn="ctr" marL="1270">
                        <a:lnSpc>
                          <a:spcPts val="1110"/>
                        </a:lnSpc>
                      </a:pPr>
                      <a:r>
                        <a:rPr dirty="0" sz="1000" spc="105" b="1">
                          <a:solidFill>
                            <a:srgbClr val="1F124D"/>
                          </a:solidFill>
                          <a:latin typeface="Calibri"/>
                          <a:cs typeface="Calibri"/>
                        </a:rPr>
                        <a:t>Attractive</a:t>
                      </a:r>
                      <a:r>
                        <a:rPr dirty="0" sz="1000" spc="85" b="1">
                          <a:solidFill>
                            <a:srgbClr val="1F12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100" b="1">
                          <a:solidFill>
                            <a:srgbClr val="1F124D"/>
                          </a:solidFill>
                          <a:latin typeface="Calibri"/>
                          <a:cs typeface="Calibri"/>
                        </a:rPr>
                        <a:t>price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EEEE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110"/>
                        </a:lnSpc>
                      </a:pPr>
                      <a:r>
                        <a:rPr dirty="0" u="sng" sz="1000" spc="-10">
                          <a:solidFill>
                            <a:srgbClr val="1F124D"/>
                          </a:solidFill>
                          <a:uFill>
                            <a:solidFill>
                              <a:srgbClr val="1F124D"/>
                            </a:solidFill>
                          </a:uFill>
                          <a:latin typeface="Century Gothic"/>
                          <a:cs typeface="Century Gothic"/>
                        </a:rPr>
                        <a:t>Payment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ctr" marL="2540">
                        <a:lnSpc>
                          <a:spcPts val="1110"/>
                        </a:lnSpc>
                      </a:pPr>
                      <a:r>
                        <a:rPr dirty="0" sz="100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Allow</a:t>
                      </a:r>
                      <a:r>
                        <a:rPr dirty="0" sz="1000" spc="6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payment</a:t>
                      </a:r>
                      <a:r>
                        <a:rPr dirty="0" sz="1000" spc="5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6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in </a:t>
                      </a:r>
                      <a:r>
                        <a:rPr dirty="0" sz="1000" spc="-1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instalments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47015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000" spc="140" b="1">
                          <a:solidFill>
                            <a:srgbClr val="1F124D"/>
                          </a:solidFill>
                          <a:latin typeface="Calibri"/>
                          <a:cs typeface="Calibri"/>
                        </a:rPr>
                        <a:t>Compact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EEEEE"/>
                    </a:solidFill>
                  </a:tcPr>
                </a:tc>
                <a:tc gridSpan="2" rowSpan="2">
                  <a:txBody>
                    <a:bodyPr/>
                    <a:lstStyle/>
                    <a:p>
                      <a:pPr marL="635000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u="sng" sz="1000" spc="65">
                          <a:solidFill>
                            <a:srgbClr val="1F124D"/>
                          </a:solidFill>
                          <a:uFill>
                            <a:solidFill>
                              <a:srgbClr val="1F124D"/>
                            </a:solidFill>
                          </a:uFill>
                          <a:latin typeface="Century Gothic"/>
                          <a:cs typeface="Century Gothic"/>
                        </a:rPr>
                        <a:t>Turning</a:t>
                      </a:r>
                      <a:r>
                        <a:rPr dirty="0" u="sng" sz="1000" spc="30">
                          <a:solidFill>
                            <a:srgbClr val="1F124D"/>
                          </a:solidFill>
                          <a:uFill>
                            <a:solidFill>
                              <a:srgbClr val="1F124D"/>
                            </a:solidFill>
                          </a:u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u="sng" sz="1000" spc="-10">
                          <a:solidFill>
                            <a:srgbClr val="1F124D"/>
                          </a:solidFill>
                          <a:uFill>
                            <a:solidFill>
                              <a:srgbClr val="1F124D"/>
                            </a:solidFill>
                          </a:uFill>
                          <a:latin typeface="Century Gothic"/>
                          <a:cs typeface="Century Gothic"/>
                        </a:rPr>
                        <a:t>circle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B="0" marT="13271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000" spc="6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Less</a:t>
                      </a:r>
                      <a:r>
                        <a:rPr dirty="0" sz="1000" spc="-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than</a:t>
                      </a:r>
                      <a:r>
                        <a:rPr dirty="0" sz="1000" spc="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7.5</a:t>
                      </a:r>
                      <a:r>
                        <a:rPr dirty="0" sz="1000" spc="-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-1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meters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B="0" marT="4127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8288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EEEEE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271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2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Average </a:t>
                      </a:r>
                      <a:r>
                        <a:rPr dirty="0" sz="100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of</a:t>
                      </a:r>
                      <a:r>
                        <a:rPr dirty="0" sz="1000" spc="-1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5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turning</a:t>
                      </a:r>
                      <a:r>
                        <a:rPr dirty="0" sz="1000" spc="-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-1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circle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B="0" marT="889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0876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7.24</a:t>
                      </a:r>
                      <a:r>
                        <a:rPr dirty="0" sz="1000" spc="7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6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m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B="0" marT="889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48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EEEEE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26670">
                        <a:lnSpc>
                          <a:spcPct val="100000"/>
                        </a:lnSpc>
                      </a:pPr>
                      <a:r>
                        <a:rPr dirty="0" u="sng" sz="1000" spc="45">
                          <a:solidFill>
                            <a:srgbClr val="1F124D"/>
                          </a:solidFill>
                          <a:uFill>
                            <a:solidFill>
                              <a:srgbClr val="1F124D"/>
                            </a:solidFill>
                          </a:uFill>
                          <a:latin typeface="Century Gothic"/>
                          <a:cs typeface="Century Gothic"/>
                        </a:rPr>
                        <a:t>Parking</a:t>
                      </a:r>
                      <a:r>
                        <a:rPr dirty="0" u="sng" sz="1000" spc="10">
                          <a:solidFill>
                            <a:srgbClr val="1F124D"/>
                          </a:solidFill>
                          <a:uFill>
                            <a:solidFill>
                              <a:srgbClr val="1F124D"/>
                            </a:solidFill>
                          </a:u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u="sng" sz="1000" spc="-20">
                          <a:solidFill>
                            <a:srgbClr val="1F124D"/>
                          </a:solidFill>
                          <a:uFill>
                            <a:solidFill>
                              <a:srgbClr val="1F124D"/>
                            </a:solidFill>
                          </a:uFill>
                          <a:latin typeface="Century Gothic"/>
                          <a:cs typeface="Century Gothic"/>
                        </a:rPr>
                        <a:t>Size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B="0" marT="7620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u="sng" sz="1000" spc="-10">
                          <a:solidFill>
                            <a:srgbClr val="1F124D"/>
                          </a:solidFill>
                          <a:uFill>
                            <a:solidFill>
                              <a:srgbClr val="1F124D"/>
                            </a:solidFill>
                          </a:uFill>
                          <a:latin typeface="Century Gothic"/>
                          <a:cs typeface="Century Gothic"/>
                        </a:rPr>
                        <a:t>Length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B="0" marT="6985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0"/>
                        </a:lnSpc>
                      </a:pPr>
                      <a:r>
                        <a:rPr dirty="0" sz="1000" spc="-2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Average</a:t>
                      </a:r>
                      <a:r>
                        <a:rPr dirty="0" sz="1000" spc="7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parking</a:t>
                      </a:r>
                      <a:r>
                        <a:rPr dirty="0" sz="1000" spc="10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-2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slot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  <a:p>
                      <a:pPr algn="ctr" marL="1270">
                        <a:lnSpc>
                          <a:spcPts val="1150"/>
                        </a:lnSpc>
                      </a:pPr>
                      <a:r>
                        <a:rPr dirty="0" sz="1000" spc="-1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width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00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[</a:t>
                      </a:r>
                      <a:r>
                        <a:rPr dirty="0" sz="1000" spc="-1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230</a:t>
                      </a:r>
                      <a:r>
                        <a:rPr dirty="0" sz="1000" spc="-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cm</a:t>
                      </a:r>
                      <a:r>
                        <a:rPr dirty="0" sz="1000" spc="27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;</a:t>
                      </a:r>
                      <a:r>
                        <a:rPr dirty="0" sz="1000" spc="26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5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260</a:t>
                      </a:r>
                      <a:r>
                        <a:rPr dirty="0" sz="1000" spc="-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cm</a:t>
                      </a:r>
                      <a:r>
                        <a:rPr dirty="0" sz="1000" spc="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-5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]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B="0" marT="6985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48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7620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u="sng" sz="1000" spc="50">
                          <a:solidFill>
                            <a:srgbClr val="1F124D"/>
                          </a:solidFill>
                          <a:uFill>
                            <a:solidFill>
                              <a:srgbClr val="1F124D"/>
                            </a:solidFill>
                          </a:uFill>
                          <a:latin typeface="Century Gothic"/>
                          <a:cs typeface="Century Gothic"/>
                        </a:rPr>
                        <a:t>Width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B="0" marT="6985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0"/>
                        </a:lnSpc>
                      </a:pPr>
                      <a:r>
                        <a:rPr dirty="0" sz="1000" spc="-2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Average</a:t>
                      </a:r>
                      <a:r>
                        <a:rPr dirty="0" sz="1000" spc="7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parking</a:t>
                      </a:r>
                      <a:r>
                        <a:rPr dirty="0" sz="1000" spc="10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-2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slot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  <a:p>
                      <a:pPr algn="ctr" marL="635">
                        <a:lnSpc>
                          <a:spcPts val="1150"/>
                        </a:lnSpc>
                      </a:pPr>
                      <a:r>
                        <a:rPr dirty="0" sz="1000" spc="-1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length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50"/>
                        </a:lnSpc>
                      </a:pPr>
                      <a:r>
                        <a:rPr dirty="0" sz="100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[</a:t>
                      </a:r>
                      <a:r>
                        <a:rPr dirty="0" sz="1000" spc="-1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5 </a:t>
                      </a:r>
                      <a:r>
                        <a:rPr dirty="0" sz="1000" spc="11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m</a:t>
                      </a:r>
                      <a:r>
                        <a:rPr dirty="0" sz="1000" spc="-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-7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;</a:t>
                      </a:r>
                      <a:r>
                        <a:rPr dirty="0" sz="1000" spc="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6.7</a:t>
                      </a:r>
                      <a:r>
                        <a:rPr dirty="0" sz="1000" spc="-1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11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m</a:t>
                      </a:r>
                      <a:r>
                        <a:rPr dirty="0" sz="1000" spc="1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]</a:t>
                      </a:r>
                      <a:r>
                        <a:rPr dirty="0" sz="1000" spc="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Want to</a:t>
                      </a:r>
                      <a:r>
                        <a:rPr dirty="0" sz="1000" spc="-1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fit 3 vehicles</a:t>
                      </a:r>
                      <a:r>
                        <a:rPr dirty="0" sz="1000" spc="30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-1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=&gt;</a:t>
                      </a:r>
                      <a:r>
                        <a:rPr dirty="0" sz="100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[</a:t>
                      </a:r>
                      <a:r>
                        <a:rPr dirty="0" sz="1000" spc="-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-3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1.66</a:t>
                      </a:r>
                      <a:r>
                        <a:rPr dirty="0" sz="1000" spc="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11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m</a:t>
                      </a:r>
                      <a:r>
                        <a:rPr dirty="0" sz="1000" spc="-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-7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;</a:t>
                      </a:r>
                      <a:r>
                        <a:rPr dirty="0" sz="100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2.23</a:t>
                      </a:r>
                      <a:r>
                        <a:rPr dirty="0" sz="1000" spc="-1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6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m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  <a:p>
                      <a:pPr algn="ctr" marL="635">
                        <a:lnSpc>
                          <a:spcPts val="1150"/>
                        </a:lnSpc>
                      </a:pPr>
                      <a:r>
                        <a:rPr dirty="0" sz="100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]</a:t>
                      </a:r>
                      <a:r>
                        <a:rPr dirty="0" sz="1000" spc="-5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-2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/car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240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000" spc="135" b="1">
                          <a:solidFill>
                            <a:srgbClr val="1F124D"/>
                          </a:solidFill>
                          <a:latin typeface="Calibri"/>
                          <a:cs typeface="Calibri"/>
                        </a:rPr>
                        <a:t>Easy</a:t>
                      </a:r>
                      <a:r>
                        <a:rPr dirty="0" sz="1000" spc="60" b="1">
                          <a:solidFill>
                            <a:srgbClr val="1F12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95" b="1">
                          <a:solidFill>
                            <a:srgbClr val="1F124D"/>
                          </a:solidFill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1000" spc="70" b="1">
                          <a:solidFill>
                            <a:srgbClr val="1F12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90" b="1">
                          <a:solidFill>
                            <a:srgbClr val="1F124D"/>
                          </a:solidFill>
                          <a:latin typeface="Calibri"/>
                          <a:cs typeface="Calibri"/>
                        </a:rPr>
                        <a:t>drive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19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EEEEE"/>
                    </a:solidFill>
                  </a:tcPr>
                </a:tc>
                <a:tc gridSpan="2"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dirty="0" u="sng" sz="1000" spc="-10">
                          <a:solidFill>
                            <a:srgbClr val="1F124D"/>
                          </a:solidFill>
                          <a:uFill>
                            <a:solidFill>
                              <a:srgbClr val="1F124D"/>
                            </a:solidFill>
                          </a:uFill>
                          <a:latin typeface="Century Gothic"/>
                          <a:cs typeface="Century Gothic"/>
                        </a:rPr>
                        <a:t>Range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B="0" marT="7048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ctr" marL="1905">
                        <a:lnSpc>
                          <a:spcPts val="1100"/>
                        </a:lnSpc>
                      </a:pPr>
                      <a:r>
                        <a:rPr dirty="0" sz="100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[</a:t>
                      </a:r>
                      <a:r>
                        <a:rPr dirty="0" sz="1000" spc="-4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-2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130</a:t>
                      </a:r>
                      <a:r>
                        <a:rPr dirty="0" sz="1000" spc="-2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10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km</a:t>
                      </a:r>
                      <a:r>
                        <a:rPr dirty="0" sz="1000" spc="-2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-7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;</a:t>
                      </a:r>
                      <a:r>
                        <a:rPr dirty="0" sz="1000" spc="-1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-2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150</a:t>
                      </a:r>
                      <a:r>
                        <a:rPr dirty="0" sz="1000" spc="-2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10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km</a:t>
                      </a:r>
                      <a:r>
                        <a:rPr dirty="0" sz="1000" spc="-1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-5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]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367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9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EEEEE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7048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110"/>
                        </a:lnSpc>
                      </a:pPr>
                      <a:r>
                        <a:rPr dirty="0" sz="1000" spc="-2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Average</a:t>
                      </a:r>
                      <a:r>
                        <a:rPr dirty="0" sz="1000" spc="-2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-2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range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110"/>
                        </a:lnSpc>
                      </a:pPr>
                      <a:r>
                        <a:rPr dirty="0" sz="1000" spc="-2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130</a:t>
                      </a:r>
                      <a:r>
                        <a:rPr dirty="0" sz="1000" spc="-4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7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km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367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9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EEEE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marL="635">
                        <a:lnSpc>
                          <a:spcPts val="1110"/>
                        </a:lnSpc>
                      </a:pPr>
                      <a:r>
                        <a:rPr dirty="0" u="sng" sz="1000" spc="-10">
                          <a:solidFill>
                            <a:srgbClr val="1F124D"/>
                          </a:solidFill>
                          <a:uFill>
                            <a:solidFill>
                              <a:srgbClr val="1F124D"/>
                            </a:solidFill>
                          </a:uFill>
                          <a:latin typeface="Century Gothic"/>
                          <a:cs typeface="Century Gothic"/>
                        </a:rPr>
                        <a:t>Assistance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110"/>
                        </a:lnSpc>
                      </a:pPr>
                      <a:r>
                        <a:rPr dirty="0" sz="1000" spc="7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Hill</a:t>
                      </a:r>
                      <a:r>
                        <a:rPr dirty="0" sz="1000" spc="13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start</a:t>
                      </a:r>
                      <a:r>
                        <a:rPr dirty="0" sz="1000" spc="8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-1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assistance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2400">
                <a:tc>
                  <a:txBody>
                    <a:bodyPr/>
                    <a:lstStyle/>
                    <a:p>
                      <a:pPr algn="ctr" marL="635">
                        <a:lnSpc>
                          <a:spcPts val="1100"/>
                        </a:lnSpc>
                      </a:pPr>
                      <a:r>
                        <a:rPr dirty="0" sz="1000" spc="95" b="1">
                          <a:solidFill>
                            <a:srgbClr val="1F124D"/>
                          </a:solidFill>
                          <a:latin typeface="Calibri"/>
                          <a:cs typeface="Calibri"/>
                        </a:rPr>
                        <a:t>Safe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EEEE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100"/>
                        </a:lnSpc>
                      </a:pPr>
                      <a:r>
                        <a:rPr dirty="0" u="sng" sz="1000" spc="-10">
                          <a:solidFill>
                            <a:srgbClr val="1F124D"/>
                          </a:solidFill>
                          <a:uFill>
                            <a:solidFill>
                              <a:srgbClr val="1F124D"/>
                            </a:solidFill>
                          </a:uFill>
                          <a:latin typeface="Century Gothic"/>
                          <a:cs typeface="Century Gothic"/>
                        </a:rPr>
                        <a:t>Airbags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ctr" marL="1905">
                        <a:lnSpc>
                          <a:spcPts val="1100"/>
                        </a:lnSpc>
                      </a:pPr>
                      <a:r>
                        <a:rPr dirty="0" sz="1000" spc="6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Front</a:t>
                      </a:r>
                      <a:r>
                        <a:rPr dirty="0" sz="1000" spc="-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-1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airbags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2400">
                <a:tc rowSpan="2">
                  <a:txBody>
                    <a:bodyPr/>
                    <a:lstStyle/>
                    <a:p>
                      <a:pPr marL="1428115" marR="59690" indent="-136334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000" spc="145" b="1">
                          <a:solidFill>
                            <a:srgbClr val="1F124D"/>
                          </a:solidFill>
                          <a:latin typeface="Calibri"/>
                          <a:cs typeface="Calibri"/>
                        </a:rPr>
                        <a:t>Wind</a:t>
                      </a:r>
                      <a:r>
                        <a:rPr dirty="0" sz="1000" spc="65" b="1">
                          <a:solidFill>
                            <a:srgbClr val="1F12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135" b="1">
                          <a:solidFill>
                            <a:srgbClr val="1F124D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1000" spc="80" b="1">
                          <a:solidFill>
                            <a:srgbClr val="1F12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120" b="1">
                          <a:solidFill>
                            <a:srgbClr val="1F124D"/>
                          </a:solidFill>
                          <a:latin typeface="Calibri"/>
                          <a:cs typeface="Calibri"/>
                        </a:rPr>
                        <a:t>weather</a:t>
                      </a:r>
                      <a:r>
                        <a:rPr dirty="0" sz="1000" spc="75" b="1">
                          <a:solidFill>
                            <a:srgbClr val="1F12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105" b="1">
                          <a:solidFill>
                            <a:srgbClr val="1F124D"/>
                          </a:solidFill>
                          <a:latin typeface="Calibri"/>
                          <a:cs typeface="Calibri"/>
                        </a:rPr>
                        <a:t>protection</a:t>
                      </a:r>
                      <a:r>
                        <a:rPr dirty="0" sz="1000" spc="95" b="1">
                          <a:solidFill>
                            <a:srgbClr val="1F12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80" b="1">
                          <a:solidFill>
                            <a:srgbClr val="1F124D"/>
                          </a:solidFill>
                          <a:latin typeface="Calibri"/>
                          <a:cs typeface="Calibri"/>
                        </a:rPr>
                        <a:t>for</a:t>
                      </a:r>
                      <a:r>
                        <a:rPr dirty="0" sz="1000" spc="75" b="1">
                          <a:solidFill>
                            <a:srgbClr val="1F12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130" b="1">
                          <a:solidFill>
                            <a:srgbClr val="1F124D"/>
                          </a:solidFill>
                          <a:latin typeface="Calibri"/>
                          <a:cs typeface="Calibri"/>
                        </a:rPr>
                        <a:t>passengers</a:t>
                      </a:r>
                      <a:r>
                        <a:rPr dirty="0" sz="1000" spc="65" b="1">
                          <a:solidFill>
                            <a:srgbClr val="1F12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110" b="1">
                          <a:solidFill>
                            <a:srgbClr val="1F124D"/>
                          </a:solidFill>
                          <a:latin typeface="Calibri"/>
                          <a:cs typeface="Calibri"/>
                        </a:rPr>
                        <a:t>and </a:t>
                      </a:r>
                      <a:r>
                        <a:rPr dirty="0" sz="1000" spc="145" b="1">
                          <a:solidFill>
                            <a:srgbClr val="1F124D"/>
                          </a:solidFill>
                          <a:latin typeface="Calibri"/>
                          <a:cs typeface="Calibri"/>
                        </a:rPr>
                        <a:t>luggage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2794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EEEE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ts val="1100"/>
                        </a:lnSpc>
                      </a:pPr>
                      <a:r>
                        <a:rPr dirty="0" sz="1000" spc="6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Fully</a:t>
                      </a:r>
                      <a:r>
                        <a:rPr dirty="0" sz="1000" spc="1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-1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closed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1971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794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EEEE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000" spc="5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Possibility</a:t>
                      </a:r>
                      <a:r>
                        <a:rPr dirty="0" sz="1000" spc="4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to</a:t>
                      </a:r>
                      <a:r>
                        <a:rPr dirty="0" sz="1000" spc="1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5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lift</a:t>
                      </a:r>
                      <a:r>
                        <a:rPr dirty="0" sz="1000" spc="4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down</a:t>
                      </a:r>
                      <a:r>
                        <a:rPr dirty="0" sz="1000" spc="1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-1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windows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B="0" marT="2794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2400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000" spc="125" b="1">
                          <a:solidFill>
                            <a:srgbClr val="1F124D"/>
                          </a:solidFill>
                          <a:latin typeface="Calibri"/>
                          <a:cs typeface="Calibri"/>
                        </a:rPr>
                        <a:t>Connected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9588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EEEE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ts val="1100"/>
                        </a:lnSpc>
                      </a:pPr>
                      <a:r>
                        <a:rPr dirty="0" sz="100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Mobile</a:t>
                      </a:r>
                      <a:r>
                        <a:rPr dirty="0" sz="1000" spc="4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-1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phones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24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9588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EEEE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marL="1270">
                        <a:lnSpc>
                          <a:spcPts val="1100"/>
                        </a:lnSpc>
                      </a:pPr>
                      <a:r>
                        <a:rPr dirty="0" sz="100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Central</a:t>
                      </a:r>
                      <a:r>
                        <a:rPr dirty="0" sz="1000" spc="9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cruise</a:t>
                      </a:r>
                      <a:r>
                        <a:rPr dirty="0" sz="1000" spc="9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-1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control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24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9588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EEEE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ts val="1100"/>
                        </a:lnSpc>
                      </a:pPr>
                      <a:r>
                        <a:rPr dirty="0" sz="1000" spc="-1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Airflow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905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9588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EEEE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0416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u="sng" sz="1000" spc="140">
                          <a:solidFill>
                            <a:srgbClr val="1F124D"/>
                          </a:solidFill>
                          <a:uFill>
                            <a:solidFill>
                              <a:srgbClr val="1F124D"/>
                            </a:solidFill>
                          </a:uFill>
                          <a:latin typeface="Century Gothic"/>
                          <a:cs typeface="Century Gothic"/>
                        </a:rPr>
                        <a:t>USB</a:t>
                      </a:r>
                      <a:r>
                        <a:rPr dirty="0" u="sng" sz="1000" spc="40">
                          <a:solidFill>
                            <a:srgbClr val="1F124D"/>
                          </a:solidFill>
                          <a:uFill>
                            <a:solidFill>
                              <a:srgbClr val="1F124D"/>
                            </a:solidFill>
                          </a:u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u="sng" sz="1000">
                          <a:solidFill>
                            <a:srgbClr val="1F124D"/>
                          </a:solidFill>
                          <a:uFill>
                            <a:solidFill>
                              <a:srgbClr val="1F124D"/>
                            </a:solidFill>
                          </a:uFill>
                          <a:latin typeface="Century Gothic"/>
                          <a:cs typeface="Century Gothic"/>
                        </a:rPr>
                        <a:t>for</a:t>
                      </a:r>
                      <a:r>
                        <a:rPr dirty="0" u="sng" sz="1000" spc="40">
                          <a:solidFill>
                            <a:srgbClr val="1F124D"/>
                          </a:solidFill>
                          <a:uFill>
                            <a:solidFill>
                              <a:srgbClr val="1F124D"/>
                            </a:solidFill>
                          </a:u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u="sng" sz="1000">
                          <a:solidFill>
                            <a:srgbClr val="1F124D"/>
                          </a:solidFill>
                          <a:uFill>
                            <a:solidFill>
                              <a:srgbClr val="1F124D"/>
                            </a:solidFill>
                          </a:uFill>
                          <a:latin typeface="Century Gothic"/>
                          <a:cs typeface="Century Gothic"/>
                        </a:rPr>
                        <a:t>charging</a:t>
                      </a:r>
                      <a:r>
                        <a:rPr dirty="0" u="sng" sz="1000" spc="80">
                          <a:solidFill>
                            <a:srgbClr val="1F124D"/>
                          </a:solidFill>
                          <a:uFill>
                            <a:solidFill>
                              <a:srgbClr val="1F124D"/>
                            </a:solidFill>
                          </a:u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u="sng" sz="1000" spc="-10">
                          <a:solidFill>
                            <a:srgbClr val="1F124D"/>
                          </a:solidFill>
                          <a:uFill>
                            <a:solidFill>
                              <a:srgbClr val="1F124D"/>
                            </a:solidFill>
                          </a:uFill>
                          <a:latin typeface="Century Gothic"/>
                          <a:cs typeface="Century Gothic"/>
                        </a:rPr>
                        <a:t>phone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B="0" marT="1333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00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Mandatory</a:t>
                      </a:r>
                      <a:r>
                        <a:rPr dirty="0" sz="1000" spc="2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since</a:t>
                      </a:r>
                      <a:r>
                        <a:rPr dirty="0" sz="1000" spc="4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we</a:t>
                      </a:r>
                      <a:r>
                        <a:rPr dirty="0" sz="1000" spc="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use</a:t>
                      </a:r>
                      <a:r>
                        <a:rPr dirty="0" sz="1000" spc="2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the</a:t>
                      </a:r>
                      <a:r>
                        <a:rPr dirty="0" sz="1000" spc="2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mobile</a:t>
                      </a:r>
                      <a:r>
                        <a:rPr dirty="0" sz="1000" spc="5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phone</a:t>
                      </a:r>
                      <a:r>
                        <a:rPr dirty="0" sz="1000" spc="4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as</a:t>
                      </a:r>
                      <a:r>
                        <a:rPr dirty="0" sz="1000" spc="1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-11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a</a:t>
                      </a:r>
                      <a:r>
                        <a:rPr dirty="0" sz="1000" spc="2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-1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display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B="0" marT="1333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240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000" spc="100" b="1">
                          <a:solidFill>
                            <a:srgbClr val="1F124D"/>
                          </a:solidFill>
                          <a:latin typeface="Calibri"/>
                          <a:cs typeface="Calibri"/>
                        </a:rPr>
                        <a:t>Anti-</a:t>
                      </a:r>
                      <a:r>
                        <a:rPr dirty="0" sz="1000" spc="85" b="1">
                          <a:solidFill>
                            <a:srgbClr val="1F124D"/>
                          </a:solidFill>
                          <a:latin typeface="Calibri"/>
                          <a:cs typeface="Calibri"/>
                        </a:rPr>
                        <a:t>theft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7112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EEEE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marL="1270">
                        <a:lnSpc>
                          <a:spcPts val="1100"/>
                        </a:lnSpc>
                      </a:pPr>
                      <a:r>
                        <a:rPr dirty="0" sz="1000" spc="5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Burglar</a:t>
                      </a:r>
                      <a:r>
                        <a:rPr dirty="0" sz="100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-1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alarm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367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7112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EEEE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ts val="1110"/>
                        </a:lnSpc>
                      </a:pPr>
                      <a:r>
                        <a:rPr dirty="0" sz="100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Central</a:t>
                      </a:r>
                      <a:r>
                        <a:rPr dirty="0" sz="1000" spc="2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-2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lock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82880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1000" spc="130" b="1">
                          <a:solidFill>
                            <a:srgbClr val="1F124D"/>
                          </a:solidFill>
                          <a:latin typeface="Calibri"/>
                          <a:cs typeface="Calibri"/>
                        </a:rPr>
                        <a:t>Eco-designed</a:t>
                      </a:r>
                      <a:r>
                        <a:rPr dirty="0" sz="1000" spc="114" b="1">
                          <a:solidFill>
                            <a:srgbClr val="1F12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135" b="1">
                          <a:solidFill>
                            <a:srgbClr val="1F124D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1000" spc="100" b="1">
                          <a:solidFill>
                            <a:srgbClr val="1F12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114" b="1">
                          <a:solidFill>
                            <a:srgbClr val="1F124D"/>
                          </a:solidFill>
                          <a:latin typeface="Calibri"/>
                          <a:cs typeface="Calibri"/>
                        </a:rPr>
                        <a:t>eco-</a:t>
                      </a:r>
                      <a:r>
                        <a:rPr dirty="0" sz="1000" spc="130" b="1">
                          <a:solidFill>
                            <a:srgbClr val="1F124D"/>
                          </a:solidFill>
                          <a:latin typeface="Calibri"/>
                          <a:cs typeface="Calibri"/>
                        </a:rPr>
                        <a:t>made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952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EEEE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100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3D</a:t>
                      </a:r>
                      <a:r>
                        <a:rPr dirty="0" sz="1000" spc="10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printed</a:t>
                      </a:r>
                      <a:r>
                        <a:rPr dirty="0" sz="1000" spc="14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4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tires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B="0" marT="952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4130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525780">
                        <a:lnSpc>
                          <a:spcPct val="100000"/>
                        </a:lnSpc>
                      </a:pPr>
                      <a:r>
                        <a:rPr dirty="0" sz="1000" spc="155" b="1">
                          <a:solidFill>
                            <a:srgbClr val="1F124D"/>
                          </a:solidFill>
                          <a:latin typeface="Calibri"/>
                          <a:cs typeface="Calibri"/>
                        </a:rPr>
                        <a:t>Combo</a:t>
                      </a:r>
                      <a:r>
                        <a:rPr dirty="0" sz="1000" spc="90" b="1">
                          <a:solidFill>
                            <a:srgbClr val="1F12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185" b="1">
                          <a:solidFill>
                            <a:srgbClr val="1F124D"/>
                          </a:solidFill>
                          <a:latin typeface="Calibri"/>
                          <a:cs typeface="Calibri"/>
                        </a:rPr>
                        <a:t>CCS</a:t>
                      </a:r>
                      <a:r>
                        <a:rPr dirty="0" sz="1000" spc="85" b="1">
                          <a:solidFill>
                            <a:srgbClr val="1F12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120" b="1">
                          <a:solidFill>
                            <a:srgbClr val="1F124D"/>
                          </a:solidFill>
                          <a:latin typeface="Calibri"/>
                          <a:cs typeface="Calibri"/>
                        </a:rPr>
                        <a:t>connector</a:t>
                      </a:r>
                      <a:r>
                        <a:rPr dirty="0" sz="1000" spc="75" b="1">
                          <a:solidFill>
                            <a:srgbClr val="1F12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80" b="1">
                          <a:solidFill>
                            <a:srgbClr val="1F124D"/>
                          </a:solidFill>
                          <a:latin typeface="Calibri"/>
                          <a:cs typeface="Calibri"/>
                        </a:rPr>
                        <a:t>for</a:t>
                      </a:r>
                      <a:r>
                        <a:rPr dirty="0" sz="1000" spc="75" b="1">
                          <a:solidFill>
                            <a:srgbClr val="1F12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120" b="1">
                          <a:solidFill>
                            <a:srgbClr val="1F124D"/>
                          </a:solidFill>
                          <a:latin typeface="Calibri"/>
                          <a:cs typeface="Calibri"/>
                        </a:rPr>
                        <a:t>recharge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4508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EEEE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00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European</a:t>
                      </a:r>
                      <a:r>
                        <a:rPr dirty="0" sz="1000" spc="5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standard</a:t>
                      </a:r>
                      <a:r>
                        <a:rPr dirty="0" sz="1000" spc="4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of</a:t>
                      </a:r>
                      <a:r>
                        <a:rPr dirty="0" sz="1000" spc="4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-2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CCS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B="0" marT="3873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048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4508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EEEE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4127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dirty="0" u="sng" sz="1000">
                          <a:solidFill>
                            <a:srgbClr val="1F124D"/>
                          </a:solidFill>
                          <a:uFill>
                            <a:solidFill>
                              <a:srgbClr val="1F124D"/>
                            </a:solidFill>
                          </a:uFill>
                          <a:latin typeface="Century Gothic"/>
                          <a:cs typeface="Century Gothic"/>
                        </a:rPr>
                        <a:t>Removable</a:t>
                      </a:r>
                      <a:r>
                        <a:rPr dirty="0" u="sng" sz="1000" spc="40">
                          <a:solidFill>
                            <a:srgbClr val="1F124D"/>
                          </a:solidFill>
                          <a:uFill>
                            <a:solidFill>
                              <a:srgbClr val="1F124D"/>
                            </a:solidFill>
                          </a:u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u="sng" sz="1000" spc="-10">
                          <a:solidFill>
                            <a:srgbClr val="1F124D"/>
                          </a:solidFill>
                          <a:uFill>
                            <a:solidFill>
                              <a:srgbClr val="1F124D"/>
                            </a:solidFill>
                          </a:uFill>
                          <a:latin typeface="Century Gothic"/>
                          <a:cs typeface="Century Gothic"/>
                        </a:rPr>
                        <a:t>batteries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B="0" marT="7048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</a:pPr>
                      <a:r>
                        <a:rPr dirty="0" sz="1000" spc="5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The</a:t>
                      </a:r>
                      <a:r>
                        <a:rPr dirty="0" sz="1000" spc="3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battery</a:t>
                      </a:r>
                      <a:r>
                        <a:rPr dirty="0" sz="1000" spc="3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-4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can</a:t>
                      </a:r>
                      <a:r>
                        <a:rPr dirty="0" sz="1000" spc="3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then</a:t>
                      </a:r>
                      <a:r>
                        <a:rPr dirty="0" sz="1000" spc="3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-2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be</a:t>
                      </a:r>
                      <a:r>
                        <a:rPr dirty="0" sz="1000" spc="3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-1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charged</a:t>
                      </a:r>
                      <a:r>
                        <a:rPr dirty="0" sz="1000" spc="5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6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in</a:t>
                      </a:r>
                      <a:r>
                        <a:rPr dirty="0" sz="1000" spc="5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-11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a</a:t>
                      </a:r>
                      <a:r>
                        <a:rPr dirty="0" sz="1000" spc="3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normal</a:t>
                      </a:r>
                      <a:r>
                        <a:rPr dirty="0" sz="1000" spc="6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outlet</a:t>
                      </a:r>
                      <a:r>
                        <a:rPr dirty="0" sz="1000" spc="4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5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with</a:t>
                      </a:r>
                      <a:r>
                        <a:rPr dirty="0" sz="1000" spc="3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230</a:t>
                      </a:r>
                      <a:r>
                        <a:rPr dirty="0" sz="1000" spc="4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V</a:t>
                      </a:r>
                      <a:r>
                        <a:rPr dirty="0" sz="1000" spc="5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supply</a:t>
                      </a:r>
                      <a:r>
                        <a:rPr dirty="0" sz="1000" spc="4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-1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voltage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  <a:p>
                      <a:pPr algn="ctr" marL="1270">
                        <a:lnSpc>
                          <a:spcPts val="1140"/>
                        </a:lnSpc>
                      </a:pPr>
                      <a:r>
                        <a:rPr dirty="0" sz="1000" spc="-1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and</a:t>
                      </a:r>
                      <a:r>
                        <a:rPr dirty="0" sz="1000" spc="-3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6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50</a:t>
                      </a:r>
                      <a:r>
                        <a:rPr dirty="0" sz="1000" spc="-3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6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Hz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8288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000" spc="114" b="1">
                          <a:solidFill>
                            <a:srgbClr val="1F124D"/>
                          </a:solidFill>
                          <a:latin typeface="Calibri"/>
                          <a:cs typeface="Calibri"/>
                        </a:rPr>
                        <a:t>Battery</a:t>
                      </a:r>
                      <a:r>
                        <a:rPr dirty="0" sz="1000" spc="65" b="1">
                          <a:solidFill>
                            <a:srgbClr val="1F12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110" b="1">
                          <a:solidFill>
                            <a:srgbClr val="1F124D"/>
                          </a:solidFill>
                          <a:latin typeface="Calibri"/>
                          <a:cs typeface="Calibri"/>
                        </a:rPr>
                        <a:t>capacity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9207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EEEE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1590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u="sng" sz="1000" spc="10">
                          <a:solidFill>
                            <a:srgbClr val="1F124D"/>
                          </a:solidFill>
                          <a:uFill>
                            <a:solidFill>
                              <a:srgbClr val="1F124D"/>
                            </a:solidFill>
                          </a:uFill>
                          <a:latin typeface="Century Gothic"/>
                          <a:cs typeface="Century Gothic"/>
                        </a:rPr>
                        <a:t>Maximum</a:t>
                      </a:r>
                      <a:r>
                        <a:rPr dirty="0" u="sng" sz="1000" spc="135">
                          <a:solidFill>
                            <a:srgbClr val="1F124D"/>
                          </a:solidFill>
                          <a:uFill>
                            <a:solidFill>
                              <a:srgbClr val="1F124D"/>
                            </a:solidFill>
                          </a:u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u="sng" sz="1000" spc="10">
                          <a:solidFill>
                            <a:srgbClr val="1F124D"/>
                          </a:solidFill>
                          <a:uFill>
                            <a:solidFill>
                              <a:srgbClr val="1F124D"/>
                            </a:solidFill>
                          </a:uFill>
                          <a:latin typeface="Century Gothic"/>
                          <a:cs typeface="Century Gothic"/>
                        </a:rPr>
                        <a:t>battery</a:t>
                      </a:r>
                      <a:r>
                        <a:rPr dirty="0" u="sng" sz="1000" spc="70">
                          <a:solidFill>
                            <a:srgbClr val="1F124D"/>
                          </a:solidFill>
                          <a:uFill>
                            <a:solidFill>
                              <a:srgbClr val="1F124D"/>
                            </a:solidFill>
                          </a:u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u="sng" sz="1000" spc="-10">
                          <a:solidFill>
                            <a:srgbClr val="1F124D"/>
                          </a:solidFill>
                          <a:uFill>
                            <a:solidFill>
                              <a:srgbClr val="1F124D"/>
                            </a:solidFill>
                          </a:uFill>
                          <a:latin typeface="Century Gothic"/>
                          <a:cs typeface="Century Gothic"/>
                        </a:rPr>
                        <a:t>capacity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B="0" marT="952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100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28</a:t>
                      </a:r>
                      <a:r>
                        <a:rPr dirty="0" sz="1000" spc="7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4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kwh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B="0" marT="952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24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9207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EEEE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27050">
                        <a:lnSpc>
                          <a:spcPts val="1100"/>
                        </a:lnSpc>
                      </a:pPr>
                      <a:r>
                        <a:rPr dirty="0" u="sng" sz="1000" spc="-20">
                          <a:solidFill>
                            <a:srgbClr val="1F124D"/>
                          </a:solidFill>
                          <a:uFill>
                            <a:solidFill>
                              <a:srgbClr val="1F124D"/>
                            </a:solidFill>
                          </a:uFill>
                          <a:latin typeface="Century Gothic"/>
                          <a:cs typeface="Century Gothic"/>
                        </a:rPr>
                        <a:t>Average</a:t>
                      </a:r>
                      <a:r>
                        <a:rPr dirty="0" u="sng" sz="1000" spc="-30">
                          <a:solidFill>
                            <a:srgbClr val="1F124D"/>
                          </a:solidFill>
                          <a:uFill>
                            <a:solidFill>
                              <a:srgbClr val="1F124D"/>
                            </a:solidFill>
                          </a:u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u="sng" sz="1000" spc="-10">
                          <a:solidFill>
                            <a:srgbClr val="1F124D"/>
                          </a:solidFill>
                          <a:uFill>
                            <a:solidFill>
                              <a:srgbClr val="1F124D"/>
                            </a:solidFill>
                          </a:uFill>
                          <a:latin typeface="Century Gothic"/>
                          <a:cs typeface="Century Gothic"/>
                        </a:rPr>
                        <a:t>capacity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2249170">
                        <a:lnSpc>
                          <a:spcPts val="1100"/>
                        </a:lnSpc>
                      </a:pPr>
                      <a:r>
                        <a:rPr dirty="0" sz="100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8.27</a:t>
                      </a:r>
                      <a:r>
                        <a:rPr dirty="0" sz="1000" spc="4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kwh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048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9207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EEEE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</a:pPr>
                      <a:r>
                        <a:rPr dirty="0" u="sng" sz="1000" spc="50">
                          <a:solidFill>
                            <a:srgbClr val="1F124D"/>
                          </a:solidFill>
                          <a:uFill>
                            <a:solidFill>
                              <a:srgbClr val="1F124D"/>
                            </a:solidFill>
                          </a:uFill>
                          <a:latin typeface="Century Gothic"/>
                          <a:cs typeface="Century Gothic"/>
                        </a:rPr>
                        <a:t>The</a:t>
                      </a:r>
                      <a:r>
                        <a:rPr dirty="0" u="sng" sz="1000" spc="5">
                          <a:solidFill>
                            <a:srgbClr val="1F124D"/>
                          </a:solidFill>
                          <a:uFill>
                            <a:solidFill>
                              <a:srgbClr val="1F124D"/>
                            </a:solidFill>
                          </a:u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u="sng" sz="1000">
                          <a:solidFill>
                            <a:srgbClr val="1F124D"/>
                          </a:solidFill>
                          <a:uFill>
                            <a:solidFill>
                              <a:srgbClr val="1F124D"/>
                            </a:solidFill>
                          </a:uFill>
                          <a:latin typeface="Century Gothic"/>
                          <a:cs typeface="Century Gothic"/>
                        </a:rPr>
                        <a:t>recommended</a:t>
                      </a:r>
                      <a:r>
                        <a:rPr dirty="0" u="sng" sz="1000" spc="35">
                          <a:solidFill>
                            <a:srgbClr val="1F124D"/>
                          </a:solidFill>
                          <a:uFill>
                            <a:solidFill>
                              <a:srgbClr val="1F124D"/>
                            </a:solidFill>
                          </a:u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u="sng" sz="1000" spc="-10">
                          <a:solidFill>
                            <a:srgbClr val="1F124D"/>
                          </a:solidFill>
                          <a:uFill>
                            <a:solidFill>
                              <a:srgbClr val="1F124D"/>
                            </a:solidFill>
                          </a:uFill>
                          <a:latin typeface="Century Gothic"/>
                          <a:cs typeface="Century Gothic"/>
                        </a:rPr>
                        <a:t>battery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  <a:p>
                      <a:pPr algn="ctr" marL="635">
                        <a:lnSpc>
                          <a:spcPts val="1145"/>
                        </a:lnSpc>
                      </a:pPr>
                      <a:r>
                        <a:rPr dirty="0" u="sng" sz="1000" spc="-10">
                          <a:solidFill>
                            <a:srgbClr val="1F124D"/>
                          </a:solidFill>
                          <a:uFill>
                            <a:solidFill>
                              <a:srgbClr val="1F124D"/>
                            </a:solidFill>
                          </a:uFill>
                          <a:latin typeface="Century Gothic"/>
                          <a:cs typeface="Century Gothic"/>
                        </a:rPr>
                        <a:t>capacity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dirty="0" sz="100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[</a:t>
                      </a:r>
                      <a:r>
                        <a:rPr dirty="0" sz="1000" spc="-3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7.5</a:t>
                      </a:r>
                      <a:r>
                        <a:rPr dirty="0" sz="1000" spc="-3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6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kwh</a:t>
                      </a:r>
                      <a:r>
                        <a:rPr dirty="0" sz="1000" spc="-3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;</a:t>
                      </a:r>
                      <a:r>
                        <a:rPr dirty="0" sz="1000" spc="235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8.5</a:t>
                      </a:r>
                      <a:r>
                        <a:rPr dirty="0" sz="1000" spc="-3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6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kwh</a:t>
                      </a:r>
                      <a:r>
                        <a:rPr dirty="0" sz="1000" spc="-3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-50">
                          <a:solidFill>
                            <a:srgbClr val="1F124D"/>
                          </a:solidFill>
                          <a:latin typeface="Century Gothic"/>
                          <a:cs typeface="Century Gothic"/>
                        </a:rPr>
                        <a:t>]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B="0" marT="7048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dirty="0" spc="155"/>
              <a:t>Appendices</a:t>
            </a:r>
            <a:r>
              <a:rPr dirty="0" spc="40"/>
              <a:t> </a:t>
            </a:r>
            <a:r>
              <a:rPr dirty="0" spc="395"/>
              <a:t>for</a:t>
            </a:r>
            <a:r>
              <a:rPr dirty="0" spc="35"/>
              <a:t> </a:t>
            </a:r>
            <a:r>
              <a:rPr dirty="0" spc="445"/>
              <a:t>Part</a:t>
            </a:r>
            <a:r>
              <a:rPr dirty="0" spc="40"/>
              <a:t> </a:t>
            </a:r>
            <a:r>
              <a:rPr dirty="0" spc="-740"/>
              <a:t>1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0390" y="1827529"/>
            <a:ext cx="11531218" cy="361365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55"/>
              <a:t>Appendices</a:t>
            </a:r>
            <a:r>
              <a:rPr dirty="0" spc="40"/>
              <a:t> </a:t>
            </a:r>
            <a:r>
              <a:rPr dirty="0" spc="395"/>
              <a:t>for</a:t>
            </a:r>
            <a:r>
              <a:rPr dirty="0" spc="35"/>
              <a:t> </a:t>
            </a:r>
            <a:r>
              <a:rPr dirty="0" spc="445"/>
              <a:t>Part</a:t>
            </a:r>
            <a:r>
              <a:rPr dirty="0" spc="40"/>
              <a:t> </a:t>
            </a:r>
            <a:r>
              <a:rPr dirty="0" spc="-740"/>
              <a:t>1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06680">
              <a:lnSpc>
                <a:spcPct val="100000"/>
              </a:lnSpc>
              <a:spcBef>
                <a:spcPts val="65"/>
              </a:spcBef>
            </a:pPr>
            <a:r>
              <a:rPr dirty="0" spc="-25"/>
              <a:t>84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473151" y="986409"/>
            <a:ext cx="44405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85" b="1">
                <a:solidFill>
                  <a:srgbClr val="3A546C"/>
                </a:solidFill>
                <a:latin typeface="Century Gothic"/>
                <a:cs typeface="Century Gothic"/>
              </a:rPr>
              <a:t>APPENDIX</a:t>
            </a:r>
            <a:r>
              <a:rPr dirty="0" sz="1800" spc="5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60" b="1">
                <a:solidFill>
                  <a:srgbClr val="3A546C"/>
                </a:solidFill>
                <a:latin typeface="Century Gothic"/>
                <a:cs typeface="Century Gothic"/>
              </a:rPr>
              <a:t>2</a:t>
            </a:r>
            <a:r>
              <a:rPr dirty="0" sz="1800" spc="2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b="1">
                <a:solidFill>
                  <a:srgbClr val="3A546C"/>
                </a:solidFill>
                <a:latin typeface="Century Gothic"/>
                <a:cs typeface="Century Gothic"/>
              </a:rPr>
              <a:t>:</a:t>
            </a:r>
            <a:r>
              <a:rPr dirty="0" sz="1800" spc="3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165" b="1">
                <a:solidFill>
                  <a:srgbClr val="3A546C"/>
                </a:solidFill>
                <a:latin typeface="Century Gothic"/>
                <a:cs typeface="Century Gothic"/>
              </a:rPr>
              <a:t>BENCHMARK</a:t>
            </a:r>
            <a:r>
              <a:rPr dirty="0" sz="1800" spc="3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254" b="1">
                <a:solidFill>
                  <a:srgbClr val="3A546C"/>
                </a:solidFill>
                <a:latin typeface="Century Gothic"/>
                <a:cs typeface="Century Gothic"/>
              </a:rPr>
              <a:t>PART</a:t>
            </a:r>
            <a:r>
              <a:rPr dirty="0" sz="1800" spc="2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-25" b="1">
                <a:solidFill>
                  <a:srgbClr val="3A546C"/>
                </a:solidFill>
                <a:latin typeface="Century Gothic"/>
                <a:cs typeface="Century Gothic"/>
              </a:rPr>
              <a:t>1/3</a:t>
            </a:r>
            <a:endParaRPr sz="18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622" y="2159635"/>
            <a:ext cx="11874754" cy="319125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55"/>
              <a:t>Appendices</a:t>
            </a:r>
            <a:r>
              <a:rPr dirty="0" spc="40"/>
              <a:t> </a:t>
            </a:r>
            <a:r>
              <a:rPr dirty="0" spc="395"/>
              <a:t>for</a:t>
            </a:r>
            <a:r>
              <a:rPr dirty="0" spc="35"/>
              <a:t> </a:t>
            </a:r>
            <a:r>
              <a:rPr dirty="0" spc="445"/>
              <a:t>Part</a:t>
            </a:r>
            <a:r>
              <a:rPr dirty="0" spc="40"/>
              <a:t> </a:t>
            </a:r>
            <a:r>
              <a:rPr dirty="0" spc="-740"/>
              <a:t>1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06680">
              <a:lnSpc>
                <a:spcPct val="100000"/>
              </a:lnSpc>
              <a:spcBef>
                <a:spcPts val="65"/>
              </a:spcBef>
            </a:pPr>
            <a:r>
              <a:rPr dirty="0" spc="-25"/>
              <a:t>85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473151" y="986409"/>
            <a:ext cx="44850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85" b="1">
                <a:solidFill>
                  <a:srgbClr val="3A546C"/>
                </a:solidFill>
                <a:latin typeface="Century Gothic"/>
                <a:cs typeface="Century Gothic"/>
              </a:rPr>
              <a:t>APPENDIX</a:t>
            </a:r>
            <a:r>
              <a:rPr dirty="0" sz="1800" spc="5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60" b="1">
                <a:solidFill>
                  <a:srgbClr val="3A546C"/>
                </a:solidFill>
                <a:latin typeface="Century Gothic"/>
                <a:cs typeface="Century Gothic"/>
              </a:rPr>
              <a:t>2</a:t>
            </a:r>
            <a:r>
              <a:rPr dirty="0" sz="1800" spc="2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b="1">
                <a:solidFill>
                  <a:srgbClr val="3A546C"/>
                </a:solidFill>
                <a:latin typeface="Century Gothic"/>
                <a:cs typeface="Century Gothic"/>
              </a:rPr>
              <a:t>:</a:t>
            </a:r>
            <a:r>
              <a:rPr dirty="0" sz="1800" spc="3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165" b="1">
                <a:solidFill>
                  <a:srgbClr val="3A546C"/>
                </a:solidFill>
                <a:latin typeface="Century Gothic"/>
                <a:cs typeface="Century Gothic"/>
              </a:rPr>
              <a:t>BENCHMARK</a:t>
            </a:r>
            <a:r>
              <a:rPr dirty="0" sz="1800" spc="3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254" b="1">
                <a:solidFill>
                  <a:srgbClr val="3A546C"/>
                </a:solidFill>
                <a:latin typeface="Century Gothic"/>
                <a:cs typeface="Century Gothic"/>
              </a:rPr>
              <a:t>PART</a:t>
            </a:r>
            <a:r>
              <a:rPr dirty="0" sz="1800" spc="2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-25" b="1">
                <a:solidFill>
                  <a:srgbClr val="3A546C"/>
                </a:solidFill>
                <a:latin typeface="Century Gothic"/>
                <a:cs typeface="Century Gothic"/>
              </a:rPr>
              <a:t>2/3</a:t>
            </a:r>
            <a:endParaRPr sz="18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586" y="2438400"/>
            <a:ext cx="12100812" cy="25463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55"/>
              <a:t>Appendices</a:t>
            </a:r>
            <a:r>
              <a:rPr dirty="0" spc="40"/>
              <a:t> </a:t>
            </a:r>
            <a:r>
              <a:rPr dirty="0" spc="395"/>
              <a:t>for</a:t>
            </a:r>
            <a:r>
              <a:rPr dirty="0" spc="35"/>
              <a:t> </a:t>
            </a:r>
            <a:r>
              <a:rPr dirty="0" spc="445"/>
              <a:t>Part</a:t>
            </a:r>
            <a:r>
              <a:rPr dirty="0" spc="40"/>
              <a:t> </a:t>
            </a:r>
            <a:r>
              <a:rPr dirty="0" spc="-740"/>
              <a:t>1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06680">
              <a:lnSpc>
                <a:spcPct val="100000"/>
              </a:lnSpc>
              <a:spcBef>
                <a:spcPts val="65"/>
              </a:spcBef>
            </a:pPr>
            <a:r>
              <a:rPr dirty="0" spc="-25"/>
              <a:t>86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473151" y="986409"/>
            <a:ext cx="44843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85" b="1">
                <a:solidFill>
                  <a:srgbClr val="3A546C"/>
                </a:solidFill>
                <a:latin typeface="Century Gothic"/>
                <a:cs typeface="Century Gothic"/>
              </a:rPr>
              <a:t>APPENDIX</a:t>
            </a:r>
            <a:r>
              <a:rPr dirty="0" sz="1800" spc="5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60" b="1">
                <a:solidFill>
                  <a:srgbClr val="3A546C"/>
                </a:solidFill>
                <a:latin typeface="Century Gothic"/>
                <a:cs typeface="Century Gothic"/>
              </a:rPr>
              <a:t>2</a:t>
            </a:r>
            <a:r>
              <a:rPr dirty="0" sz="1800" spc="2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b="1">
                <a:solidFill>
                  <a:srgbClr val="3A546C"/>
                </a:solidFill>
                <a:latin typeface="Century Gothic"/>
                <a:cs typeface="Century Gothic"/>
              </a:rPr>
              <a:t>:</a:t>
            </a:r>
            <a:r>
              <a:rPr dirty="0" sz="1800" spc="3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165" b="1">
                <a:solidFill>
                  <a:srgbClr val="3A546C"/>
                </a:solidFill>
                <a:latin typeface="Century Gothic"/>
                <a:cs typeface="Century Gothic"/>
              </a:rPr>
              <a:t>BENCHMARK</a:t>
            </a:r>
            <a:r>
              <a:rPr dirty="0" sz="1800" spc="3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254" b="1">
                <a:solidFill>
                  <a:srgbClr val="3A546C"/>
                </a:solidFill>
                <a:latin typeface="Century Gothic"/>
                <a:cs typeface="Century Gothic"/>
              </a:rPr>
              <a:t>PART</a:t>
            </a:r>
            <a:r>
              <a:rPr dirty="0" sz="1800" spc="2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-25" b="1">
                <a:solidFill>
                  <a:srgbClr val="3A546C"/>
                </a:solidFill>
                <a:latin typeface="Century Gothic"/>
                <a:cs typeface="Century Gothic"/>
              </a:rPr>
              <a:t>3/3</a:t>
            </a:r>
            <a:endParaRPr sz="18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dirty="0" spc="170"/>
              <a:t>2</a:t>
            </a:r>
            <a:r>
              <a:rPr dirty="0" spc="15"/>
              <a:t> </a:t>
            </a:r>
            <a:r>
              <a:rPr dirty="0"/>
              <a:t>-</a:t>
            </a:r>
            <a:r>
              <a:rPr dirty="0" spc="20"/>
              <a:t> </a:t>
            </a:r>
            <a:r>
              <a:rPr dirty="0" spc="295"/>
              <a:t>Synergies</a:t>
            </a:r>
            <a:r>
              <a:rPr dirty="0" spc="-10"/>
              <a:t> </a:t>
            </a:r>
            <a:r>
              <a:rPr dirty="0" spc="365"/>
              <a:t>Between</a:t>
            </a:r>
            <a:r>
              <a:rPr dirty="0" spc="10"/>
              <a:t> </a:t>
            </a:r>
            <a:r>
              <a:rPr dirty="0" spc="320"/>
              <a:t>Versions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645402" y="1967865"/>
            <a:ext cx="4537710" cy="2555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 spc="65" b="1">
                <a:solidFill>
                  <a:srgbClr val="3A546C"/>
                </a:solidFill>
                <a:latin typeface="Century Gothic"/>
                <a:cs typeface="Century Gothic"/>
              </a:rPr>
              <a:t>A</a:t>
            </a:r>
            <a:r>
              <a:rPr dirty="0" sz="1800" spc="15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145" b="1">
                <a:solidFill>
                  <a:srgbClr val="3A546C"/>
                </a:solidFill>
                <a:latin typeface="Century Gothic"/>
                <a:cs typeface="Century Gothic"/>
              </a:rPr>
              <a:t>HIGHLIGHT</a:t>
            </a:r>
            <a:r>
              <a:rPr dirty="0" sz="1800" spc="2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140" b="1">
                <a:solidFill>
                  <a:srgbClr val="3A546C"/>
                </a:solidFill>
                <a:latin typeface="Century Gothic"/>
                <a:cs typeface="Century Gothic"/>
              </a:rPr>
              <a:t>OF</a:t>
            </a:r>
            <a:r>
              <a:rPr dirty="0" sz="1800" spc="1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290" b="1">
                <a:solidFill>
                  <a:srgbClr val="3A546C"/>
                </a:solidFill>
                <a:latin typeface="Century Gothic"/>
                <a:cs typeface="Century Gothic"/>
              </a:rPr>
              <a:t>THE</a:t>
            </a:r>
            <a:r>
              <a:rPr dirty="0" sz="1800" spc="45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175" b="1">
                <a:solidFill>
                  <a:srgbClr val="3A546C"/>
                </a:solidFill>
                <a:latin typeface="Century Gothic"/>
                <a:cs typeface="Century Gothic"/>
              </a:rPr>
              <a:t>SIMILARITIES </a:t>
            </a:r>
            <a:r>
              <a:rPr dirty="0" sz="1800" spc="300" b="1">
                <a:solidFill>
                  <a:srgbClr val="3A546C"/>
                </a:solidFill>
                <a:latin typeface="Century Gothic"/>
                <a:cs typeface="Century Gothic"/>
              </a:rPr>
              <a:t>BETWEEN</a:t>
            </a:r>
            <a:r>
              <a:rPr dirty="0" sz="1800" spc="2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290" b="1">
                <a:solidFill>
                  <a:srgbClr val="3A546C"/>
                </a:solidFill>
                <a:latin typeface="Century Gothic"/>
                <a:cs typeface="Century Gothic"/>
              </a:rPr>
              <a:t>THE</a:t>
            </a:r>
            <a:r>
              <a:rPr dirty="0" sz="1800" spc="25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155" b="1">
                <a:solidFill>
                  <a:srgbClr val="3A546C"/>
                </a:solidFill>
                <a:latin typeface="Century Gothic"/>
                <a:cs typeface="Century Gothic"/>
              </a:rPr>
              <a:t>VERSIONS</a:t>
            </a:r>
            <a:endParaRPr sz="18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buClr>
                <a:srgbClr val="3A546C"/>
              </a:buClr>
              <a:buFont typeface="Arial"/>
              <a:buChar char="•"/>
            </a:pPr>
            <a:endParaRPr sz="18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145"/>
              </a:spcBef>
              <a:buClr>
                <a:srgbClr val="3A546C"/>
              </a:buClr>
              <a:buFont typeface="Arial"/>
              <a:buChar char="•"/>
            </a:pPr>
            <a:endParaRPr sz="1800">
              <a:latin typeface="Century Gothic"/>
              <a:cs typeface="Century Gothic"/>
            </a:endParaRPr>
          </a:p>
          <a:p>
            <a:pPr marL="299085" marR="1075055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 spc="204" b="1">
                <a:solidFill>
                  <a:srgbClr val="3A546C"/>
                </a:solidFill>
                <a:latin typeface="Century Gothic"/>
                <a:cs typeface="Century Gothic"/>
              </a:rPr>
              <a:t>EASE</a:t>
            </a:r>
            <a:r>
              <a:rPr dirty="0" sz="1800" spc="2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280" b="1">
                <a:solidFill>
                  <a:srgbClr val="3A546C"/>
                </a:solidFill>
                <a:latin typeface="Century Gothic"/>
                <a:cs typeface="Century Gothic"/>
              </a:rPr>
              <a:t>UP</a:t>
            </a:r>
            <a:r>
              <a:rPr dirty="0" sz="1800" spc="2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290" b="1">
                <a:solidFill>
                  <a:srgbClr val="3A546C"/>
                </a:solidFill>
                <a:latin typeface="Century Gothic"/>
                <a:cs typeface="Century Gothic"/>
              </a:rPr>
              <a:t>THE</a:t>
            </a:r>
            <a:r>
              <a:rPr dirty="0" sz="1800" spc="3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195" b="1">
                <a:solidFill>
                  <a:srgbClr val="3A546C"/>
                </a:solidFill>
                <a:latin typeface="Century Gothic"/>
                <a:cs typeface="Century Gothic"/>
              </a:rPr>
              <a:t>INDUSTRIAL </a:t>
            </a:r>
            <a:r>
              <a:rPr dirty="0" sz="1800" spc="165" b="1">
                <a:solidFill>
                  <a:srgbClr val="3A546C"/>
                </a:solidFill>
                <a:latin typeface="Century Gothic"/>
                <a:cs typeface="Century Gothic"/>
              </a:rPr>
              <a:t>PROCESS</a:t>
            </a:r>
            <a:endParaRPr sz="18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</a:pPr>
            <a:endParaRPr sz="18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endParaRPr sz="18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</a:pPr>
            <a:r>
              <a:rPr dirty="0" sz="1800" spc="160" b="1">
                <a:solidFill>
                  <a:srgbClr val="3A546C"/>
                </a:solidFill>
                <a:latin typeface="Century Gothic"/>
                <a:cs typeface="Century Gothic"/>
              </a:rPr>
              <a:t>LEGEND</a:t>
            </a:r>
            <a:endParaRPr sz="1800">
              <a:latin typeface="Century Gothic"/>
              <a:cs typeface="Century Gothic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5775" y="1137437"/>
            <a:ext cx="4839715" cy="5071617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57340" y="4763770"/>
            <a:ext cx="1650873" cy="787400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06680">
              <a:lnSpc>
                <a:spcPct val="100000"/>
              </a:lnSpc>
              <a:spcBef>
                <a:spcPts val="65"/>
              </a:spcBef>
            </a:pPr>
            <a:r>
              <a:rPr dirty="0" spc="-25"/>
              <a:t>87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74930">
              <a:lnSpc>
                <a:spcPct val="100000"/>
              </a:lnSpc>
              <a:spcBef>
                <a:spcPts val="100"/>
              </a:spcBef>
            </a:pPr>
            <a:r>
              <a:rPr dirty="0"/>
              <a:t>01</a:t>
            </a:r>
            <a:r>
              <a:rPr dirty="0" spc="-35"/>
              <a:t> </a:t>
            </a:r>
            <a:r>
              <a:rPr dirty="0"/>
              <a:t>–</a:t>
            </a:r>
            <a:r>
              <a:rPr dirty="0" spc="-30"/>
              <a:t> </a:t>
            </a:r>
            <a:r>
              <a:rPr dirty="0" spc="330"/>
              <a:t>Requirements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3803" y="811758"/>
            <a:ext cx="10364343" cy="5550408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1459971" y="6364721"/>
            <a:ext cx="267335" cy="269240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1600" spc="-55" b="1">
                <a:solidFill>
                  <a:srgbClr val="FF5C33"/>
                </a:solidFill>
                <a:latin typeface="Tahoma"/>
                <a:cs typeface="Tahoma"/>
              </a:rPr>
              <a:t>6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dirty="0" spc="615"/>
              <a:t>4</a:t>
            </a:r>
            <a:r>
              <a:rPr dirty="0" spc="-15"/>
              <a:t> </a:t>
            </a:r>
            <a:r>
              <a:rPr dirty="0"/>
              <a:t>- </a:t>
            </a:r>
            <a:r>
              <a:rPr dirty="0" spc="190"/>
              <a:t>Cutaway</a:t>
            </a:r>
            <a:r>
              <a:rPr dirty="0"/>
              <a:t> </a:t>
            </a:r>
            <a:r>
              <a:rPr dirty="0" spc="225"/>
              <a:t>Diagram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989201" y="1318790"/>
            <a:ext cx="8395335" cy="4385310"/>
            <a:chOff x="1989201" y="1318790"/>
            <a:chExt cx="8395335" cy="438531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35390" y="1318790"/>
              <a:ext cx="7041277" cy="438502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989201" y="1445894"/>
              <a:ext cx="8395335" cy="4255135"/>
            </a:xfrm>
            <a:custGeom>
              <a:avLst/>
              <a:gdLst/>
              <a:ahLst/>
              <a:cxnLst/>
              <a:rect l="l" t="t" r="r" b="b"/>
              <a:pathLst>
                <a:path w="8395335" h="4255135">
                  <a:moveTo>
                    <a:pt x="1186561" y="2251075"/>
                  </a:moveTo>
                  <a:lnTo>
                    <a:pt x="1172210" y="2231898"/>
                  </a:lnTo>
                  <a:lnTo>
                    <a:pt x="1129157" y="2174367"/>
                  </a:lnTo>
                  <a:lnTo>
                    <a:pt x="1116393" y="2199881"/>
                  </a:lnTo>
                  <a:lnTo>
                    <a:pt x="13081" y="1648333"/>
                  </a:lnTo>
                  <a:lnTo>
                    <a:pt x="381" y="1673860"/>
                  </a:lnTo>
                  <a:lnTo>
                    <a:pt x="1103579" y="2225522"/>
                  </a:lnTo>
                  <a:lnTo>
                    <a:pt x="1090803" y="2251075"/>
                  </a:lnTo>
                  <a:lnTo>
                    <a:pt x="1186561" y="2251075"/>
                  </a:lnTo>
                  <a:close/>
                </a:path>
                <a:path w="8395335" h="4255135">
                  <a:moveTo>
                    <a:pt x="1669669" y="3345688"/>
                  </a:moveTo>
                  <a:lnTo>
                    <a:pt x="1573911" y="3348609"/>
                  </a:lnTo>
                  <a:lnTo>
                    <a:pt x="1587423" y="3373704"/>
                  </a:lnTo>
                  <a:lnTo>
                    <a:pt x="0" y="4227842"/>
                  </a:lnTo>
                  <a:lnTo>
                    <a:pt x="13462" y="4253014"/>
                  </a:lnTo>
                  <a:lnTo>
                    <a:pt x="1601000" y="3398913"/>
                  </a:lnTo>
                  <a:lnTo>
                    <a:pt x="1614551" y="3424047"/>
                  </a:lnTo>
                  <a:lnTo>
                    <a:pt x="1654746" y="3366897"/>
                  </a:lnTo>
                  <a:lnTo>
                    <a:pt x="1669669" y="3345688"/>
                  </a:lnTo>
                  <a:close/>
                </a:path>
                <a:path w="8395335" h="4255135">
                  <a:moveTo>
                    <a:pt x="5622290" y="4226204"/>
                  </a:moveTo>
                  <a:lnTo>
                    <a:pt x="3928021" y="4063974"/>
                  </a:lnTo>
                  <a:lnTo>
                    <a:pt x="3928148" y="4062603"/>
                  </a:lnTo>
                  <a:lnTo>
                    <a:pt x="3930777" y="4035552"/>
                  </a:lnTo>
                  <a:lnTo>
                    <a:pt x="3841369" y="4069969"/>
                  </a:lnTo>
                  <a:lnTo>
                    <a:pt x="3922522" y="4120896"/>
                  </a:lnTo>
                  <a:lnTo>
                    <a:pt x="3925265" y="4092410"/>
                  </a:lnTo>
                  <a:lnTo>
                    <a:pt x="5619623" y="4254652"/>
                  </a:lnTo>
                  <a:lnTo>
                    <a:pt x="5622290" y="4226204"/>
                  </a:lnTo>
                  <a:close/>
                </a:path>
                <a:path w="8395335" h="4255135">
                  <a:moveTo>
                    <a:pt x="7505192" y="3517519"/>
                  </a:moveTo>
                  <a:lnTo>
                    <a:pt x="5810923" y="3355187"/>
                  </a:lnTo>
                  <a:lnTo>
                    <a:pt x="5811050" y="3353816"/>
                  </a:lnTo>
                  <a:lnTo>
                    <a:pt x="5813679" y="3326765"/>
                  </a:lnTo>
                  <a:lnTo>
                    <a:pt x="5724144" y="3361309"/>
                  </a:lnTo>
                  <a:lnTo>
                    <a:pt x="5805424" y="3412109"/>
                  </a:lnTo>
                  <a:lnTo>
                    <a:pt x="5808167" y="3383635"/>
                  </a:lnTo>
                  <a:lnTo>
                    <a:pt x="7502525" y="3545967"/>
                  </a:lnTo>
                  <a:lnTo>
                    <a:pt x="7505192" y="3517519"/>
                  </a:lnTo>
                  <a:close/>
                </a:path>
                <a:path w="8395335" h="4255135">
                  <a:moveTo>
                    <a:pt x="7514717" y="18542"/>
                  </a:moveTo>
                  <a:lnTo>
                    <a:pt x="7493000" y="0"/>
                  </a:lnTo>
                  <a:lnTo>
                    <a:pt x="5429440" y="2438565"/>
                  </a:lnTo>
                  <a:lnTo>
                    <a:pt x="5407660" y="2420112"/>
                  </a:lnTo>
                  <a:lnTo>
                    <a:pt x="5385054" y="2513203"/>
                  </a:lnTo>
                  <a:lnTo>
                    <a:pt x="5473065" y="2475484"/>
                  </a:lnTo>
                  <a:lnTo>
                    <a:pt x="5464060" y="2467864"/>
                  </a:lnTo>
                  <a:lnTo>
                    <a:pt x="5451246" y="2457031"/>
                  </a:lnTo>
                  <a:lnTo>
                    <a:pt x="7514717" y="18542"/>
                  </a:lnTo>
                  <a:close/>
                </a:path>
                <a:path w="8395335" h="4255135">
                  <a:moveTo>
                    <a:pt x="8395208" y="2866136"/>
                  </a:moveTo>
                  <a:lnTo>
                    <a:pt x="7472680" y="2762834"/>
                  </a:lnTo>
                  <a:lnTo>
                    <a:pt x="7472858" y="2761234"/>
                  </a:lnTo>
                  <a:lnTo>
                    <a:pt x="7475855" y="2734437"/>
                  </a:lnTo>
                  <a:lnTo>
                    <a:pt x="7385812" y="2767584"/>
                  </a:lnTo>
                  <a:lnTo>
                    <a:pt x="7466330" y="2819654"/>
                  </a:lnTo>
                  <a:lnTo>
                    <a:pt x="7469492" y="2791282"/>
                  </a:lnTo>
                  <a:lnTo>
                    <a:pt x="8392033" y="2894457"/>
                  </a:lnTo>
                  <a:lnTo>
                    <a:pt x="8395208" y="28661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687425" y="2886583"/>
            <a:ext cx="107823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1A0E3A"/>
                </a:solidFill>
                <a:latin typeface="Calibri"/>
                <a:cs typeface="Calibri"/>
              </a:rPr>
              <a:t>Suspension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800" spc="-10">
                <a:solidFill>
                  <a:srgbClr val="1A0E3A"/>
                </a:solidFill>
                <a:latin typeface="Calibri"/>
                <a:cs typeface="Calibri"/>
              </a:rPr>
              <a:t>system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06680">
              <a:lnSpc>
                <a:spcPct val="100000"/>
              </a:lnSpc>
              <a:spcBef>
                <a:spcPts val="65"/>
              </a:spcBef>
            </a:pPr>
            <a:r>
              <a:rPr dirty="0" spc="-25"/>
              <a:t>88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1222654" y="5601716"/>
            <a:ext cx="6521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1A0E3A"/>
                </a:solidFill>
                <a:latin typeface="Calibri"/>
                <a:cs typeface="Calibri"/>
              </a:rPr>
              <a:t>Engine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9544557" y="1218946"/>
            <a:ext cx="8534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1A0E3A"/>
                </a:solidFill>
                <a:latin typeface="Calibri"/>
                <a:cs typeface="Calibri"/>
              </a:rPr>
              <a:t>Batteries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9622028" y="4160266"/>
            <a:ext cx="215455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7249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1A0E3A"/>
                </a:solidFill>
                <a:latin typeface="Calibri"/>
                <a:cs typeface="Calibri"/>
              </a:rPr>
              <a:t>Drums</a:t>
            </a:r>
            <a:r>
              <a:rPr dirty="0" sz="1800" spc="-35">
                <a:solidFill>
                  <a:srgbClr val="1A0E3A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1A0E3A"/>
                </a:solidFill>
                <a:latin typeface="Calibri"/>
                <a:cs typeface="Calibri"/>
              </a:rPr>
              <a:t>brakes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75"/>
              </a:spcBef>
            </a:pP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800" spc="-10">
                <a:solidFill>
                  <a:srgbClr val="1A0E3A"/>
                </a:solidFill>
                <a:latin typeface="Calibri"/>
                <a:cs typeface="Calibri"/>
              </a:rPr>
              <a:t>Chassis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752968" y="5517286"/>
            <a:ext cx="10610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1A0E3A"/>
                </a:solidFill>
                <a:latin typeface="Calibri"/>
                <a:cs typeface="Calibri"/>
              </a:rPr>
              <a:t>Disc</a:t>
            </a:r>
            <a:r>
              <a:rPr dirty="0" sz="1800" spc="-20">
                <a:solidFill>
                  <a:srgbClr val="1A0E3A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1A0E3A"/>
                </a:solidFill>
                <a:latin typeface="Calibri"/>
                <a:cs typeface="Calibri"/>
              </a:rPr>
              <a:t>brakes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dirty="0" spc="-690"/>
              <a:t>1</a:t>
            </a:r>
            <a:r>
              <a:rPr dirty="0" spc="45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 spc="235"/>
              <a:t>Specifications</a:t>
            </a:r>
            <a:r>
              <a:rPr dirty="0" spc="5"/>
              <a:t> </a:t>
            </a:r>
            <a:r>
              <a:rPr dirty="0" spc="320"/>
              <a:t>Sheet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2970" y="1029347"/>
            <a:ext cx="8846058" cy="4982210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06680">
              <a:lnSpc>
                <a:spcPct val="100000"/>
              </a:lnSpc>
              <a:spcBef>
                <a:spcPts val="65"/>
              </a:spcBef>
            </a:pPr>
            <a:r>
              <a:rPr dirty="0" spc="-25"/>
              <a:t>89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dirty="0" spc="-690"/>
              <a:t>1</a:t>
            </a:r>
            <a:r>
              <a:rPr dirty="0" spc="45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 spc="235"/>
              <a:t>Specifications</a:t>
            </a:r>
            <a:r>
              <a:rPr dirty="0" spc="5"/>
              <a:t> </a:t>
            </a:r>
            <a:r>
              <a:rPr dirty="0" spc="320"/>
              <a:t>Sheet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1429" y="1049591"/>
            <a:ext cx="8629015" cy="5008626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06680">
              <a:lnSpc>
                <a:spcPct val="100000"/>
              </a:lnSpc>
              <a:spcBef>
                <a:spcPts val="65"/>
              </a:spcBef>
            </a:pPr>
            <a:r>
              <a:rPr dirty="0" spc="-25"/>
              <a:t>90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73151" y="986409"/>
            <a:ext cx="22694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 spc="170" b="1">
                <a:solidFill>
                  <a:srgbClr val="3A546C"/>
                </a:solidFill>
                <a:latin typeface="Century Gothic"/>
                <a:cs typeface="Century Gothic"/>
              </a:rPr>
              <a:t>DUOS</a:t>
            </a:r>
            <a:r>
              <a:rPr dirty="0" sz="1800" spc="25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225" b="1">
                <a:solidFill>
                  <a:srgbClr val="3A546C"/>
                </a:solidFill>
                <a:latin typeface="Century Gothic"/>
                <a:cs typeface="Century Gothic"/>
              </a:rPr>
              <a:t>PROFILE</a:t>
            </a:r>
            <a:r>
              <a:rPr dirty="0" sz="1800" spc="3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-50" b="1">
                <a:solidFill>
                  <a:srgbClr val="3A546C"/>
                </a:solidFill>
                <a:latin typeface="Century Gothic"/>
                <a:cs typeface="Century Gothic"/>
              </a:rPr>
              <a:t>: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dirty="0" spc="170"/>
              <a:t>3</a:t>
            </a:r>
            <a:r>
              <a:rPr dirty="0" spc="-10"/>
              <a:t> </a:t>
            </a:r>
            <a:r>
              <a:rPr dirty="0"/>
              <a:t>- </a:t>
            </a:r>
            <a:r>
              <a:rPr dirty="0" spc="325"/>
              <a:t>Design</a:t>
            </a:r>
            <a:r>
              <a:rPr dirty="0" spc="-25"/>
              <a:t> </a:t>
            </a:r>
            <a:r>
              <a:rPr dirty="0" spc="210"/>
              <a:t>updates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2069083" y="1553057"/>
            <a:ext cx="7776845" cy="4526915"/>
            <a:chOff x="2069083" y="1553057"/>
            <a:chExt cx="7776845" cy="452691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69083" y="1553057"/>
              <a:ext cx="7776591" cy="4272533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2870961" y="5994145"/>
              <a:ext cx="6002655" cy="85725"/>
            </a:xfrm>
            <a:custGeom>
              <a:avLst/>
              <a:gdLst/>
              <a:ahLst/>
              <a:cxnLst/>
              <a:rect l="l" t="t" r="r" b="b"/>
              <a:pathLst>
                <a:path w="6002655" h="85725">
                  <a:moveTo>
                    <a:pt x="85725" y="0"/>
                  </a:moveTo>
                  <a:lnTo>
                    <a:pt x="0" y="42862"/>
                  </a:lnTo>
                  <a:lnTo>
                    <a:pt x="85725" y="85724"/>
                  </a:lnTo>
                  <a:lnTo>
                    <a:pt x="85725" y="57149"/>
                  </a:lnTo>
                  <a:lnTo>
                    <a:pt x="71500" y="57149"/>
                  </a:lnTo>
                  <a:lnTo>
                    <a:pt x="71500" y="28574"/>
                  </a:lnTo>
                  <a:lnTo>
                    <a:pt x="85725" y="28574"/>
                  </a:lnTo>
                  <a:lnTo>
                    <a:pt x="85725" y="0"/>
                  </a:lnTo>
                  <a:close/>
                </a:path>
                <a:path w="6002655" h="85725">
                  <a:moveTo>
                    <a:pt x="5916930" y="0"/>
                  </a:moveTo>
                  <a:lnTo>
                    <a:pt x="5916930" y="85724"/>
                  </a:lnTo>
                  <a:lnTo>
                    <a:pt x="5974080" y="57149"/>
                  </a:lnTo>
                  <a:lnTo>
                    <a:pt x="5931281" y="57149"/>
                  </a:lnTo>
                  <a:lnTo>
                    <a:pt x="5931281" y="28574"/>
                  </a:lnTo>
                  <a:lnTo>
                    <a:pt x="5974080" y="28574"/>
                  </a:lnTo>
                  <a:lnTo>
                    <a:pt x="5916930" y="0"/>
                  </a:lnTo>
                  <a:close/>
                </a:path>
                <a:path w="6002655" h="85725">
                  <a:moveTo>
                    <a:pt x="85725" y="28574"/>
                  </a:moveTo>
                  <a:lnTo>
                    <a:pt x="71500" y="28574"/>
                  </a:lnTo>
                  <a:lnTo>
                    <a:pt x="71500" y="57149"/>
                  </a:lnTo>
                  <a:lnTo>
                    <a:pt x="85725" y="57149"/>
                  </a:lnTo>
                  <a:lnTo>
                    <a:pt x="85725" y="28574"/>
                  </a:lnTo>
                  <a:close/>
                </a:path>
                <a:path w="6002655" h="85725">
                  <a:moveTo>
                    <a:pt x="5916930" y="28574"/>
                  </a:moveTo>
                  <a:lnTo>
                    <a:pt x="85725" y="28574"/>
                  </a:lnTo>
                  <a:lnTo>
                    <a:pt x="85725" y="57149"/>
                  </a:lnTo>
                  <a:lnTo>
                    <a:pt x="5916930" y="57149"/>
                  </a:lnTo>
                  <a:lnTo>
                    <a:pt x="5916930" y="28574"/>
                  </a:lnTo>
                  <a:close/>
                </a:path>
                <a:path w="6002655" h="85725">
                  <a:moveTo>
                    <a:pt x="5974080" y="28574"/>
                  </a:moveTo>
                  <a:lnTo>
                    <a:pt x="5931281" y="28574"/>
                  </a:lnTo>
                  <a:lnTo>
                    <a:pt x="5931281" y="57149"/>
                  </a:lnTo>
                  <a:lnTo>
                    <a:pt x="5974080" y="57149"/>
                  </a:lnTo>
                  <a:lnTo>
                    <a:pt x="6002655" y="42862"/>
                  </a:lnTo>
                  <a:lnTo>
                    <a:pt x="5974080" y="28574"/>
                  </a:lnTo>
                  <a:close/>
                </a:path>
              </a:pathLst>
            </a:custGeom>
            <a:solidFill>
              <a:srgbClr val="1F12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870961" y="2020570"/>
              <a:ext cx="6755130" cy="4017010"/>
            </a:xfrm>
            <a:custGeom>
              <a:avLst/>
              <a:gdLst/>
              <a:ahLst/>
              <a:cxnLst/>
              <a:rect l="l" t="t" r="r" b="b"/>
              <a:pathLst>
                <a:path w="6755130" h="4017010">
                  <a:moveTo>
                    <a:pt x="0" y="4016438"/>
                  </a:moveTo>
                  <a:lnTo>
                    <a:pt x="0" y="2423667"/>
                  </a:lnTo>
                </a:path>
                <a:path w="6755130" h="4017010">
                  <a:moveTo>
                    <a:pt x="6002655" y="4016438"/>
                  </a:moveTo>
                  <a:lnTo>
                    <a:pt x="6002655" y="2290825"/>
                  </a:lnTo>
                </a:path>
                <a:path w="6755130" h="4017010">
                  <a:moveTo>
                    <a:pt x="6754876" y="3456051"/>
                  </a:moveTo>
                  <a:lnTo>
                    <a:pt x="5112766" y="3456051"/>
                  </a:lnTo>
                </a:path>
                <a:path w="6755130" h="4017010">
                  <a:moveTo>
                    <a:pt x="6754876" y="0"/>
                  </a:moveTo>
                  <a:lnTo>
                    <a:pt x="4571999" y="0"/>
                  </a:lnTo>
                </a:path>
              </a:pathLst>
            </a:custGeom>
            <a:ln w="19050">
              <a:solidFill>
                <a:srgbClr val="1F124D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9582912" y="2020570"/>
              <a:ext cx="85725" cy="3456304"/>
            </a:xfrm>
            <a:custGeom>
              <a:avLst/>
              <a:gdLst/>
              <a:ahLst/>
              <a:cxnLst/>
              <a:rect l="l" t="t" r="r" b="b"/>
              <a:pathLst>
                <a:path w="85725" h="3456304">
                  <a:moveTo>
                    <a:pt x="28575" y="3370326"/>
                  </a:moveTo>
                  <a:lnTo>
                    <a:pt x="0" y="3370326"/>
                  </a:lnTo>
                  <a:lnTo>
                    <a:pt x="42926" y="3456051"/>
                  </a:lnTo>
                  <a:lnTo>
                    <a:pt x="78623" y="3384550"/>
                  </a:lnTo>
                  <a:lnTo>
                    <a:pt x="28575" y="3384550"/>
                  </a:lnTo>
                  <a:lnTo>
                    <a:pt x="28575" y="3370326"/>
                  </a:lnTo>
                  <a:close/>
                </a:path>
                <a:path w="85725" h="3456304">
                  <a:moveTo>
                    <a:pt x="57150" y="71374"/>
                  </a:moveTo>
                  <a:lnTo>
                    <a:pt x="28575" y="71374"/>
                  </a:lnTo>
                  <a:lnTo>
                    <a:pt x="28575" y="3384550"/>
                  </a:lnTo>
                  <a:lnTo>
                    <a:pt x="57150" y="3384550"/>
                  </a:lnTo>
                  <a:lnTo>
                    <a:pt x="57150" y="71374"/>
                  </a:lnTo>
                  <a:close/>
                </a:path>
                <a:path w="85725" h="3456304">
                  <a:moveTo>
                    <a:pt x="85725" y="3370326"/>
                  </a:moveTo>
                  <a:lnTo>
                    <a:pt x="57150" y="3370326"/>
                  </a:lnTo>
                  <a:lnTo>
                    <a:pt x="57150" y="3384550"/>
                  </a:lnTo>
                  <a:lnTo>
                    <a:pt x="78623" y="3384550"/>
                  </a:lnTo>
                  <a:lnTo>
                    <a:pt x="85725" y="3370326"/>
                  </a:lnTo>
                  <a:close/>
                </a:path>
                <a:path w="85725" h="3456304">
                  <a:moveTo>
                    <a:pt x="42926" y="0"/>
                  </a:moveTo>
                  <a:lnTo>
                    <a:pt x="0" y="85725"/>
                  </a:lnTo>
                  <a:lnTo>
                    <a:pt x="28575" y="85725"/>
                  </a:lnTo>
                  <a:lnTo>
                    <a:pt x="28575" y="71374"/>
                  </a:lnTo>
                  <a:lnTo>
                    <a:pt x="78560" y="71374"/>
                  </a:lnTo>
                  <a:lnTo>
                    <a:pt x="42926" y="0"/>
                  </a:lnTo>
                  <a:close/>
                </a:path>
                <a:path w="85725" h="3456304">
                  <a:moveTo>
                    <a:pt x="78560" y="71374"/>
                  </a:moveTo>
                  <a:lnTo>
                    <a:pt x="57150" y="71374"/>
                  </a:lnTo>
                  <a:lnTo>
                    <a:pt x="57150" y="85725"/>
                  </a:lnTo>
                  <a:lnTo>
                    <a:pt x="85725" y="85725"/>
                  </a:lnTo>
                  <a:lnTo>
                    <a:pt x="78560" y="71374"/>
                  </a:lnTo>
                  <a:close/>
                </a:path>
              </a:pathLst>
            </a:custGeom>
            <a:solidFill>
              <a:srgbClr val="1F124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5505958" y="5684926"/>
            <a:ext cx="55372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1F124D"/>
                </a:solidFill>
                <a:latin typeface="Calibri"/>
                <a:cs typeface="Calibri"/>
              </a:rPr>
              <a:t>245</a:t>
            </a:r>
            <a:r>
              <a:rPr dirty="0" sz="1400" spc="-20">
                <a:solidFill>
                  <a:srgbClr val="1F124D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1F124D"/>
                </a:solidFill>
                <a:latin typeface="Calibri"/>
                <a:cs typeface="Calibri"/>
              </a:rPr>
              <a:t>cm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06680">
              <a:lnSpc>
                <a:spcPct val="100000"/>
              </a:lnSpc>
              <a:spcBef>
                <a:spcPts val="65"/>
              </a:spcBef>
            </a:pPr>
            <a:r>
              <a:rPr dirty="0" spc="-25"/>
              <a:t>91</a:t>
            </a:r>
          </a:p>
        </p:txBody>
      </p:sp>
      <p:sp>
        <p:nvSpPr>
          <p:cNvPr id="10" name="object 10" descr=""/>
          <p:cNvSpPr txBox="1"/>
          <p:nvPr/>
        </p:nvSpPr>
        <p:spPr>
          <a:xfrm>
            <a:off x="9792969" y="3524250"/>
            <a:ext cx="55435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1F124D"/>
                </a:solidFill>
                <a:latin typeface="Calibri"/>
                <a:cs typeface="Calibri"/>
              </a:rPr>
              <a:t>154</a:t>
            </a:r>
            <a:r>
              <a:rPr dirty="0" sz="1400" spc="-35">
                <a:solidFill>
                  <a:srgbClr val="1F124D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1F124D"/>
                </a:solidFill>
                <a:latin typeface="Calibri"/>
                <a:cs typeface="Calibri"/>
              </a:rPr>
              <a:t>cm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dirty="0" spc="155"/>
              <a:t>Appendices</a:t>
            </a:r>
            <a:r>
              <a:rPr dirty="0" spc="40"/>
              <a:t> </a:t>
            </a:r>
            <a:r>
              <a:rPr dirty="0" spc="395"/>
              <a:t>for</a:t>
            </a:r>
            <a:r>
              <a:rPr dirty="0" spc="35"/>
              <a:t> </a:t>
            </a:r>
            <a:r>
              <a:rPr dirty="0" spc="445"/>
              <a:t>Part</a:t>
            </a:r>
            <a:r>
              <a:rPr dirty="0" spc="40"/>
              <a:t> </a:t>
            </a:r>
            <a:r>
              <a:rPr dirty="0" spc="120"/>
              <a:t>2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035" y="1561236"/>
            <a:ext cx="11721719" cy="4133088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473151" y="1140714"/>
            <a:ext cx="2870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 spc="114" b="1">
                <a:solidFill>
                  <a:srgbClr val="FF5C33"/>
                </a:solidFill>
                <a:latin typeface="Century Gothic"/>
                <a:cs typeface="Century Gothic"/>
              </a:rPr>
              <a:t>LOCATION</a:t>
            </a:r>
            <a:r>
              <a:rPr dirty="0" sz="1800" spc="10" b="1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1800" spc="235" b="1">
                <a:solidFill>
                  <a:srgbClr val="FF5C33"/>
                </a:solidFill>
                <a:latin typeface="Century Gothic"/>
                <a:cs typeface="Century Gothic"/>
              </a:rPr>
              <a:t>STUDY</a:t>
            </a:r>
            <a:r>
              <a:rPr dirty="0" sz="1800" spc="35" b="1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1800" spc="-55" b="1">
                <a:solidFill>
                  <a:srgbClr val="FF5C33"/>
                </a:solidFill>
                <a:latin typeface="Century Gothic"/>
                <a:cs typeface="Century Gothic"/>
              </a:rPr>
              <a:t>1/2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06680">
              <a:lnSpc>
                <a:spcPct val="100000"/>
              </a:lnSpc>
              <a:spcBef>
                <a:spcPts val="65"/>
              </a:spcBef>
            </a:pPr>
            <a:r>
              <a:rPr dirty="0" spc="-25"/>
              <a:t>92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1063" y="1819782"/>
            <a:ext cx="11729847" cy="3218307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473151" y="1140714"/>
            <a:ext cx="29140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 spc="114" b="1">
                <a:solidFill>
                  <a:srgbClr val="FF5C33"/>
                </a:solidFill>
                <a:latin typeface="Century Gothic"/>
                <a:cs typeface="Century Gothic"/>
              </a:rPr>
              <a:t>LOCATION</a:t>
            </a:r>
            <a:r>
              <a:rPr dirty="0" sz="1800" spc="10" b="1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1800" spc="235" b="1">
                <a:solidFill>
                  <a:srgbClr val="FF5C33"/>
                </a:solidFill>
                <a:latin typeface="Century Gothic"/>
                <a:cs typeface="Century Gothic"/>
              </a:rPr>
              <a:t>STUDY</a:t>
            </a:r>
            <a:r>
              <a:rPr dirty="0" sz="1800" spc="35" b="1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1800" spc="-25" b="1">
                <a:solidFill>
                  <a:srgbClr val="FF5C33"/>
                </a:solidFill>
                <a:latin typeface="Century Gothic"/>
                <a:cs typeface="Century Gothic"/>
              </a:rPr>
              <a:t>2/2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06680">
              <a:lnSpc>
                <a:spcPct val="100000"/>
              </a:lnSpc>
              <a:spcBef>
                <a:spcPts val="65"/>
              </a:spcBef>
            </a:pPr>
            <a:r>
              <a:rPr dirty="0" spc="-25"/>
              <a:t>93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dirty="0" spc="155"/>
              <a:t>Appendices</a:t>
            </a:r>
            <a:r>
              <a:rPr dirty="0" spc="40"/>
              <a:t> </a:t>
            </a:r>
            <a:r>
              <a:rPr dirty="0" spc="395"/>
              <a:t>for</a:t>
            </a:r>
            <a:r>
              <a:rPr dirty="0" spc="35"/>
              <a:t> </a:t>
            </a:r>
            <a:r>
              <a:rPr dirty="0" spc="445"/>
              <a:t>Part</a:t>
            </a:r>
            <a:r>
              <a:rPr dirty="0" spc="40"/>
              <a:t> </a:t>
            </a:r>
            <a:r>
              <a:rPr dirty="0" spc="120"/>
              <a:t>2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63459" y="999236"/>
            <a:ext cx="4493259" cy="2507233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5775" y="1471285"/>
            <a:ext cx="5760720" cy="4126506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63459" y="3679151"/>
            <a:ext cx="4545457" cy="250722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3151" y="266191"/>
            <a:ext cx="526161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465"/>
              <a:t>8</a:t>
            </a:r>
            <a:r>
              <a:rPr dirty="0" spc="30"/>
              <a:t> </a:t>
            </a:r>
            <a:r>
              <a:rPr dirty="0"/>
              <a:t>–</a:t>
            </a:r>
            <a:r>
              <a:rPr dirty="0" spc="45"/>
              <a:t> </a:t>
            </a:r>
            <a:r>
              <a:rPr dirty="0" spc="300"/>
              <a:t>Internal</a:t>
            </a:r>
            <a:r>
              <a:rPr dirty="0" spc="30"/>
              <a:t> </a:t>
            </a:r>
            <a:r>
              <a:rPr dirty="0" spc="445"/>
              <a:t>Flows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06680">
              <a:lnSpc>
                <a:spcPct val="100000"/>
              </a:lnSpc>
              <a:spcBef>
                <a:spcPts val="65"/>
              </a:spcBef>
            </a:pPr>
            <a:r>
              <a:rPr dirty="0" spc="-25"/>
              <a:t>94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dirty="0" spc="170"/>
              <a:t>3</a:t>
            </a:r>
            <a:r>
              <a:rPr dirty="0" spc="45"/>
              <a:t> </a:t>
            </a:r>
            <a:r>
              <a:rPr dirty="0"/>
              <a:t>–</a:t>
            </a:r>
            <a:r>
              <a:rPr dirty="0" spc="55"/>
              <a:t> </a:t>
            </a:r>
            <a:r>
              <a:rPr dirty="0" spc="225"/>
              <a:t>Detailed</a:t>
            </a:r>
            <a:r>
              <a:rPr dirty="0" spc="25"/>
              <a:t> </a:t>
            </a:r>
            <a:r>
              <a:rPr dirty="0" spc="315"/>
              <a:t>floor</a:t>
            </a:r>
            <a:r>
              <a:rPr dirty="0" spc="40"/>
              <a:t> </a:t>
            </a:r>
            <a:r>
              <a:rPr dirty="0" spc="185"/>
              <a:t>plan</a:t>
            </a:r>
            <a:r>
              <a:rPr dirty="0" spc="65"/>
              <a:t> </a:t>
            </a:r>
            <a:r>
              <a:rPr dirty="0" spc="320"/>
              <a:t>of</a:t>
            </a:r>
            <a:r>
              <a:rPr dirty="0" spc="60"/>
              <a:t> </a:t>
            </a:r>
            <a:r>
              <a:rPr dirty="0" spc="360"/>
              <a:t>the</a:t>
            </a:r>
            <a:r>
              <a:rPr dirty="0" spc="60"/>
              <a:t> </a:t>
            </a:r>
            <a:r>
              <a:rPr dirty="0" spc="335"/>
              <a:t>site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30492" y="1789429"/>
            <a:ext cx="5961507" cy="336448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689861"/>
            <a:ext cx="6180835" cy="3464052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06680">
              <a:lnSpc>
                <a:spcPct val="100000"/>
              </a:lnSpc>
              <a:spcBef>
                <a:spcPts val="65"/>
              </a:spcBef>
            </a:pPr>
            <a:r>
              <a:rPr dirty="0" spc="-25"/>
              <a:t>95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dirty="0" spc="170"/>
              <a:t>3</a:t>
            </a:r>
            <a:r>
              <a:rPr dirty="0" spc="45"/>
              <a:t> </a:t>
            </a:r>
            <a:r>
              <a:rPr dirty="0"/>
              <a:t>–</a:t>
            </a:r>
            <a:r>
              <a:rPr dirty="0" spc="55"/>
              <a:t> </a:t>
            </a:r>
            <a:r>
              <a:rPr dirty="0" spc="225"/>
              <a:t>Detailed</a:t>
            </a:r>
            <a:r>
              <a:rPr dirty="0" spc="25"/>
              <a:t> </a:t>
            </a:r>
            <a:r>
              <a:rPr dirty="0" spc="315"/>
              <a:t>floor</a:t>
            </a:r>
            <a:r>
              <a:rPr dirty="0" spc="40"/>
              <a:t> </a:t>
            </a:r>
            <a:r>
              <a:rPr dirty="0" spc="185"/>
              <a:t>plan</a:t>
            </a:r>
            <a:r>
              <a:rPr dirty="0" spc="65"/>
              <a:t> </a:t>
            </a:r>
            <a:r>
              <a:rPr dirty="0" spc="320"/>
              <a:t>of</a:t>
            </a:r>
            <a:r>
              <a:rPr dirty="0" spc="60"/>
              <a:t> </a:t>
            </a:r>
            <a:r>
              <a:rPr dirty="0" spc="360"/>
              <a:t>the</a:t>
            </a:r>
            <a:r>
              <a:rPr dirty="0" spc="60"/>
              <a:t> </a:t>
            </a:r>
            <a:r>
              <a:rPr dirty="0" spc="335"/>
              <a:t>site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5039" y="1598294"/>
            <a:ext cx="5295445" cy="3982592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89142" y="1913382"/>
            <a:ext cx="6602857" cy="3667505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06680">
              <a:lnSpc>
                <a:spcPct val="100000"/>
              </a:lnSpc>
              <a:spcBef>
                <a:spcPts val="65"/>
              </a:spcBef>
            </a:pPr>
            <a:r>
              <a:rPr dirty="0" spc="-25"/>
              <a:t>96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447780" y="6360667"/>
            <a:ext cx="2413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50" b="1">
                <a:solidFill>
                  <a:srgbClr val="FF5C33"/>
                </a:solidFill>
                <a:latin typeface="Tahoma"/>
                <a:cs typeface="Tahoma"/>
              </a:rPr>
              <a:t>97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34510" y="6391449"/>
            <a:ext cx="1327429" cy="193428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34293" y="124840"/>
            <a:ext cx="804062" cy="736091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473151" y="969975"/>
            <a:ext cx="247967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 spc="114" b="1">
                <a:solidFill>
                  <a:srgbClr val="FF5C33"/>
                </a:solidFill>
                <a:latin typeface="Century Gothic"/>
                <a:cs typeface="Century Gothic"/>
              </a:rPr>
              <a:t>LOCATION</a:t>
            </a:r>
            <a:r>
              <a:rPr dirty="0" sz="1800" b="1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1800" spc="225" b="1">
                <a:solidFill>
                  <a:srgbClr val="FF5C33"/>
                </a:solidFill>
                <a:latin typeface="Century Gothic"/>
                <a:cs typeface="Century Gothic"/>
              </a:rPr>
              <a:t>STUDY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dirty="0" spc="155"/>
              <a:t>Appendices</a:t>
            </a:r>
            <a:r>
              <a:rPr dirty="0" spc="40"/>
              <a:t> </a:t>
            </a:r>
            <a:r>
              <a:rPr dirty="0" spc="395"/>
              <a:t>for</a:t>
            </a:r>
            <a:r>
              <a:rPr dirty="0" spc="35"/>
              <a:t> </a:t>
            </a:r>
            <a:r>
              <a:rPr dirty="0" spc="445"/>
              <a:t>Part</a:t>
            </a:r>
            <a:r>
              <a:rPr dirty="0" spc="40"/>
              <a:t> </a:t>
            </a:r>
            <a:r>
              <a:rPr dirty="0" spc="120"/>
              <a:t>2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8740267" y="1287907"/>
            <a:ext cx="2870835" cy="44151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3A546C"/>
                </a:solidFill>
                <a:latin typeface="Calibri"/>
                <a:cs typeface="Calibri"/>
              </a:rPr>
              <a:t>LOCATIONS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dirty="0" sz="1800" spc="-10">
                <a:solidFill>
                  <a:srgbClr val="3A546C"/>
                </a:solidFill>
                <a:latin typeface="Calibri"/>
                <a:cs typeface="Calibri"/>
              </a:rPr>
              <a:t>Actual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Char char="-"/>
              <a:tabLst>
                <a:tab pos="299085" algn="l"/>
              </a:tabLst>
            </a:pPr>
            <a:r>
              <a:rPr dirty="0" sz="1800">
                <a:solidFill>
                  <a:srgbClr val="006FC0"/>
                </a:solidFill>
                <a:latin typeface="Calibri"/>
                <a:cs typeface="Calibri"/>
              </a:rPr>
              <a:t>sales</a:t>
            </a:r>
            <a:r>
              <a:rPr dirty="0" sz="1800" spc="-35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6FC0"/>
                </a:solidFill>
                <a:latin typeface="Calibri"/>
                <a:cs typeface="Calibri"/>
              </a:rPr>
              <a:t>outlets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Char char="-"/>
              <a:tabLst>
                <a:tab pos="299085" algn="l"/>
              </a:tabLst>
            </a:pPr>
            <a:r>
              <a:rPr dirty="0" sz="1800">
                <a:solidFill>
                  <a:srgbClr val="223442"/>
                </a:solidFill>
                <a:latin typeface="Calibri"/>
                <a:cs typeface="Calibri"/>
              </a:rPr>
              <a:t>our</a:t>
            </a:r>
            <a:r>
              <a:rPr dirty="0" sz="1800" spc="5">
                <a:solidFill>
                  <a:srgbClr val="223442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223442"/>
                </a:solidFill>
                <a:latin typeface="Calibri"/>
                <a:cs typeface="Calibri"/>
              </a:rPr>
              <a:t>plant</a:t>
            </a:r>
            <a:endParaRPr sz="1800">
              <a:latin typeface="Calibri"/>
              <a:cs typeface="Calibri"/>
            </a:endParaRPr>
          </a:p>
          <a:p>
            <a:pPr marL="299085" marR="543560" indent="-287020">
              <a:lnSpc>
                <a:spcPct val="100000"/>
              </a:lnSpc>
              <a:buChar char="-"/>
              <a:tabLst>
                <a:tab pos="299085" algn="l"/>
              </a:tabLst>
            </a:pPr>
            <a:r>
              <a:rPr dirty="0" sz="1800">
                <a:solidFill>
                  <a:srgbClr val="FF0000"/>
                </a:solidFill>
                <a:latin typeface="Calibri"/>
                <a:cs typeface="Calibri"/>
              </a:rPr>
              <a:t>existing</a:t>
            </a:r>
            <a:r>
              <a:rPr dirty="0" sz="1800" spc="-6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0000"/>
                </a:solidFill>
                <a:latin typeface="Calibri"/>
                <a:cs typeface="Calibri"/>
              </a:rPr>
              <a:t>assembly</a:t>
            </a:r>
            <a:r>
              <a:rPr dirty="0" sz="1800" spc="-7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FF0000"/>
                </a:solidFill>
                <a:latin typeface="Calibri"/>
                <a:cs typeface="Calibri"/>
              </a:rPr>
              <a:t>and </a:t>
            </a:r>
            <a:r>
              <a:rPr dirty="0" sz="1800">
                <a:solidFill>
                  <a:srgbClr val="FF0000"/>
                </a:solidFill>
                <a:latin typeface="Calibri"/>
                <a:cs typeface="Calibri"/>
              </a:rPr>
              <a:t>production</a:t>
            </a:r>
            <a:r>
              <a:rPr dirty="0" sz="1800" spc="-10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0000"/>
                </a:solidFill>
                <a:latin typeface="Calibri"/>
                <a:cs typeface="Calibri"/>
              </a:rPr>
              <a:t>sites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Char char="-"/>
              <a:tabLst>
                <a:tab pos="299085" algn="l"/>
              </a:tabLst>
            </a:pPr>
            <a:r>
              <a:rPr dirty="0" sz="1800">
                <a:solidFill>
                  <a:srgbClr val="36641B"/>
                </a:solidFill>
                <a:latin typeface="Calibri"/>
                <a:cs typeface="Calibri"/>
              </a:rPr>
              <a:t>battery</a:t>
            </a:r>
            <a:r>
              <a:rPr dirty="0" sz="1800" spc="-65">
                <a:solidFill>
                  <a:srgbClr val="36641B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36641B"/>
                </a:solidFill>
                <a:latin typeface="Calibri"/>
                <a:cs typeface="Calibri"/>
              </a:rPr>
              <a:t>manufacturing</a:t>
            </a:r>
            <a:r>
              <a:rPr dirty="0" sz="1800" spc="-40">
                <a:solidFill>
                  <a:srgbClr val="36641B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36641B"/>
                </a:solidFill>
                <a:latin typeface="Calibri"/>
                <a:cs typeface="Calibri"/>
              </a:rPr>
              <a:t>sites</a:t>
            </a:r>
            <a:endParaRPr sz="1800">
              <a:latin typeface="Calibri"/>
              <a:cs typeface="Calibri"/>
            </a:endParaRPr>
          </a:p>
          <a:p>
            <a:pPr marL="12700" marR="1407795" indent="286385">
              <a:lnSpc>
                <a:spcPct val="100000"/>
              </a:lnSpc>
              <a:buChar char="-"/>
              <a:tabLst>
                <a:tab pos="299085" algn="l"/>
              </a:tabLst>
            </a:pPr>
            <a:r>
              <a:rPr dirty="0" sz="1800" spc="-10">
                <a:solidFill>
                  <a:srgbClr val="DF44D4"/>
                </a:solidFill>
                <a:latin typeface="Calibri"/>
                <a:cs typeface="Calibri"/>
              </a:rPr>
              <a:t>storage</a:t>
            </a:r>
            <a:r>
              <a:rPr dirty="0" sz="1800" spc="-55">
                <a:solidFill>
                  <a:srgbClr val="DF44D4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DF44D4"/>
                </a:solidFill>
                <a:latin typeface="Calibri"/>
                <a:cs typeface="Calibri"/>
              </a:rPr>
              <a:t>sites </a:t>
            </a:r>
            <a:r>
              <a:rPr dirty="0" sz="1800" spc="-10">
                <a:solidFill>
                  <a:srgbClr val="3A546C"/>
                </a:solidFill>
                <a:latin typeface="Calibri"/>
                <a:cs typeface="Calibri"/>
              </a:rPr>
              <a:t>Future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Char char="-"/>
              <a:tabLst>
                <a:tab pos="299085" algn="l"/>
              </a:tabLst>
            </a:pPr>
            <a:r>
              <a:rPr dirty="0" sz="1800">
                <a:solidFill>
                  <a:srgbClr val="FFC000"/>
                </a:solidFill>
                <a:latin typeface="Calibri"/>
                <a:cs typeface="Calibri"/>
              </a:rPr>
              <a:t>future</a:t>
            </a:r>
            <a:r>
              <a:rPr dirty="0" sz="1800" spc="-15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C000"/>
                </a:solidFill>
                <a:latin typeface="Calibri"/>
                <a:cs typeface="Calibri"/>
              </a:rPr>
              <a:t>assembly</a:t>
            </a:r>
            <a:r>
              <a:rPr dirty="0" sz="1800" spc="-35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FFC000"/>
                </a:solidFill>
                <a:latin typeface="Calibri"/>
                <a:cs typeface="Calibri"/>
              </a:rPr>
              <a:t>and</a:t>
            </a:r>
            <a:endParaRPr sz="18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solidFill>
                  <a:srgbClr val="FFC000"/>
                </a:solidFill>
                <a:latin typeface="Calibri"/>
                <a:cs typeface="Calibri"/>
              </a:rPr>
              <a:t>production</a:t>
            </a:r>
            <a:r>
              <a:rPr dirty="0" sz="1800" spc="-105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C000"/>
                </a:solidFill>
                <a:latin typeface="Calibri"/>
                <a:cs typeface="Calibri"/>
              </a:rPr>
              <a:t>sites</a:t>
            </a:r>
            <a:endParaRPr sz="1800">
              <a:latin typeface="Calibri"/>
              <a:cs typeface="Calibri"/>
            </a:endParaRPr>
          </a:p>
          <a:p>
            <a:pPr marL="299085" marR="730885" indent="-287020">
              <a:lnSpc>
                <a:spcPct val="100000"/>
              </a:lnSpc>
              <a:buChar char="-"/>
              <a:tabLst>
                <a:tab pos="299085" algn="l"/>
              </a:tabLst>
            </a:pPr>
            <a:r>
              <a:rPr dirty="0" sz="1800">
                <a:solidFill>
                  <a:srgbClr val="1DF127"/>
                </a:solidFill>
                <a:latin typeface="Calibri"/>
                <a:cs typeface="Calibri"/>
              </a:rPr>
              <a:t>future</a:t>
            </a:r>
            <a:r>
              <a:rPr dirty="0" sz="1800" spc="-45">
                <a:solidFill>
                  <a:srgbClr val="1DF127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1DF127"/>
                </a:solidFill>
                <a:latin typeface="Calibri"/>
                <a:cs typeface="Calibri"/>
              </a:rPr>
              <a:t>battery manufacturing sites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dirty="0" sz="1800" spc="-10">
                <a:solidFill>
                  <a:srgbClr val="3A546C"/>
                </a:solidFill>
                <a:latin typeface="Calibri"/>
                <a:cs typeface="Calibri"/>
              </a:rPr>
              <a:t>ROUTES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740267" y="5677916"/>
            <a:ext cx="149288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Char char="-"/>
              <a:tabLst>
                <a:tab pos="299085" algn="l"/>
              </a:tabLst>
            </a:pPr>
            <a:r>
              <a:rPr dirty="0" sz="1800">
                <a:solidFill>
                  <a:srgbClr val="E9614E"/>
                </a:solidFill>
                <a:latin typeface="Calibri"/>
                <a:cs typeface="Calibri"/>
              </a:rPr>
              <a:t>overall</a:t>
            </a:r>
            <a:r>
              <a:rPr dirty="0" sz="1800" spc="-90">
                <a:solidFill>
                  <a:srgbClr val="E9614E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E9614E"/>
                </a:solidFill>
                <a:latin typeface="Calibri"/>
                <a:cs typeface="Calibri"/>
              </a:rPr>
              <a:t>route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Char char="-"/>
              <a:tabLst>
                <a:tab pos="299085" algn="l"/>
              </a:tabLst>
            </a:pPr>
            <a:r>
              <a:rPr dirty="0" sz="1800">
                <a:solidFill>
                  <a:srgbClr val="7E7E7E"/>
                </a:solidFill>
                <a:latin typeface="Calibri"/>
                <a:cs typeface="Calibri"/>
              </a:rPr>
              <a:t>train</a:t>
            </a:r>
            <a:r>
              <a:rPr dirty="0" sz="1800" spc="-7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7E7E7E"/>
                </a:solidFill>
                <a:latin typeface="Calibri"/>
                <a:cs typeface="Calibri"/>
              </a:rPr>
              <a:t>routes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Char char="-"/>
              <a:tabLst>
                <a:tab pos="299085" algn="l"/>
              </a:tabLst>
            </a:pP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boat</a:t>
            </a:r>
            <a:r>
              <a:rPr dirty="0" sz="18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routes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25041" y="1413002"/>
            <a:ext cx="6263766" cy="48925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dirty="0"/>
              <a:t>01</a:t>
            </a:r>
            <a:r>
              <a:rPr dirty="0" spc="-10"/>
              <a:t> </a:t>
            </a:r>
            <a:r>
              <a:rPr dirty="0"/>
              <a:t>–</a:t>
            </a:r>
            <a:r>
              <a:rPr dirty="0" spc="-5"/>
              <a:t> </a:t>
            </a:r>
            <a:r>
              <a:rPr dirty="0" spc="350"/>
              <a:t>Product</a:t>
            </a:r>
            <a:r>
              <a:rPr dirty="0" spc="-10"/>
              <a:t> </a:t>
            </a:r>
            <a:r>
              <a:rPr dirty="0" spc="285"/>
              <a:t>Benchmark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98347" y="973582"/>
            <a:ext cx="3185160" cy="9740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20" b="1">
                <a:solidFill>
                  <a:srgbClr val="3A546C"/>
                </a:solidFill>
                <a:latin typeface="Century Gothic"/>
                <a:cs typeface="Century Gothic"/>
              </a:rPr>
              <a:t>UNO</a:t>
            </a:r>
            <a:r>
              <a:rPr dirty="0" sz="1800" spc="1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000" spc="85" b="1">
                <a:solidFill>
                  <a:srgbClr val="799AB7"/>
                </a:solidFill>
                <a:latin typeface="Century Gothic"/>
                <a:cs typeface="Century Gothic"/>
              </a:rPr>
              <a:t>(NIMBUS</a:t>
            </a:r>
            <a:r>
              <a:rPr dirty="0" sz="1000" spc="35" b="1">
                <a:solidFill>
                  <a:srgbClr val="799AB7"/>
                </a:solidFill>
                <a:latin typeface="Century Gothic"/>
                <a:cs typeface="Century Gothic"/>
              </a:rPr>
              <a:t> </a:t>
            </a:r>
            <a:r>
              <a:rPr dirty="0" sz="1000" spc="70" b="1">
                <a:solidFill>
                  <a:srgbClr val="799AB7"/>
                </a:solidFill>
                <a:latin typeface="Century Gothic"/>
                <a:cs typeface="Century Gothic"/>
              </a:rPr>
              <a:t>ONE</a:t>
            </a:r>
            <a:r>
              <a:rPr dirty="0" sz="1000" spc="20" b="1">
                <a:solidFill>
                  <a:srgbClr val="799AB7"/>
                </a:solidFill>
                <a:latin typeface="Century Gothic"/>
                <a:cs typeface="Century Gothic"/>
              </a:rPr>
              <a:t> </a:t>
            </a:r>
            <a:r>
              <a:rPr dirty="0" sz="1000" spc="65" b="1">
                <a:solidFill>
                  <a:srgbClr val="799AB7"/>
                </a:solidFill>
                <a:latin typeface="Century Gothic"/>
                <a:cs typeface="Century Gothic"/>
              </a:rPr>
              <a:t>&amp;</a:t>
            </a:r>
            <a:r>
              <a:rPr dirty="0" sz="1000" spc="10" b="1">
                <a:solidFill>
                  <a:srgbClr val="799AB7"/>
                </a:solidFill>
                <a:latin typeface="Century Gothic"/>
                <a:cs typeface="Century Gothic"/>
              </a:rPr>
              <a:t> </a:t>
            </a:r>
            <a:r>
              <a:rPr dirty="0" sz="1000" spc="105" b="1">
                <a:solidFill>
                  <a:srgbClr val="799AB7"/>
                </a:solidFill>
                <a:latin typeface="Century Gothic"/>
                <a:cs typeface="Century Gothic"/>
              </a:rPr>
              <a:t>MOBILIZE</a:t>
            </a:r>
            <a:r>
              <a:rPr dirty="0" sz="1000" spc="30" b="1">
                <a:solidFill>
                  <a:srgbClr val="799AB7"/>
                </a:solidFill>
                <a:latin typeface="Century Gothic"/>
                <a:cs typeface="Century Gothic"/>
              </a:rPr>
              <a:t> </a:t>
            </a:r>
            <a:r>
              <a:rPr dirty="0" sz="1000" spc="85" b="1">
                <a:solidFill>
                  <a:srgbClr val="799AB7"/>
                </a:solidFill>
                <a:latin typeface="Century Gothic"/>
                <a:cs typeface="Century Gothic"/>
              </a:rPr>
              <a:t>BENTO)</a:t>
            </a:r>
            <a:endParaRPr sz="1000">
              <a:latin typeface="Century Gothic"/>
              <a:cs typeface="Century Gothic"/>
            </a:endParaRPr>
          </a:p>
          <a:p>
            <a:pPr marL="299085" indent="-286385">
              <a:lnSpc>
                <a:spcPct val="100000"/>
              </a:lnSpc>
              <a:spcBef>
                <a:spcPts val="122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200" spc="175" b="1">
                <a:solidFill>
                  <a:srgbClr val="3A546C"/>
                </a:solidFill>
                <a:latin typeface="Calibri"/>
                <a:cs typeface="Calibri"/>
              </a:rPr>
              <a:t>HIGHER</a:t>
            </a:r>
            <a:r>
              <a:rPr dirty="0" sz="1200" spc="7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200" spc="220" b="1">
                <a:solidFill>
                  <a:srgbClr val="3A546C"/>
                </a:solidFill>
                <a:latin typeface="Calibri"/>
                <a:cs typeface="Calibri"/>
              </a:rPr>
              <a:t>SPEED</a:t>
            </a:r>
            <a:r>
              <a:rPr dirty="0" sz="1200" spc="5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200" spc="90">
                <a:solidFill>
                  <a:srgbClr val="3A546C"/>
                </a:solidFill>
                <a:latin typeface="Century Gothic"/>
                <a:cs typeface="Century Gothic"/>
              </a:rPr>
              <a:t>THAN</a:t>
            </a:r>
            <a:r>
              <a:rPr dirty="0" sz="1200" spc="-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200" spc="60">
                <a:solidFill>
                  <a:srgbClr val="3A546C"/>
                </a:solidFill>
                <a:latin typeface="Century Gothic"/>
                <a:cs typeface="Century Gothic"/>
              </a:rPr>
              <a:t>COMPETITOR</a:t>
            </a:r>
            <a:endParaRPr sz="1200">
              <a:latin typeface="Century Gothic"/>
              <a:cs typeface="Century Gothic"/>
            </a:endParaRPr>
          </a:p>
          <a:p>
            <a:pPr marL="299085" indent="-286385">
              <a:lnSpc>
                <a:spcPct val="100000"/>
              </a:lnSpc>
              <a:spcBef>
                <a:spcPts val="120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200" spc="190" b="1">
                <a:solidFill>
                  <a:srgbClr val="3A546C"/>
                </a:solidFill>
                <a:latin typeface="Calibri"/>
                <a:cs typeface="Calibri"/>
              </a:rPr>
              <a:t>LONGER</a:t>
            </a:r>
            <a:r>
              <a:rPr dirty="0" sz="1200" spc="9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200" spc="185" b="1">
                <a:solidFill>
                  <a:srgbClr val="3A546C"/>
                </a:solidFill>
                <a:latin typeface="Calibri"/>
                <a:cs typeface="Calibri"/>
              </a:rPr>
              <a:t>RANGE</a:t>
            </a:r>
            <a:r>
              <a:rPr dirty="0" sz="1200" spc="8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200" spc="90">
                <a:solidFill>
                  <a:srgbClr val="3A546C"/>
                </a:solidFill>
                <a:latin typeface="Century Gothic"/>
                <a:cs typeface="Century Gothic"/>
              </a:rPr>
              <a:t>THAN</a:t>
            </a:r>
            <a:r>
              <a:rPr dirty="0" sz="1200" spc="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200" spc="60">
                <a:solidFill>
                  <a:srgbClr val="3A546C"/>
                </a:solidFill>
                <a:latin typeface="Century Gothic"/>
                <a:cs typeface="Century Gothic"/>
              </a:rPr>
              <a:t>COMPETITOR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98347" y="2162683"/>
            <a:ext cx="6080125" cy="553720"/>
          </a:xfrm>
          <a:prstGeom prst="rect">
            <a:avLst/>
          </a:prstGeom>
        </p:spPr>
        <p:txBody>
          <a:bodyPr wrap="square" lIns="0" tIns="5080" rIns="0" bIns="0" rtlCol="0" vert="horz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40"/>
              </a:spcBef>
            </a:pPr>
            <a:r>
              <a:rPr dirty="0" sz="1800" spc="100" b="1">
                <a:solidFill>
                  <a:srgbClr val="64D7D1"/>
                </a:solidFill>
                <a:latin typeface="Century Gothic"/>
                <a:cs typeface="Century Gothic"/>
              </a:rPr>
              <a:t>DUO-</a:t>
            </a:r>
            <a:r>
              <a:rPr dirty="0" sz="1800" spc="130" b="1">
                <a:solidFill>
                  <a:srgbClr val="64D7D1"/>
                </a:solidFill>
                <a:latin typeface="Century Gothic"/>
                <a:cs typeface="Century Gothic"/>
              </a:rPr>
              <a:t>Y</a:t>
            </a:r>
            <a:r>
              <a:rPr dirty="0" sz="1800" spc="75" b="1">
                <a:solidFill>
                  <a:srgbClr val="64D7D1"/>
                </a:solidFill>
                <a:latin typeface="Century Gothic"/>
                <a:cs typeface="Century Gothic"/>
              </a:rPr>
              <a:t> </a:t>
            </a:r>
            <a:r>
              <a:rPr dirty="0" sz="1000" spc="90" b="1">
                <a:solidFill>
                  <a:srgbClr val="799AB7"/>
                </a:solidFill>
                <a:latin typeface="Century Gothic"/>
                <a:cs typeface="Century Gothic"/>
              </a:rPr>
              <a:t>(MOBILIZE</a:t>
            </a:r>
            <a:r>
              <a:rPr dirty="0" sz="1000" spc="75" b="1">
                <a:solidFill>
                  <a:srgbClr val="799AB7"/>
                </a:solidFill>
                <a:latin typeface="Century Gothic"/>
                <a:cs typeface="Century Gothic"/>
              </a:rPr>
              <a:t> </a:t>
            </a:r>
            <a:r>
              <a:rPr dirty="0" sz="1000" spc="65" b="1">
                <a:solidFill>
                  <a:srgbClr val="799AB7"/>
                </a:solidFill>
                <a:latin typeface="Century Gothic"/>
                <a:cs typeface="Century Gothic"/>
              </a:rPr>
              <a:t>DUO,</a:t>
            </a:r>
            <a:r>
              <a:rPr dirty="0" sz="1000" spc="55" b="1">
                <a:solidFill>
                  <a:srgbClr val="799AB7"/>
                </a:solidFill>
                <a:latin typeface="Century Gothic"/>
                <a:cs typeface="Century Gothic"/>
              </a:rPr>
              <a:t> </a:t>
            </a:r>
            <a:r>
              <a:rPr dirty="0" sz="1000" spc="80" b="1">
                <a:solidFill>
                  <a:srgbClr val="799AB7"/>
                </a:solidFill>
                <a:latin typeface="Century Gothic"/>
                <a:cs typeface="Century Gothic"/>
              </a:rPr>
              <a:t>CITROËN</a:t>
            </a:r>
            <a:r>
              <a:rPr dirty="0" sz="1000" spc="60" b="1">
                <a:solidFill>
                  <a:srgbClr val="799AB7"/>
                </a:solidFill>
                <a:latin typeface="Century Gothic"/>
                <a:cs typeface="Century Gothic"/>
              </a:rPr>
              <a:t> </a:t>
            </a:r>
            <a:r>
              <a:rPr dirty="0" sz="1000" b="1">
                <a:solidFill>
                  <a:srgbClr val="799AB7"/>
                </a:solidFill>
                <a:latin typeface="Century Gothic"/>
                <a:cs typeface="Century Gothic"/>
              </a:rPr>
              <a:t>AMI,</a:t>
            </a:r>
            <a:r>
              <a:rPr dirty="0" sz="1000" spc="35" b="1">
                <a:solidFill>
                  <a:srgbClr val="799AB7"/>
                </a:solidFill>
                <a:latin typeface="Century Gothic"/>
                <a:cs typeface="Century Gothic"/>
              </a:rPr>
              <a:t> </a:t>
            </a:r>
            <a:r>
              <a:rPr dirty="0" sz="1000" spc="125" b="1">
                <a:solidFill>
                  <a:srgbClr val="799AB7"/>
                </a:solidFill>
                <a:latin typeface="Century Gothic"/>
                <a:cs typeface="Century Gothic"/>
              </a:rPr>
              <a:t>RENAULT</a:t>
            </a:r>
            <a:r>
              <a:rPr dirty="0" sz="1000" spc="60" b="1">
                <a:solidFill>
                  <a:srgbClr val="799AB7"/>
                </a:solidFill>
                <a:latin typeface="Century Gothic"/>
                <a:cs typeface="Century Gothic"/>
              </a:rPr>
              <a:t> </a:t>
            </a:r>
            <a:r>
              <a:rPr dirty="0" sz="1000" spc="130" b="1">
                <a:solidFill>
                  <a:srgbClr val="799AB7"/>
                </a:solidFill>
                <a:latin typeface="Century Gothic"/>
                <a:cs typeface="Century Gothic"/>
              </a:rPr>
              <a:t>TWIZZY,</a:t>
            </a:r>
            <a:r>
              <a:rPr dirty="0" sz="1000" spc="55" b="1">
                <a:solidFill>
                  <a:srgbClr val="799AB7"/>
                </a:solidFill>
                <a:latin typeface="Century Gothic"/>
                <a:cs typeface="Century Gothic"/>
              </a:rPr>
              <a:t> </a:t>
            </a:r>
            <a:r>
              <a:rPr dirty="0" sz="1000" spc="110" b="1">
                <a:solidFill>
                  <a:srgbClr val="799AB7"/>
                </a:solidFill>
                <a:latin typeface="Century Gothic"/>
                <a:cs typeface="Century Gothic"/>
              </a:rPr>
              <a:t>FIAT</a:t>
            </a:r>
            <a:r>
              <a:rPr dirty="0" sz="1000" spc="50" b="1">
                <a:solidFill>
                  <a:srgbClr val="799AB7"/>
                </a:solidFill>
                <a:latin typeface="Century Gothic"/>
                <a:cs typeface="Century Gothic"/>
              </a:rPr>
              <a:t> </a:t>
            </a:r>
            <a:r>
              <a:rPr dirty="0" sz="1000" spc="70" b="1">
                <a:solidFill>
                  <a:srgbClr val="799AB7"/>
                </a:solidFill>
                <a:latin typeface="Century Gothic"/>
                <a:cs typeface="Century Gothic"/>
              </a:rPr>
              <a:t>TOPOLINO,</a:t>
            </a:r>
            <a:r>
              <a:rPr dirty="0" sz="1000" spc="75" b="1">
                <a:solidFill>
                  <a:srgbClr val="799AB7"/>
                </a:solidFill>
                <a:latin typeface="Century Gothic"/>
                <a:cs typeface="Century Gothic"/>
              </a:rPr>
              <a:t> </a:t>
            </a:r>
            <a:r>
              <a:rPr dirty="0" sz="1000" spc="120" b="1">
                <a:solidFill>
                  <a:srgbClr val="799AB7"/>
                </a:solidFill>
                <a:latin typeface="Century Gothic"/>
                <a:cs typeface="Century Gothic"/>
              </a:rPr>
              <a:t>ELI</a:t>
            </a:r>
            <a:r>
              <a:rPr dirty="0" sz="1000" spc="35" b="1">
                <a:solidFill>
                  <a:srgbClr val="799AB7"/>
                </a:solidFill>
                <a:latin typeface="Century Gothic"/>
                <a:cs typeface="Century Gothic"/>
              </a:rPr>
              <a:t> </a:t>
            </a:r>
            <a:r>
              <a:rPr dirty="0" sz="1000" spc="90" b="1">
                <a:solidFill>
                  <a:srgbClr val="799AB7"/>
                </a:solidFill>
                <a:latin typeface="Century Gothic"/>
                <a:cs typeface="Century Gothic"/>
              </a:rPr>
              <a:t>ZERO, </a:t>
            </a:r>
            <a:r>
              <a:rPr dirty="0" sz="1000" spc="80" b="1">
                <a:solidFill>
                  <a:srgbClr val="799AB7"/>
                </a:solidFill>
                <a:latin typeface="Century Gothic"/>
                <a:cs typeface="Century Gothic"/>
              </a:rPr>
              <a:t>SQUAD</a:t>
            </a:r>
            <a:r>
              <a:rPr dirty="0" sz="1000" spc="125" b="1">
                <a:solidFill>
                  <a:srgbClr val="799AB7"/>
                </a:solidFill>
                <a:latin typeface="Century Gothic"/>
                <a:cs typeface="Century Gothic"/>
              </a:rPr>
              <a:t> </a:t>
            </a:r>
            <a:r>
              <a:rPr dirty="0" sz="1000" spc="95" b="1">
                <a:solidFill>
                  <a:srgbClr val="799AB7"/>
                </a:solidFill>
                <a:latin typeface="Century Gothic"/>
                <a:cs typeface="Century Gothic"/>
              </a:rPr>
              <a:t>SOLAR</a:t>
            </a:r>
            <a:r>
              <a:rPr dirty="0" sz="1000" spc="120" b="1">
                <a:solidFill>
                  <a:srgbClr val="799AB7"/>
                </a:solidFill>
                <a:latin typeface="Century Gothic"/>
                <a:cs typeface="Century Gothic"/>
              </a:rPr>
              <a:t> </a:t>
            </a:r>
            <a:r>
              <a:rPr dirty="0" sz="1000" spc="65" b="1">
                <a:solidFill>
                  <a:srgbClr val="799AB7"/>
                </a:solidFill>
                <a:latin typeface="Century Gothic"/>
                <a:cs typeface="Century Gothic"/>
              </a:rPr>
              <a:t>CITY</a:t>
            </a:r>
            <a:r>
              <a:rPr dirty="0" sz="1000" spc="105" b="1">
                <a:solidFill>
                  <a:srgbClr val="799AB7"/>
                </a:solidFill>
                <a:latin typeface="Century Gothic"/>
                <a:cs typeface="Century Gothic"/>
              </a:rPr>
              <a:t> </a:t>
            </a:r>
            <a:r>
              <a:rPr dirty="0" sz="1000" b="1">
                <a:solidFill>
                  <a:srgbClr val="799AB7"/>
                </a:solidFill>
                <a:latin typeface="Century Gothic"/>
                <a:cs typeface="Century Gothic"/>
              </a:rPr>
              <a:t>CAR,</a:t>
            </a:r>
            <a:r>
              <a:rPr dirty="0" sz="1000" spc="120" b="1">
                <a:solidFill>
                  <a:srgbClr val="799AB7"/>
                </a:solidFill>
                <a:latin typeface="Century Gothic"/>
                <a:cs typeface="Century Gothic"/>
              </a:rPr>
              <a:t> </a:t>
            </a:r>
            <a:r>
              <a:rPr dirty="0" sz="1000" spc="114" b="1">
                <a:solidFill>
                  <a:srgbClr val="799AB7"/>
                </a:solidFill>
                <a:latin typeface="Century Gothic"/>
                <a:cs typeface="Century Gothic"/>
              </a:rPr>
              <a:t>OPEL</a:t>
            </a:r>
            <a:r>
              <a:rPr dirty="0" sz="1000" spc="135" b="1">
                <a:solidFill>
                  <a:srgbClr val="799AB7"/>
                </a:solidFill>
                <a:latin typeface="Century Gothic"/>
                <a:cs typeface="Century Gothic"/>
              </a:rPr>
              <a:t> </a:t>
            </a:r>
            <a:r>
              <a:rPr dirty="0" sz="1000" b="1">
                <a:solidFill>
                  <a:srgbClr val="799AB7"/>
                </a:solidFill>
                <a:latin typeface="Century Gothic"/>
                <a:cs typeface="Century Gothic"/>
              </a:rPr>
              <a:t>ROCKS-</a:t>
            </a:r>
            <a:r>
              <a:rPr dirty="0" sz="1000" spc="70" b="1">
                <a:solidFill>
                  <a:srgbClr val="799AB7"/>
                </a:solidFill>
                <a:latin typeface="Century Gothic"/>
                <a:cs typeface="Century Gothic"/>
              </a:rPr>
              <a:t>E,</a:t>
            </a:r>
            <a:r>
              <a:rPr dirty="0" sz="1000" spc="150" b="1">
                <a:solidFill>
                  <a:srgbClr val="799AB7"/>
                </a:solidFill>
                <a:latin typeface="Century Gothic"/>
                <a:cs typeface="Century Gothic"/>
              </a:rPr>
              <a:t> </a:t>
            </a:r>
            <a:r>
              <a:rPr dirty="0" sz="1000" b="1">
                <a:solidFill>
                  <a:srgbClr val="799AB7"/>
                </a:solidFill>
                <a:latin typeface="Century Gothic"/>
                <a:cs typeface="Century Gothic"/>
              </a:rPr>
              <a:t>E-</a:t>
            </a:r>
            <a:r>
              <a:rPr dirty="0" sz="1000" spc="85" b="1">
                <a:solidFill>
                  <a:srgbClr val="799AB7"/>
                </a:solidFill>
                <a:latin typeface="Century Gothic"/>
                <a:cs typeface="Century Gothic"/>
              </a:rPr>
              <a:t>PAULINE)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98347" y="2866771"/>
            <a:ext cx="5969635" cy="544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200" spc="140">
                <a:solidFill>
                  <a:srgbClr val="3A546C"/>
                </a:solidFill>
                <a:latin typeface="Century Gothic"/>
                <a:cs typeface="Century Gothic"/>
              </a:rPr>
              <a:t>SPEED</a:t>
            </a:r>
            <a:r>
              <a:rPr dirty="0" sz="1200" spc="-4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200" spc="65">
                <a:solidFill>
                  <a:srgbClr val="3A546C"/>
                </a:solidFill>
                <a:latin typeface="Century Gothic"/>
                <a:cs typeface="Century Gothic"/>
              </a:rPr>
              <a:t>OF</a:t>
            </a:r>
            <a:r>
              <a:rPr dirty="0" sz="1200" spc="-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200" spc="150" b="1">
                <a:solidFill>
                  <a:srgbClr val="3A546C"/>
                </a:solidFill>
                <a:latin typeface="Calibri"/>
                <a:cs typeface="Calibri"/>
              </a:rPr>
              <a:t>45</a:t>
            </a:r>
            <a:r>
              <a:rPr dirty="0" sz="1200" spc="6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200" spc="95" b="1">
                <a:solidFill>
                  <a:srgbClr val="3A546C"/>
                </a:solidFill>
                <a:latin typeface="Calibri"/>
                <a:cs typeface="Calibri"/>
              </a:rPr>
              <a:t>KM/H</a:t>
            </a:r>
            <a:endParaRPr sz="12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200" spc="185" b="1">
                <a:solidFill>
                  <a:srgbClr val="3A546C"/>
                </a:solidFill>
                <a:latin typeface="Calibri"/>
                <a:cs typeface="Calibri"/>
              </a:rPr>
              <a:t>RANGE</a:t>
            </a:r>
            <a:r>
              <a:rPr dirty="0" sz="1200" spc="7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200" spc="185" b="1">
                <a:solidFill>
                  <a:srgbClr val="3A546C"/>
                </a:solidFill>
                <a:latin typeface="Calibri"/>
                <a:cs typeface="Calibri"/>
              </a:rPr>
              <a:t>LONGER</a:t>
            </a:r>
            <a:r>
              <a:rPr dirty="0" sz="1200" spc="9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200" spc="180" b="1">
                <a:solidFill>
                  <a:srgbClr val="3A546C"/>
                </a:solidFill>
                <a:latin typeface="Calibri"/>
                <a:cs typeface="Calibri"/>
              </a:rPr>
              <a:t>THAN</a:t>
            </a:r>
            <a:r>
              <a:rPr dirty="0" sz="1200" spc="8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200" spc="130" b="1">
                <a:solidFill>
                  <a:srgbClr val="3A546C"/>
                </a:solidFill>
                <a:latin typeface="Calibri"/>
                <a:cs typeface="Calibri"/>
              </a:rPr>
              <a:t>75%</a:t>
            </a:r>
            <a:r>
              <a:rPr dirty="0" sz="1200" spc="8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200" spc="195" b="1">
                <a:solidFill>
                  <a:srgbClr val="3A546C"/>
                </a:solidFill>
                <a:latin typeface="Calibri"/>
                <a:cs typeface="Calibri"/>
              </a:rPr>
              <a:t>OF</a:t>
            </a:r>
            <a:r>
              <a:rPr dirty="0" sz="1200" spc="7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200" spc="170" b="1">
                <a:solidFill>
                  <a:srgbClr val="3A546C"/>
                </a:solidFill>
                <a:latin typeface="Calibri"/>
                <a:cs typeface="Calibri"/>
              </a:rPr>
              <a:t>COMPETITORS</a:t>
            </a:r>
            <a:r>
              <a:rPr dirty="0" sz="1200" spc="6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3A546C"/>
                </a:solidFill>
                <a:latin typeface="Calibri"/>
                <a:cs typeface="Calibri"/>
              </a:rPr>
              <a:t>–</a:t>
            </a:r>
            <a:r>
              <a:rPr dirty="0" sz="1200" spc="7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200" spc="165" b="1">
                <a:solidFill>
                  <a:srgbClr val="3A546C"/>
                </a:solidFill>
                <a:latin typeface="Calibri"/>
                <a:cs typeface="Calibri"/>
              </a:rPr>
              <a:t>TO</a:t>
            </a:r>
            <a:r>
              <a:rPr dirty="0" sz="1200" spc="7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200" spc="204" b="1">
                <a:solidFill>
                  <a:srgbClr val="3A546C"/>
                </a:solidFill>
                <a:latin typeface="Calibri"/>
                <a:cs typeface="Calibri"/>
              </a:rPr>
              <a:t>REDUCE</a:t>
            </a:r>
            <a:r>
              <a:rPr dirty="0" sz="1200" spc="6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200" spc="165" b="1">
                <a:solidFill>
                  <a:srgbClr val="3A546C"/>
                </a:solidFill>
                <a:latin typeface="Calibri"/>
                <a:cs typeface="Calibri"/>
              </a:rPr>
              <a:t>CHARGING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98347" y="3625977"/>
            <a:ext cx="6289040" cy="2155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00" b="1">
                <a:solidFill>
                  <a:srgbClr val="3A546C"/>
                </a:solidFill>
                <a:latin typeface="Century Gothic"/>
                <a:cs typeface="Century Gothic"/>
              </a:rPr>
              <a:t>DUO-</a:t>
            </a:r>
            <a:r>
              <a:rPr dirty="0" sz="1800" spc="225" b="1">
                <a:solidFill>
                  <a:srgbClr val="3A546C"/>
                </a:solidFill>
                <a:latin typeface="Century Gothic"/>
                <a:cs typeface="Century Gothic"/>
              </a:rPr>
              <a:t>S</a:t>
            </a:r>
            <a:r>
              <a:rPr dirty="0" sz="1800" spc="4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000" spc="90" b="1">
                <a:solidFill>
                  <a:srgbClr val="799AB7"/>
                </a:solidFill>
                <a:latin typeface="Century Gothic"/>
                <a:cs typeface="Century Gothic"/>
              </a:rPr>
              <a:t>(MOBILIZE</a:t>
            </a:r>
            <a:r>
              <a:rPr dirty="0" sz="1000" spc="45" b="1">
                <a:solidFill>
                  <a:srgbClr val="799AB7"/>
                </a:solidFill>
                <a:latin typeface="Century Gothic"/>
                <a:cs typeface="Century Gothic"/>
              </a:rPr>
              <a:t> </a:t>
            </a:r>
            <a:r>
              <a:rPr dirty="0" sz="1000" spc="65" b="1">
                <a:solidFill>
                  <a:srgbClr val="799AB7"/>
                </a:solidFill>
                <a:latin typeface="Century Gothic"/>
                <a:cs typeface="Century Gothic"/>
              </a:rPr>
              <a:t>DUO,</a:t>
            </a:r>
            <a:r>
              <a:rPr dirty="0" sz="1000" spc="35" b="1">
                <a:solidFill>
                  <a:srgbClr val="799AB7"/>
                </a:solidFill>
                <a:latin typeface="Century Gothic"/>
                <a:cs typeface="Century Gothic"/>
              </a:rPr>
              <a:t> </a:t>
            </a:r>
            <a:r>
              <a:rPr dirty="0" sz="1000" spc="125" b="1">
                <a:solidFill>
                  <a:srgbClr val="799AB7"/>
                </a:solidFill>
                <a:latin typeface="Century Gothic"/>
                <a:cs typeface="Century Gothic"/>
              </a:rPr>
              <a:t>RENAULT</a:t>
            </a:r>
            <a:r>
              <a:rPr dirty="0" sz="1000" spc="45" b="1">
                <a:solidFill>
                  <a:srgbClr val="799AB7"/>
                </a:solidFill>
                <a:latin typeface="Century Gothic"/>
                <a:cs typeface="Century Gothic"/>
              </a:rPr>
              <a:t> </a:t>
            </a:r>
            <a:r>
              <a:rPr dirty="0" sz="1000" spc="130" b="1">
                <a:solidFill>
                  <a:srgbClr val="799AB7"/>
                </a:solidFill>
                <a:latin typeface="Century Gothic"/>
                <a:cs typeface="Century Gothic"/>
              </a:rPr>
              <a:t>TWIZZY,</a:t>
            </a:r>
            <a:r>
              <a:rPr dirty="0" sz="1000" spc="40" b="1">
                <a:solidFill>
                  <a:srgbClr val="799AB7"/>
                </a:solidFill>
                <a:latin typeface="Century Gothic"/>
                <a:cs typeface="Century Gothic"/>
              </a:rPr>
              <a:t> </a:t>
            </a:r>
            <a:r>
              <a:rPr dirty="0" sz="1000" spc="50" b="1">
                <a:solidFill>
                  <a:srgbClr val="799AB7"/>
                </a:solidFill>
                <a:latin typeface="Century Gothic"/>
                <a:cs typeface="Century Gothic"/>
              </a:rPr>
              <a:t>MICROLINO,</a:t>
            </a:r>
            <a:r>
              <a:rPr dirty="0" sz="1000" spc="60" b="1">
                <a:solidFill>
                  <a:srgbClr val="799AB7"/>
                </a:solidFill>
                <a:latin typeface="Century Gothic"/>
                <a:cs typeface="Century Gothic"/>
              </a:rPr>
              <a:t> </a:t>
            </a:r>
            <a:r>
              <a:rPr dirty="0" sz="1000" spc="114" b="1">
                <a:solidFill>
                  <a:srgbClr val="799AB7"/>
                </a:solidFill>
                <a:latin typeface="Century Gothic"/>
                <a:cs typeface="Century Gothic"/>
              </a:rPr>
              <a:t>TAZZARI</a:t>
            </a:r>
            <a:r>
              <a:rPr dirty="0" sz="1000" spc="40" b="1">
                <a:solidFill>
                  <a:srgbClr val="799AB7"/>
                </a:solidFill>
                <a:latin typeface="Century Gothic"/>
                <a:cs typeface="Century Gothic"/>
              </a:rPr>
              <a:t> </a:t>
            </a:r>
            <a:r>
              <a:rPr dirty="0" sz="1000" spc="75" b="1">
                <a:solidFill>
                  <a:srgbClr val="799AB7"/>
                </a:solidFill>
                <a:latin typeface="Century Gothic"/>
                <a:cs typeface="Century Gothic"/>
              </a:rPr>
              <a:t>ZEROMAX,</a:t>
            </a:r>
            <a:r>
              <a:rPr dirty="0" sz="1000" spc="60" b="1">
                <a:solidFill>
                  <a:srgbClr val="799AB7"/>
                </a:solidFill>
                <a:latin typeface="Century Gothic"/>
                <a:cs typeface="Century Gothic"/>
              </a:rPr>
              <a:t> </a:t>
            </a:r>
            <a:r>
              <a:rPr dirty="0" sz="1000" spc="110" b="1">
                <a:solidFill>
                  <a:srgbClr val="799AB7"/>
                </a:solidFill>
                <a:latin typeface="Century Gothic"/>
                <a:cs typeface="Century Gothic"/>
              </a:rPr>
              <a:t>TAZZARI</a:t>
            </a:r>
            <a:endParaRPr sz="1000">
              <a:latin typeface="Century Gothic"/>
              <a:cs typeface="Century Gothic"/>
            </a:endParaRPr>
          </a:p>
          <a:p>
            <a:pPr marL="12700" marR="478790">
              <a:lnSpc>
                <a:spcPct val="150000"/>
              </a:lnSpc>
              <a:spcBef>
                <a:spcPts val="200"/>
              </a:spcBef>
            </a:pPr>
            <a:r>
              <a:rPr dirty="0" sz="1000" spc="85" b="1">
                <a:solidFill>
                  <a:srgbClr val="799AB7"/>
                </a:solidFill>
                <a:latin typeface="Century Gothic"/>
                <a:cs typeface="Century Gothic"/>
              </a:rPr>
              <a:t>ZEROMAX</a:t>
            </a:r>
            <a:r>
              <a:rPr dirty="0" sz="1000" spc="80" b="1">
                <a:solidFill>
                  <a:srgbClr val="799AB7"/>
                </a:solidFill>
                <a:latin typeface="Century Gothic"/>
                <a:cs typeface="Century Gothic"/>
              </a:rPr>
              <a:t> </a:t>
            </a:r>
            <a:r>
              <a:rPr dirty="0" sz="1000" spc="55" b="1">
                <a:solidFill>
                  <a:srgbClr val="799AB7"/>
                </a:solidFill>
                <a:latin typeface="Century Gothic"/>
                <a:cs typeface="Century Gothic"/>
              </a:rPr>
              <a:t>CUBO,</a:t>
            </a:r>
            <a:r>
              <a:rPr dirty="0" sz="1000" spc="80" b="1">
                <a:solidFill>
                  <a:srgbClr val="799AB7"/>
                </a:solidFill>
                <a:latin typeface="Century Gothic"/>
                <a:cs typeface="Century Gothic"/>
              </a:rPr>
              <a:t> </a:t>
            </a:r>
            <a:r>
              <a:rPr dirty="0" sz="1000" spc="85" b="1">
                <a:solidFill>
                  <a:srgbClr val="799AB7"/>
                </a:solidFill>
                <a:latin typeface="Century Gothic"/>
                <a:cs typeface="Century Gothic"/>
              </a:rPr>
              <a:t>XEV</a:t>
            </a:r>
            <a:r>
              <a:rPr dirty="0" sz="1000" spc="60" b="1">
                <a:solidFill>
                  <a:srgbClr val="799AB7"/>
                </a:solidFill>
                <a:latin typeface="Century Gothic"/>
                <a:cs typeface="Century Gothic"/>
              </a:rPr>
              <a:t> </a:t>
            </a:r>
            <a:r>
              <a:rPr dirty="0" sz="1000" b="1">
                <a:solidFill>
                  <a:srgbClr val="799AB7"/>
                </a:solidFill>
                <a:latin typeface="Century Gothic"/>
                <a:cs typeface="Century Gothic"/>
              </a:rPr>
              <a:t>YOYO,</a:t>
            </a:r>
            <a:r>
              <a:rPr dirty="0" sz="1000" spc="50" b="1">
                <a:solidFill>
                  <a:srgbClr val="799AB7"/>
                </a:solidFill>
                <a:latin typeface="Century Gothic"/>
                <a:cs typeface="Century Gothic"/>
              </a:rPr>
              <a:t> </a:t>
            </a:r>
            <a:r>
              <a:rPr dirty="0" sz="1000" spc="65" b="1">
                <a:solidFill>
                  <a:srgbClr val="799AB7"/>
                </a:solidFill>
                <a:latin typeface="Century Gothic"/>
                <a:cs typeface="Century Gothic"/>
              </a:rPr>
              <a:t>CITY</a:t>
            </a:r>
            <a:r>
              <a:rPr dirty="0" sz="1000" spc="55" b="1">
                <a:solidFill>
                  <a:srgbClr val="799AB7"/>
                </a:solidFill>
                <a:latin typeface="Century Gothic"/>
                <a:cs typeface="Century Gothic"/>
              </a:rPr>
              <a:t> </a:t>
            </a:r>
            <a:r>
              <a:rPr dirty="0" sz="1000" spc="110" b="1">
                <a:solidFill>
                  <a:srgbClr val="799AB7"/>
                </a:solidFill>
                <a:latin typeface="Century Gothic"/>
                <a:cs typeface="Century Gothic"/>
              </a:rPr>
              <a:t>TRANSFORMER</a:t>
            </a:r>
            <a:r>
              <a:rPr dirty="0" sz="1000" spc="80" b="1">
                <a:solidFill>
                  <a:srgbClr val="799AB7"/>
                </a:solidFill>
                <a:latin typeface="Century Gothic"/>
                <a:cs typeface="Century Gothic"/>
              </a:rPr>
              <a:t> </a:t>
            </a:r>
            <a:r>
              <a:rPr dirty="0" sz="1000" spc="50" b="1">
                <a:solidFill>
                  <a:srgbClr val="799AB7"/>
                </a:solidFill>
                <a:latin typeface="Century Gothic"/>
                <a:cs typeface="Century Gothic"/>
              </a:rPr>
              <a:t>CTI,</a:t>
            </a:r>
            <a:r>
              <a:rPr dirty="0" sz="1000" spc="60" b="1">
                <a:solidFill>
                  <a:srgbClr val="799AB7"/>
                </a:solidFill>
                <a:latin typeface="Century Gothic"/>
                <a:cs typeface="Century Gothic"/>
              </a:rPr>
              <a:t> </a:t>
            </a:r>
            <a:r>
              <a:rPr dirty="0" sz="1000" spc="110" b="1">
                <a:solidFill>
                  <a:srgbClr val="799AB7"/>
                </a:solidFill>
                <a:latin typeface="Century Gothic"/>
                <a:cs typeface="Century Gothic"/>
              </a:rPr>
              <a:t>SMART</a:t>
            </a:r>
            <a:r>
              <a:rPr dirty="0" sz="1000" spc="60" b="1">
                <a:solidFill>
                  <a:srgbClr val="799AB7"/>
                </a:solidFill>
                <a:latin typeface="Century Gothic"/>
                <a:cs typeface="Century Gothic"/>
              </a:rPr>
              <a:t> </a:t>
            </a:r>
            <a:r>
              <a:rPr dirty="0" sz="1000" spc="65" b="1">
                <a:solidFill>
                  <a:srgbClr val="799AB7"/>
                </a:solidFill>
                <a:latin typeface="Century Gothic"/>
                <a:cs typeface="Century Gothic"/>
              </a:rPr>
              <a:t>EQ</a:t>
            </a:r>
            <a:r>
              <a:rPr dirty="0" sz="1000" spc="55" b="1">
                <a:solidFill>
                  <a:srgbClr val="799AB7"/>
                </a:solidFill>
                <a:latin typeface="Century Gothic"/>
                <a:cs typeface="Century Gothic"/>
              </a:rPr>
              <a:t> </a:t>
            </a:r>
            <a:r>
              <a:rPr dirty="0" sz="1000" spc="110" b="1">
                <a:solidFill>
                  <a:srgbClr val="799AB7"/>
                </a:solidFill>
                <a:latin typeface="Century Gothic"/>
                <a:cs typeface="Century Gothic"/>
              </a:rPr>
              <a:t>FORTWO,</a:t>
            </a:r>
            <a:r>
              <a:rPr dirty="0" sz="1000" spc="90" b="1">
                <a:solidFill>
                  <a:srgbClr val="799AB7"/>
                </a:solidFill>
                <a:latin typeface="Century Gothic"/>
                <a:cs typeface="Century Gothic"/>
              </a:rPr>
              <a:t> </a:t>
            </a:r>
            <a:r>
              <a:rPr dirty="0" sz="1000" b="1">
                <a:solidFill>
                  <a:srgbClr val="799AB7"/>
                </a:solidFill>
                <a:latin typeface="Century Gothic"/>
                <a:cs typeface="Century Gothic"/>
              </a:rPr>
              <a:t>NANO</a:t>
            </a:r>
            <a:r>
              <a:rPr dirty="0" sz="1000" spc="55" b="1">
                <a:solidFill>
                  <a:srgbClr val="799AB7"/>
                </a:solidFill>
                <a:latin typeface="Century Gothic"/>
                <a:cs typeface="Century Gothic"/>
              </a:rPr>
              <a:t> </a:t>
            </a:r>
            <a:r>
              <a:rPr dirty="0" sz="1000" spc="40" b="1">
                <a:solidFill>
                  <a:srgbClr val="799AB7"/>
                </a:solidFill>
                <a:latin typeface="Century Gothic"/>
                <a:cs typeface="Century Gothic"/>
              </a:rPr>
              <a:t>EV, </a:t>
            </a:r>
            <a:r>
              <a:rPr dirty="0" sz="1000" spc="80" b="1">
                <a:solidFill>
                  <a:srgbClr val="799AB7"/>
                </a:solidFill>
                <a:latin typeface="Century Gothic"/>
                <a:cs typeface="Century Gothic"/>
              </a:rPr>
              <a:t>TOYOTA</a:t>
            </a:r>
            <a:r>
              <a:rPr dirty="0" sz="1000" spc="45" b="1">
                <a:solidFill>
                  <a:srgbClr val="799AB7"/>
                </a:solidFill>
                <a:latin typeface="Century Gothic"/>
                <a:cs typeface="Century Gothic"/>
              </a:rPr>
              <a:t> </a:t>
            </a:r>
            <a:r>
              <a:rPr dirty="0" sz="1000" spc="-10" b="1">
                <a:solidFill>
                  <a:srgbClr val="799AB7"/>
                </a:solidFill>
                <a:latin typeface="Century Gothic"/>
                <a:cs typeface="Century Gothic"/>
              </a:rPr>
              <a:t>C+POD)</a:t>
            </a:r>
            <a:endParaRPr sz="10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155"/>
              </a:spcBef>
            </a:pPr>
            <a:endParaRPr sz="1000">
              <a:latin typeface="Century Gothic"/>
              <a:cs typeface="Century Gothic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200" spc="75" b="1">
                <a:solidFill>
                  <a:srgbClr val="3A546C"/>
                </a:solidFill>
                <a:latin typeface="Century Gothic"/>
                <a:cs typeface="Century Gothic"/>
              </a:rPr>
              <a:t>RANGE</a:t>
            </a:r>
            <a:r>
              <a:rPr dirty="0" sz="1200" spc="1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200" spc="200" b="1">
                <a:solidFill>
                  <a:srgbClr val="3A546C"/>
                </a:solidFill>
                <a:latin typeface="Century Gothic"/>
                <a:cs typeface="Century Gothic"/>
              </a:rPr>
              <a:t>BETWEEN</a:t>
            </a:r>
            <a:r>
              <a:rPr dirty="0" sz="1200" spc="55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200" spc="65" b="1">
                <a:solidFill>
                  <a:srgbClr val="3A546C"/>
                </a:solidFill>
                <a:latin typeface="Century Gothic"/>
                <a:cs typeface="Century Gothic"/>
              </a:rPr>
              <a:t>MICROLINO</a:t>
            </a:r>
            <a:r>
              <a:rPr dirty="0" sz="1200" spc="3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200" spc="85" b="1">
                <a:solidFill>
                  <a:srgbClr val="3A546C"/>
                </a:solidFill>
                <a:latin typeface="Century Gothic"/>
                <a:cs typeface="Century Gothic"/>
              </a:rPr>
              <a:t>&amp;</a:t>
            </a:r>
            <a:r>
              <a:rPr dirty="0" sz="1200" spc="25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200" spc="145" b="1">
                <a:solidFill>
                  <a:srgbClr val="3A546C"/>
                </a:solidFill>
                <a:latin typeface="Century Gothic"/>
                <a:cs typeface="Century Gothic"/>
              </a:rPr>
              <a:t>TAZZARI</a:t>
            </a:r>
            <a:r>
              <a:rPr dirty="0" sz="120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200" spc="105" b="1">
                <a:solidFill>
                  <a:srgbClr val="3A546C"/>
                </a:solidFill>
                <a:latin typeface="Century Gothic"/>
                <a:cs typeface="Century Gothic"/>
              </a:rPr>
              <a:t>ZEROMAX</a:t>
            </a:r>
            <a:r>
              <a:rPr dirty="0" sz="1200" spc="3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200" spc="65" b="1">
                <a:solidFill>
                  <a:srgbClr val="3A546C"/>
                </a:solidFill>
                <a:latin typeface="Century Gothic"/>
                <a:cs typeface="Century Gothic"/>
              </a:rPr>
              <a:t>CUBO</a:t>
            </a:r>
            <a:endParaRPr sz="1200">
              <a:latin typeface="Century Gothic"/>
              <a:cs typeface="Century Gothic"/>
            </a:endParaRPr>
          </a:p>
          <a:p>
            <a:pPr marL="299085" indent="-286385">
              <a:lnSpc>
                <a:spcPct val="100000"/>
              </a:lnSpc>
              <a:spcBef>
                <a:spcPts val="120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200" spc="165" b="1">
                <a:solidFill>
                  <a:srgbClr val="3A546C"/>
                </a:solidFill>
                <a:latin typeface="Century Gothic"/>
                <a:cs typeface="Century Gothic"/>
              </a:rPr>
              <a:t>FULLY</a:t>
            </a:r>
            <a:r>
              <a:rPr dirty="0" sz="1200" spc="45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200" spc="100" b="1">
                <a:solidFill>
                  <a:srgbClr val="3A546C"/>
                </a:solidFill>
                <a:latin typeface="Century Gothic"/>
                <a:cs typeface="Century Gothic"/>
              </a:rPr>
              <a:t>CLOSED</a:t>
            </a:r>
            <a:r>
              <a:rPr dirty="0" sz="1200" spc="15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200" spc="85" b="1">
                <a:solidFill>
                  <a:srgbClr val="3A546C"/>
                </a:solidFill>
                <a:latin typeface="Century Gothic"/>
                <a:cs typeface="Century Gothic"/>
              </a:rPr>
              <a:t>&amp;</a:t>
            </a:r>
            <a:r>
              <a:rPr dirty="0" sz="1200" spc="25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200" spc="75" b="1">
                <a:solidFill>
                  <a:srgbClr val="3A546C"/>
                </a:solidFill>
                <a:latin typeface="Century Gothic"/>
                <a:cs typeface="Century Gothic"/>
              </a:rPr>
              <a:t>CONNECTED</a:t>
            </a:r>
            <a:endParaRPr sz="12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450"/>
              </a:spcBef>
            </a:pPr>
            <a:endParaRPr sz="1200">
              <a:latin typeface="Century Gothic"/>
              <a:cs typeface="Century Gothic"/>
            </a:endParaRPr>
          </a:p>
          <a:p>
            <a:pPr marL="12700" marR="5080">
              <a:lnSpc>
                <a:spcPct val="101499"/>
              </a:lnSpc>
            </a:pPr>
            <a:r>
              <a:rPr dirty="0" sz="1800" spc="155" b="1">
                <a:solidFill>
                  <a:srgbClr val="64D7D1"/>
                </a:solidFill>
                <a:latin typeface="Century Gothic"/>
                <a:cs typeface="Century Gothic"/>
              </a:rPr>
              <a:t>LIVRO</a:t>
            </a:r>
            <a:r>
              <a:rPr dirty="0" sz="1800" spc="70" b="1">
                <a:solidFill>
                  <a:srgbClr val="64D7D1"/>
                </a:solidFill>
                <a:latin typeface="Century Gothic"/>
                <a:cs typeface="Century Gothic"/>
              </a:rPr>
              <a:t> </a:t>
            </a:r>
            <a:r>
              <a:rPr dirty="0" sz="1000" spc="90" b="1">
                <a:solidFill>
                  <a:srgbClr val="799AB7"/>
                </a:solidFill>
                <a:latin typeface="Century Gothic"/>
                <a:cs typeface="Century Gothic"/>
              </a:rPr>
              <a:t>(MOBILIZE</a:t>
            </a:r>
            <a:r>
              <a:rPr dirty="0" sz="1000" spc="55" b="1">
                <a:solidFill>
                  <a:srgbClr val="799AB7"/>
                </a:solidFill>
                <a:latin typeface="Century Gothic"/>
                <a:cs typeface="Century Gothic"/>
              </a:rPr>
              <a:t> </a:t>
            </a:r>
            <a:r>
              <a:rPr dirty="0" sz="1000" spc="100" b="1">
                <a:solidFill>
                  <a:srgbClr val="799AB7"/>
                </a:solidFill>
                <a:latin typeface="Century Gothic"/>
                <a:cs typeface="Century Gothic"/>
              </a:rPr>
              <a:t>BENTO,</a:t>
            </a:r>
            <a:r>
              <a:rPr dirty="0" sz="1000" spc="50" b="1">
                <a:solidFill>
                  <a:srgbClr val="799AB7"/>
                </a:solidFill>
                <a:latin typeface="Century Gothic"/>
                <a:cs typeface="Century Gothic"/>
              </a:rPr>
              <a:t> </a:t>
            </a:r>
            <a:r>
              <a:rPr dirty="0" sz="1000" spc="80" b="1">
                <a:solidFill>
                  <a:srgbClr val="799AB7"/>
                </a:solidFill>
                <a:latin typeface="Century Gothic"/>
                <a:cs typeface="Century Gothic"/>
              </a:rPr>
              <a:t>CITROËN</a:t>
            </a:r>
            <a:r>
              <a:rPr dirty="0" sz="1000" spc="45" b="1">
                <a:solidFill>
                  <a:srgbClr val="799AB7"/>
                </a:solidFill>
                <a:latin typeface="Century Gothic"/>
                <a:cs typeface="Century Gothic"/>
              </a:rPr>
              <a:t> </a:t>
            </a:r>
            <a:r>
              <a:rPr dirty="0" sz="1000" b="1">
                <a:solidFill>
                  <a:srgbClr val="799AB7"/>
                </a:solidFill>
                <a:latin typeface="Century Gothic"/>
                <a:cs typeface="Century Gothic"/>
              </a:rPr>
              <a:t>AMI,</a:t>
            </a:r>
            <a:r>
              <a:rPr dirty="0" sz="1000" spc="40" b="1">
                <a:solidFill>
                  <a:srgbClr val="799AB7"/>
                </a:solidFill>
                <a:latin typeface="Century Gothic"/>
                <a:cs typeface="Century Gothic"/>
              </a:rPr>
              <a:t> </a:t>
            </a:r>
            <a:r>
              <a:rPr dirty="0" sz="1000" spc="114" b="1">
                <a:solidFill>
                  <a:srgbClr val="799AB7"/>
                </a:solidFill>
                <a:latin typeface="Century Gothic"/>
                <a:cs typeface="Century Gothic"/>
              </a:rPr>
              <a:t>TAZZARI</a:t>
            </a:r>
            <a:r>
              <a:rPr dirty="0" sz="1000" spc="65" b="1">
                <a:solidFill>
                  <a:srgbClr val="799AB7"/>
                </a:solidFill>
                <a:latin typeface="Century Gothic"/>
                <a:cs typeface="Century Gothic"/>
              </a:rPr>
              <a:t> </a:t>
            </a:r>
            <a:r>
              <a:rPr dirty="0" sz="1000" spc="75" b="1">
                <a:solidFill>
                  <a:srgbClr val="799AB7"/>
                </a:solidFill>
                <a:latin typeface="Century Gothic"/>
                <a:cs typeface="Century Gothic"/>
              </a:rPr>
              <a:t>ZEROMAX,</a:t>
            </a:r>
            <a:r>
              <a:rPr dirty="0" sz="1000" spc="70" b="1">
                <a:solidFill>
                  <a:srgbClr val="799AB7"/>
                </a:solidFill>
                <a:latin typeface="Century Gothic"/>
                <a:cs typeface="Century Gothic"/>
              </a:rPr>
              <a:t> </a:t>
            </a:r>
            <a:r>
              <a:rPr dirty="0" sz="1000" spc="114" b="1">
                <a:solidFill>
                  <a:srgbClr val="799AB7"/>
                </a:solidFill>
                <a:latin typeface="Century Gothic"/>
                <a:cs typeface="Century Gothic"/>
              </a:rPr>
              <a:t>TAZZARI</a:t>
            </a:r>
            <a:r>
              <a:rPr dirty="0" sz="1000" spc="55" b="1">
                <a:solidFill>
                  <a:srgbClr val="799AB7"/>
                </a:solidFill>
                <a:latin typeface="Century Gothic"/>
                <a:cs typeface="Century Gothic"/>
              </a:rPr>
              <a:t> </a:t>
            </a:r>
            <a:r>
              <a:rPr dirty="0" sz="1000" spc="85" b="1">
                <a:solidFill>
                  <a:srgbClr val="799AB7"/>
                </a:solidFill>
                <a:latin typeface="Century Gothic"/>
                <a:cs typeface="Century Gothic"/>
              </a:rPr>
              <a:t>ZEROMAX</a:t>
            </a:r>
            <a:r>
              <a:rPr dirty="0" sz="1000" spc="65" b="1">
                <a:solidFill>
                  <a:srgbClr val="799AB7"/>
                </a:solidFill>
                <a:latin typeface="Century Gothic"/>
                <a:cs typeface="Century Gothic"/>
              </a:rPr>
              <a:t> </a:t>
            </a:r>
            <a:r>
              <a:rPr dirty="0" sz="1000" spc="45" b="1">
                <a:solidFill>
                  <a:srgbClr val="799AB7"/>
                </a:solidFill>
                <a:latin typeface="Century Gothic"/>
                <a:cs typeface="Century Gothic"/>
              </a:rPr>
              <a:t>CUBO, </a:t>
            </a:r>
            <a:r>
              <a:rPr dirty="0" sz="1000" b="1">
                <a:solidFill>
                  <a:srgbClr val="799AB7"/>
                </a:solidFill>
                <a:latin typeface="Century Gothic"/>
                <a:cs typeface="Century Gothic"/>
              </a:rPr>
              <a:t>E-</a:t>
            </a:r>
            <a:r>
              <a:rPr dirty="0" sz="1000" spc="85" b="1">
                <a:solidFill>
                  <a:srgbClr val="799AB7"/>
                </a:solidFill>
                <a:latin typeface="Century Gothic"/>
                <a:cs typeface="Century Gothic"/>
              </a:rPr>
              <a:t>PAULINE)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98347" y="5907735"/>
            <a:ext cx="5241925" cy="544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200" spc="75" b="1">
                <a:solidFill>
                  <a:srgbClr val="3A546C"/>
                </a:solidFill>
                <a:latin typeface="Century Gothic"/>
                <a:cs typeface="Century Gothic"/>
              </a:rPr>
              <a:t>RANGE</a:t>
            </a:r>
            <a:r>
              <a:rPr dirty="0" sz="1200" spc="1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200" spc="200" b="1">
                <a:solidFill>
                  <a:srgbClr val="3A546C"/>
                </a:solidFill>
                <a:latin typeface="Century Gothic"/>
                <a:cs typeface="Century Gothic"/>
              </a:rPr>
              <a:t>BETWEEN</a:t>
            </a:r>
            <a:r>
              <a:rPr dirty="0" sz="1200" spc="6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200" spc="125" b="1">
                <a:solidFill>
                  <a:srgbClr val="3A546C"/>
                </a:solidFill>
                <a:latin typeface="Century Gothic"/>
                <a:cs typeface="Century Gothic"/>
              </a:rPr>
              <a:t>MOBILIZE</a:t>
            </a:r>
            <a:r>
              <a:rPr dirty="0" sz="1200" spc="5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200" spc="140" b="1">
                <a:solidFill>
                  <a:srgbClr val="3A546C"/>
                </a:solidFill>
                <a:latin typeface="Century Gothic"/>
                <a:cs typeface="Century Gothic"/>
              </a:rPr>
              <a:t>BENTO</a:t>
            </a:r>
            <a:r>
              <a:rPr dirty="0" sz="1200" spc="2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200" spc="90" b="1">
                <a:solidFill>
                  <a:srgbClr val="3A546C"/>
                </a:solidFill>
                <a:latin typeface="Century Gothic"/>
                <a:cs typeface="Century Gothic"/>
              </a:rPr>
              <a:t>AND</a:t>
            </a:r>
            <a:r>
              <a:rPr dirty="0" sz="1200" spc="5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200" spc="145" b="1">
                <a:solidFill>
                  <a:srgbClr val="3A546C"/>
                </a:solidFill>
                <a:latin typeface="Century Gothic"/>
                <a:cs typeface="Century Gothic"/>
              </a:rPr>
              <a:t>TAZZARI</a:t>
            </a:r>
            <a:r>
              <a:rPr dirty="0" sz="1200" spc="5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200" spc="95" b="1">
                <a:solidFill>
                  <a:srgbClr val="3A546C"/>
                </a:solidFill>
                <a:latin typeface="Century Gothic"/>
                <a:cs typeface="Century Gothic"/>
              </a:rPr>
              <a:t>ZEROMAX</a:t>
            </a:r>
            <a:endParaRPr sz="1200">
              <a:latin typeface="Century Gothic"/>
              <a:cs typeface="Century Gothic"/>
            </a:endParaRPr>
          </a:p>
          <a:p>
            <a:pPr marL="273050" indent="-26035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273050" algn="l"/>
              </a:tabLst>
            </a:pPr>
            <a:r>
              <a:rPr dirty="0" sz="1200" spc="100" b="1">
                <a:solidFill>
                  <a:srgbClr val="3A546C"/>
                </a:solidFill>
                <a:latin typeface="Century Gothic"/>
                <a:cs typeface="Century Gothic"/>
              </a:rPr>
              <a:t>STORAGE</a:t>
            </a:r>
            <a:r>
              <a:rPr dirty="0" sz="120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200" spc="95" b="1">
                <a:solidFill>
                  <a:srgbClr val="3A546C"/>
                </a:solidFill>
                <a:latin typeface="Century Gothic"/>
                <a:cs typeface="Century Gothic"/>
              </a:rPr>
              <a:t>OF</a:t>
            </a:r>
            <a:r>
              <a:rPr dirty="0" sz="1200" spc="2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200" spc="155" b="1">
                <a:solidFill>
                  <a:srgbClr val="3A546C"/>
                </a:solidFill>
                <a:latin typeface="Century Gothic"/>
                <a:cs typeface="Century Gothic"/>
              </a:rPr>
              <a:t>AT</a:t>
            </a:r>
            <a:r>
              <a:rPr dirty="0" sz="1200" spc="15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200" spc="165" b="1">
                <a:solidFill>
                  <a:srgbClr val="3A546C"/>
                </a:solidFill>
                <a:latin typeface="Century Gothic"/>
                <a:cs typeface="Century Gothic"/>
              </a:rPr>
              <a:t>LEAST</a:t>
            </a:r>
            <a:r>
              <a:rPr dirty="0" sz="1200" spc="1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200" spc="65" b="1">
                <a:solidFill>
                  <a:srgbClr val="3A546C"/>
                </a:solidFill>
                <a:latin typeface="Century Gothic"/>
                <a:cs typeface="Century Gothic"/>
              </a:rPr>
              <a:t>562</a:t>
            </a:r>
            <a:r>
              <a:rPr dirty="0" sz="1200" spc="25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200" spc="150" b="1">
                <a:solidFill>
                  <a:srgbClr val="3A546C"/>
                </a:solidFill>
                <a:latin typeface="Century Gothic"/>
                <a:cs typeface="Century Gothic"/>
              </a:rPr>
              <a:t>L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381169" y="990090"/>
            <a:ext cx="320675" cy="292100"/>
          </a:xfrm>
          <a:custGeom>
            <a:avLst/>
            <a:gdLst/>
            <a:ahLst/>
            <a:cxnLst/>
            <a:rect l="l" t="t" r="r" b="b"/>
            <a:pathLst>
              <a:path w="320675" h="292100">
                <a:moveTo>
                  <a:pt x="75339" y="240275"/>
                </a:moveTo>
                <a:lnTo>
                  <a:pt x="28252" y="240275"/>
                </a:lnTo>
                <a:lnTo>
                  <a:pt x="28252" y="273254"/>
                </a:lnTo>
                <a:lnTo>
                  <a:pt x="29738" y="280572"/>
                </a:lnTo>
                <a:lnTo>
                  <a:pt x="33784" y="286564"/>
                </a:lnTo>
                <a:lnTo>
                  <a:pt x="39773" y="290613"/>
                </a:lnTo>
                <a:lnTo>
                  <a:pt x="47087" y="292100"/>
                </a:lnTo>
                <a:lnTo>
                  <a:pt x="56504" y="292100"/>
                </a:lnTo>
                <a:lnTo>
                  <a:pt x="63817" y="290613"/>
                </a:lnTo>
                <a:lnTo>
                  <a:pt x="69806" y="286564"/>
                </a:lnTo>
                <a:lnTo>
                  <a:pt x="73853" y="280572"/>
                </a:lnTo>
                <a:lnTo>
                  <a:pt x="75339" y="273254"/>
                </a:lnTo>
                <a:lnTo>
                  <a:pt x="75339" y="240275"/>
                </a:lnTo>
                <a:close/>
              </a:path>
              <a:path w="320675" h="292100">
                <a:moveTo>
                  <a:pt x="291939" y="240276"/>
                </a:moveTo>
                <a:lnTo>
                  <a:pt x="244852" y="240276"/>
                </a:lnTo>
                <a:lnTo>
                  <a:pt x="244852" y="273255"/>
                </a:lnTo>
                <a:lnTo>
                  <a:pt x="246338" y="280572"/>
                </a:lnTo>
                <a:lnTo>
                  <a:pt x="250385" y="286564"/>
                </a:lnTo>
                <a:lnTo>
                  <a:pt x="256374" y="290613"/>
                </a:lnTo>
                <a:lnTo>
                  <a:pt x="263687" y="292100"/>
                </a:lnTo>
                <a:lnTo>
                  <a:pt x="273104" y="292100"/>
                </a:lnTo>
                <a:lnTo>
                  <a:pt x="280417" y="290613"/>
                </a:lnTo>
                <a:lnTo>
                  <a:pt x="286406" y="286564"/>
                </a:lnTo>
                <a:lnTo>
                  <a:pt x="290453" y="280572"/>
                </a:lnTo>
                <a:lnTo>
                  <a:pt x="291939" y="273255"/>
                </a:lnTo>
                <a:lnTo>
                  <a:pt x="291939" y="240276"/>
                </a:lnTo>
                <a:close/>
              </a:path>
              <a:path w="320675" h="292100">
                <a:moveTo>
                  <a:pt x="235435" y="28267"/>
                </a:moveTo>
                <a:lnTo>
                  <a:pt x="84756" y="28267"/>
                </a:lnTo>
                <a:lnTo>
                  <a:pt x="28252" y="117782"/>
                </a:lnTo>
                <a:lnTo>
                  <a:pt x="17282" y="120012"/>
                </a:lnTo>
                <a:lnTo>
                  <a:pt x="8299" y="126085"/>
                </a:lnTo>
                <a:lnTo>
                  <a:pt x="2229" y="135074"/>
                </a:lnTo>
                <a:lnTo>
                  <a:pt x="0" y="146049"/>
                </a:lnTo>
                <a:lnTo>
                  <a:pt x="0" y="221430"/>
                </a:lnTo>
                <a:lnTo>
                  <a:pt x="301356" y="240276"/>
                </a:lnTo>
                <a:lnTo>
                  <a:pt x="308670" y="238789"/>
                </a:lnTo>
                <a:lnTo>
                  <a:pt x="314659" y="234740"/>
                </a:lnTo>
                <a:lnTo>
                  <a:pt x="318705" y="228748"/>
                </a:lnTo>
                <a:lnTo>
                  <a:pt x="320191" y="221430"/>
                </a:lnTo>
                <a:lnTo>
                  <a:pt x="320191" y="174317"/>
                </a:lnTo>
                <a:lnTo>
                  <a:pt x="32490" y="174317"/>
                </a:lnTo>
                <a:lnTo>
                  <a:pt x="28252" y="170077"/>
                </a:lnTo>
                <a:lnTo>
                  <a:pt x="28252" y="150290"/>
                </a:lnTo>
                <a:lnTo>
                  <a:pt x="32490" y="146050"/>
                </a:lnTo>
                <a:lnTo>
                  <a:pt x="320191" y="146050"/>
                </a:lnTo>
                <a:lnTo>
                  <a:pt x="317962" y="135074"/>
                </a:lnTo>
                <a:lnTo>
                  <a:pt x="311892" y="126086"/>
                </a:lnTo>
                <a:lnTo>
                  <a:pt x="302909" y="120012"/>
                </a:lnTo>
                <a:lnTo>
                  <a:pt x="291939" y="117782"/>
                </a:lnTo>
                <a:lnTo>
                  <a:pt x="48499" y="117782"/>
                </a:lnTo>
                <a:lnTo>
                  <a:pt x="75810" y="52766"/>
                </a:lnTo>
                <a:lnTo>
                  <a:pt x="77222" y="49468"/>
                </a:lnTo>
                <a:lnTo>
                  <a:pt x="80518" y="47112"/>
                </a:lnTo>
                <a:lnTo>
                  <a:pt x="261933" y="47113"/>
                </a:lnTo>
                <a:lnTo>
                  <a:pt x="261333" y="45699"/>
                </a:lnTo>
                <a:lnTo>
                  <a:pt x="257087" y="38404"/>
                </a:lnTo>
                <a:lnTo>
                  <a:pt x="251032" y="32920"/>
                </a:lnTo>
                <a:lnTo>
                  <a:pt x="243653" y="29467"/>
                </a:lnTo>
                <a:lnTo>
                  <a:pt x="235435" y="28267"/>
                </a:lnTo>
                <a:close/>
              </a:path>
              <a:path w="320675" h="292100">
                <a:moveTo>
                  <a:pt x="249090" y="146050"/>
                </a:moveTo>
                <a:lnTo>
                  <a:pt x="71101" y="146050"/>
                </a:lnTo>
                <a:lnTo>
                  <a:pt x="75339" y="150290"/>
                </a:lnTo>
                <a:lnTo>
                  <a:pt x="75339" y="170077"/>
                </a:lnTo>
                <a:lnTo>
                  <a:pt x="71101" y="174317"/>
                </a:lnTo>
                <a:lnTo>
                  <a:pt x="249090" y="174317"/>
                </a:lnTo>
                <a:lnTo>
                  <a:pt x="244852" y="170077"/>
                </a:lnTo>
                <a:lnTo>
                  <a:pt x="244852" y="150290"/>
                </a:lnTo>
                <a:lnTo>
                  <a:pt x="249090" y="146050"/>
                </a:lnTo>
                <a:close/>
              </a:path>
              <a:path w="320675" h="292100">
                <a:moveTo>
                  <a:pt x="320191" y="146050"/>
                </a:moveTo>
                <a:lnTo>
                  <a:pt x="287701" y="146050"/>
                </a:lnTo>
                <a:lnTo>
                  <a:pt x="291939" y="150290"/>
                </a:lnTo>
                <a:lnTo>
                  <a:pt x="291939" y="170077"/>
                </a:lnTo>
                <a:lnTo>
                  <a:pt x="287701" y="174317"/>
                </a:lnTo>
                <a:lnTo>
                  <a:pt x="320191" y="174317"/>
                </a:lnTo>
                <a:lnTo>
                  <a:pt x="320191" y="146050"/>
                </a:lnTo>
                <a:close/>
              </a:path>
              <a:path w="320675" h="292100">
                <a:moveTo>
                  <a:pt x="261933" y="47113"/>
                </a:moveTo>
                <a:lnTo>
                  <a:pt x="238731" y="47113"/>
                </a:lnTo>
                <a:lnTo>
                  <a:pt x="242027" y="49468"/>
                </a:lnTo>
                <a:lnTo>
                  <a:pt x="243439" y="52766"/>
                </a:lnTo>
                <a:lnTo>
                  <a:pt x="271692" y="117782"/>
                </a:lnTo>
                <a:lnTo>
                  <a:pt x="291939" y="117782"/>
                </a:lnTo>
                <a:lnTo>
                  <a:pt x="261933" y="47113"/>
                </a:lnTo>
                <a:close/>
              </a:path>
              <a:path w="320675" h="292100">
                <a:moveTo>
                  <a:pt x="178930" y="0"/>
                </a:moveTo>
                <a:lnTo>
                  <a:pt x="133947" y="1486"/>
                </a:lnTo>
                <a:lnTo>
                  <a:pt x="122426" y="18845"/>
                </a:lnTo>
                <a:lnTo>
                  <a:pt x="122426" y="28267"/>
                </a:lnTo>
                <a:lnTo>
                  <a:pt x="197765" y="28267"/>
                </a:lnTo>
                <a:lnTo>
                  <a:pt x="197765" y="18845"/>
                </a:lnTo>
                <a:lnTo>
                  <a:pt x="196279" y="11527"/>
                </a:lnTo>
                <a:lnTo>
                  <a:pt x="192232" y="5535"/>
                </a:lnTo>
                <a:lnTo>
                  <a:pt x="186243" y="1487"/>
                </a:lnTo>
                <a:lnTo>
                  <a:pt x="178930" y="0"/>
                </a:lnTo>
                <a:close/>
              </a:path>
            </a:pathLst>
          </a:custGeom>
          <a:solidFill>
            <a:srgbClr val="FF5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381169" y="2159887"/>
            <a:ext cx="320675" cy="292100"/>
          </a:xfrm>
          <a:custGeom>
            <a:avLst/>
            <a:gdLst/>
            <a:ahLst/>
            <a:cxnLst/>
            <a:rect l="l" t="t" r="r" b="b"/>
            <a:pathLst>
              <a:path w="320675" h="292100">
                <a:moveTo>
                  <a:pt x="75339" y="240275"/>
                </a:moveTo>
                <a:lnTo>
                  <a:pt x="28252" y="240275"/>
                </a:lnTo>
                <a:lnTo>
                  <a:pt x="28252" y="273254"/>
                </a:lnTo>
                <a:lnTo>
                  <a:pt x="29738" y="280572"/>
                </a:lnTo>
                <a:lnTo>
                  <a:pt x="33784" y="286564"/>
                </a:lnTo>
                <a:lnTo>
                  <a:pt x="39773" y="290613"/>
                </a:lnTo>
                <a:lnTo>
                  <a:pt x="47087" y="292100"/>
                </a:lnTo>
                <a:lnTo>
                  <a:pt x="56504" y="292100"/>
                </a:lnTo>
                <a:lnTo>
                  <a:pt x="63817" y="290613"/>
                </a:lnTo>
                <a:lnTo>
                  <a:pt x="69806" y="286564"/>
                </a:lnTo>
                <a:lnTo>
                  <a:pt x="73853" y="280572"/>
                </a:lnTo>
                <a:lnTo>
                  <a:pt x="75339" y="273254"/>
                </a:lnTo>
                <a:lnTo>
                  <a:pt x="75339" y="240275"/>
                </a:lnTo>
                <a:close/>
              </a:path>
              <a:path w="320675" h="292100">
                <a:moveTo>
                  <a:pt x="291939" y="240276"/>
                </a:moveTo>
                <a:lnTo>
                  <a:pt x="244852" y="240276"/>
                </a:lnTo>
                <a:lnTo>
                  <a:pt x="244852" y="273255"/>
                </a:lnTo>
                <a:lnTo>
                  <a:pt x="246338" y="280572"/>
                </a:lnTo>
                <a:lnTo>
                  <a:pt x="250385" y="286564"/>
                </a:lnTo>
                <a:lnTo>
                  <a:pt x="256374" y="290613"/>
                </a:lnTo>
                <a:lnTo>
                  <a:pt x="263687" y="292100"/>
                </a:lnTo>
                <a:lnTo>
                  <a:pt x="273104" y="292100"/>
                </a:lnTo>
                <a:lnTo>
                  <a:pt x="280417" y="290613"/>
                </a:lnTo>
                <a:lnTo>
                  <a:pt x="286406" y="286564"/>
                </a:lnTo>
                <a:lnTo>
                  <a:pt x="290453" y="280572"/>
                </a:lnTo>
                <a:lnTo>
                  <a:pt x="291939" y="273255"/>
                </a:lnTo>
                <a:lnTo>
                  <a:pt x="291939" y="240276"/>
                </a:lnTo>
                <a:close/>
              </a:path>
              <a:path w="320675" h="292100">
                <a:moveTo>
                  <a:pt x="235435" y="28267"/>
                </a:moveTo>
                <a:lnTo>
                  <a:pt x="84756" y="28267"/>
                </a:lnTo>
                <a:lnTo>
                  <a:pt x="28252" y="117782"/>
                </a:lnTo>
                <a:lnTo>
                  <a:pt x="17282" y="120012"/>
                </a:lnTo>
                <a:lnTo>
                  <a:pt x="8299" y="126085"/>
                </a:lnTo>
                <a:lnTo>
                  <a:pt x="2229" y="135074"/>
                </a:lnTo>
                <a:lnTo>
                  <a:pt x="0" y="146049"/>
                </a:lnTo>
                <a:lnTo>
                  <a:pt x="0" y="221430"/>
                </a:lnTo>
                <a:lnTo>
                  <a:pt x="301356" y="240276"/>
                </a:lnTo>
                <a:lnTo>
                  <a:pt x="308670" y="238789"/>
                </a:lnTo>
                <a:lnTo>
                  <a:pt x="314659" y="234740"/>
                </a:lnTo>
                <a:lnTo>
                  <a:pt x="318705" y="228748"/>
                </a:lnTo>
                <a:lnTo>
                  <a:pt x="320191" y="221430"/>
                </a:lnTo>
                <a:lnTo>
                  <a:pt x="320191" y="174317"/>
                </a:lnTo>
                <a:lnTo>
                  <a:pt x="32490" y="174317"/>
                </a:lnTo>
                <a:lnTo>
                  <a:pt x="28252" y="170077"/>
                </a:lnTo>
                <a:lnTo>
                  <a:pt x="28252" y="150290"/>
                </a:lnTo>
                <a:lnTo>
                  <a:pt x="32490" y="146050"/>
                </a:lnTo>
                <a:lnTo>
                  <a:pt x="320191" y="146050"/>
                </a:lnTo>
                <a:lnTo>
                  <a:pt x="317962" y="135074"/>
                </a:lnTo>
                <a:lnTo>
                  <a:pt x="311892" y="126086"/>
                </a:lnTo>
                <a:lnTo>
                  <a:pt x="302909" y="120012"/>
                </a:lnTo>
                <a:lnTo>
                  <a:pt x="291939" y="117782"/>
                </a:lnTo>
                <a:lnTo>
                  <a:pt x="48499" y="117782"/>
                </a:lnTo>
                <a:lnTo>
                  <a:pt x="75810" y="52766"/>
                </a:lnTo>
                <a:lnTo>
                  <a:pt x="77222" y="49468"/>
                </a:lnTo>
                <a:lnTo>
                  <a:pt x="80518" y="47112"/>
                </a:lnTo>
                <a:lnTo>
                  <a:pt x="261933" y="47113"/>
                </a:lnTo>
                <a:lnTo>
                  <a:pt x="261333" y="45699"/>
                </a:lnTo>
                <a:lnTo>
                  <a:pt x="257087" y="38404"/>
                </a:lnTo>
                <a:lnTo>
                  <a:pt x="251032" y="32920"/>
                </a:lnTo>
                <a:lnTo>
                  <a:pt x="243653" y="29467"/>
                </a:lnTo>
                <a:lnTo>
                  <a:pt x="235435" y="28267"/>
                </a:lnTo>
                <a:close/>
              </a:path>
              <a:path w="320675" h="292100">
                <a:moveTo>
                  <a:pt x="249090" y="146050"/>
                </a:moveTo>
                <a:lnTo>
                  <a:pt x="71101" y="146050"/>
                </a:lnTo>
                <a:lnTo>
                  <a:pt x="75339" y="150290"/>
                </a:lnTo>
                <a:lnTo>
                  <a:pt x="75339" y="170077"/>
                </a:lnTo>
                <a:lnTo>
                  <a:pt x="71101" y="174317"/>
                </a:lnTo>
                <a:lnTo>
                  <a:pt x="249090" y="174317"/>
                </a:lnTo>
                <a:lnTo>
                  <a:pt x="244852" y="170077"/>
                </a:lnTo>
                <a:lnTo>
                  <a:pt x="244852" y="150290"/>
                </a:lnTo>
                <a:lnTo>
                  <a:pt x="249090" y="146050"/>
                </a:lnTo>
                <a:close/>
              </a:path>
              <a:path w="320675" h="292100">
                <a:moveTo>
                  <a:pt x="320191" y="146050"/>
                </a:moveTo>
                <a:lnTo>
                  <a:pt x="287701" y="146050"/>
                </a:lnTo>
                <a:lnTo>
                  <a:pt x="291939" y="150290"/>
                </a:lnTo>
                <a:lnTo>
                  <a:pt x="291939" y="170077"/>
                </a:lnTo>
                <a:lnTo>
                  <a:pt x="287701" y="174317"/>
                </a:lnTo>
                <a:lnTo>
                  <a:pt x="320191" y="174317"/>
                </a:lnTo>
                <a:lnTo>
                  <a:pt x="320191" y="146050"/>
                </a:lnTo>
                <a:close/>
              </a:path>
              <a:path w="320675" h="292100">
                <a:moveTo>
                  <a:pt x="261933" y="47113"/>
                </a:moveTo>
                <a:lnTo>
                  <a:pt x="238731" y="47113"/>
                </a:lnTo>
                <a:lnTo>
                  <a:pt x="242027" y="49468"/>
                </a:lnTo>
                <a:lnTo>
                  <a:pt x="243439" y="52766"/>
                </a:lnTo>
                <a:lnTo>
                  <a:pt x="271692" y="117782"/>
                </a:lnTo>
                <a:lnTo>
                  <a:pt x="291939" y="117782"/>
                </a:lnTo>
                <a:lnTo>
                  <a:pt x="261933" y="47113"/>
                </a:lnTo>
                <a:close/>
              </a:path>
              <a:path w="320675" h="292100">
                <a:moveTo>
                  <a:pt x="178930" y="0"/>
                </a:moveTo>
                <a:lnTo>
                  <a:pt x="133947" y="1486"/>
                </a:lnTo>
                <a:lnTo>
                  <a:pt x="122426" y="18845"/>
                </a:lnTo>
                <a:lnTo>
                  <a:pt x="122426" y="28267"/>
                </a:lnTo>
                <a:lnTo>
                  <a:pt x="197765" y="28267"/>
                </a:lnTo>
                <a:lnTo>
                  <a:pt x="197765" y="18845"/>
                </a:lnTo>
                <a:lnTo>
                  <a:pt x="196279" y="11527"/>
                </a:lnTo>
                <a:lnTo>
                  <a:pt x="192232" y="5535"/>
                </a:lnTo>
                <a:lnTo>
                  <a:pt x="186243" y="1487"/>
                </a:lnTo>
                <a:lnTo>
                  <a:pt x="178930" y="0"/>
                </a:lnTo>
                <a:close/>
              </a:path>
            </a:pathLst>
          </a:custGeom>
          <a:solidFill>
            <a:srgbClr val="FF5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381169" y="3640961"/>
            <a:ext cx="320675" cy="292100"/>
          </a:xfrm>
          <a:custGeom>
            <a:avLst/>
            <a:gdLst/>
            <a:ahLst/>
            <a:cxnLst/>
            <a:rect l="l" t="t" r="r" b="b"/>
            <a:pathLst>
              <a:path w="320675" h="292100">
                <a:moveTo>
                  <a:pt x="75339" y="240275"/>
                </a:moveTo>
                <a:lnTo>
                  <a:pt x="28252" y="240275"/>
                </a:lnTo>
                <a:lnTo>
                  <a:pt x="28252" y="273254"/>
                </a:lnTo>
                <a:lnTo>
                  <a:pt x="29738" y="280572"/>
                </a:lnTo>
                <a:lnTo>
                  <a:pt x="33784" y="286564"/>
                </a:lnTo>
                <a:lnTo>
                  <a:pt x="39773" y="290613"/>
                </a:lnTo>
                <a:lnTo>
                  <a:pt x="47087" y="292100"/>
                </a:lnTo>
                <a:lnTo>
                  <a:pt x="56504" y="292100"/>
                </a:lnTo>
                <a:lnTo>
                  <a:pt x="63817" y="290613"/>
                </a:lnTo>
                <a:lnTo>
                  <a:pt x="69806" y="286564"/>
                </a:lnTo>
                <a:lnTo>
                  <a:pt x="73853" y="280572"/>
                </a:lnTo>
                <a:lnTo>
                  <a:pt x="75339" y="273254"/>
                </a:lnTo>
                <a:lnTo>
                  <a:pt x="75339" y="240275"/>
                </a:lnTo>
                <a:close/>
              </a:path>
              <a:path w="320675" h="292100">
                <a:moveTo>
                  <a:pt x="291939" y="240276"/>
                </a:moveTo>
                <a:lnTo>
                  <a:pt x="244852" y="240276"/>
                </a:lnTo>
                <a:lnTo>
                  <a:pt x="244852" y="273255"/>
                </a:lnTo>
                <a:lnTo>
                  <a:pt x="246338" y="280572"/>
                </a:lnTo>
                <a:lnTo>
                  <a:pt x="250385" y="286564"/>
                </a:lnTo>
                <a:lnTo>
                  <a:pt x="256374" y="290613"/>
                </a:lnTo>
                <a:lnTo>
                  <a:pt x="263687" y="292100"/>
                </a:lnTo>
                <a:lnTo>
                  <a:pt x="273104" y="292100"/>
                </a:lnTo>
                <a:lnTo>
                  <a:pt x="280417" y="290613"/>
                </a:lnTo>
                <a:lnTo>
                  <a:pt x="286406" y="286564"/>
                </a:lnTo>
                <a:lnTo>
                  <a:pt x="290453" y="280572"/>
                </a:lnTo>
                <a:lnTo>
                  <a:pt x="291939" y="273255"/>
                </a:lnTo>
                <a:lnTo>
                  <a:pt x="291939" y="240276"/>
                </a:lnTo>
                <a:close/>
              </a:path>
              <a:path w="320675" h="292100">
                <a:moveTo>
                  <a:pt x="235435" y="28267"/>
                </a:moveTo>
                <a:lnTo>
                  <a:pt x="84756" y="28267"/>
                </a:lnTo>
                <a:lnTo>
                  <a:pt x="28252" y="117782"/>
                </a:lnTo>
                <a:lnTo>
                  <a:pt x="17282" y="120012"/>
                </a:lnTo>
                <a:lnTo>
                  <a:pt x="8299" y="126085"/>
                </a:lnTo>
                <a:lnTo>
                  <a:pt x="2229" y="135074"/>
                </a:lnTo>
                <a:lnTo>
                  <a:pt x="0" y="146050"/>
                </a:lnTo>
                <a:lnTo>
                  <a:pt x="0" y="221430"/>
                </a:lnTo>
                <a:lnTo>
                  <a:pt x="301356" y="240276"/>
                </a:lnTo>
                <a:lnTo>
                  <a:pt x="308670" y="238789"/>
                </a:lnTo>
                <a:lnTo>
                  <a:pt x="314659" y="234740"/>
                </a:lnTo>
                <a:lnTo>
                  <a:pt x="318705" y="228748"/>
                </a:lnTo>
                <a:lnTo>
                  <a:pt x="320191" y="221430"/>
                </a:lnTo>
                <a:lnTo>
                  <a:pt x="320191" y="174317"/>
                </a:lnTo>
                <a:lnTo>
                  <a:pt x="32490" y="174317"/>
                </a:lnTo>
                <a:lnTo>
                  <a:pt x="28252" y="170077"/>
                </a:lnTo>
                <a:lnTo>
                  <a:pt x="28252" y="150290"/>
                </a:lnTo>
                <a:lnTo>
                  <a:pt x="32490" y="146050"/>
                </a:lnTo>
                <a:lnTo>
                  <a:pt x="320191" y="146050"/>
                </a:lnTo>
                <a:lnTo>
                  <a:pt x="317962" y="135074"/>
                </a:lnTo>
                <a:lnTo>
                  <a:pt x="311892" y="126086"/>
                </a:lnTo>
                <a:lnTo>
                  <a:pt x="302909" y="120012"/>
                </a:lnTo>
                <a:lnTo>
                  <a:pt x="291939" y="117782"/>
                </a:lnTo>
                <a:lnTo>
                  <a:pt x="48499" y="117782"/>
                </a:lnTo>
                <a:lnTo>
                  <a:pt x="75810" y="52766"/>
                </a:lnTo>
                <a:lnTo>
                  <a:pt x="77222" y="49468"/>
                </a:lnTo>
                <a:lnTo>
                  <a:pt x="80518" y="47112"/>
                </a:lnTo>
                <a:lnTo>
                  <a:pt x="261933" y="47112"/>
                </a:lnTo>
                <a:lnTo>
                  <a:pt x="261333" y="45699"/>
                </a:lnTo>
                <a:lnTo>
                  <a:pt x="257087" y="38404"/>
                </a:lnTo>
                <a:lnTo>
                  <a:pt x="251032" y="32920"/>
                </a:lnTo>
                <a:lnTo>
                  <a:pt x="243653" y="29467"/>
                </a:lnTo>
                <a:lnTo>
                  <a:pt x="235435" y="28267"/>
                </a:lnTo>
                <a:close/>
              </a:path>
              <a:path w="320675" h="292100">
                <a:moveTo>
                  <a:pt x="249090" y="146050"/>
                </a:moveTo>
                <a:lnTo>
                  <a:pt x="71101" y="146050"/>
                </a:lnTo>
                <a:lnTo>
                  <a:pt x="75339" y="150290"/>
                </a:lnTo>
                <a:lnTo>
                  <a:pt x="75339" y="170077"/>
                </a:lnTo>
                <a:lnTo>
                  <a:pt x="71101" y="174317"/>
                </a:lnTo>
                <a:lnTo>
                  <a:pt x="249090" y="174317"/>
                </a:lnTo>
                <a:lnTo>
                  <a:pt x="244852" y="170077"/>
                </a:lnTo>
                <a:lnTo>
                  <a:pt x="244852" y="150290"/>
                </a:lnTo>
                <a:lnTo>
                  <a:pt x="249090" y="146050"/>
                </a:lnTo>
                <a:close/>
              </a:path>
              <a:path w="320675" h="292100">
                <a:moveTo>
                  <a:pt x="320191" y="146050"/>
                </a:moveTo>
                <a:lnTo>
                  <a:pt x="287701" y="146050"/>
                </a:lnTo>
                <a:lnTo>
                  <a:pt x="291939" y="150290"/>
                </a:lnTo>
                <a:lnTo>
                  <a:pt x="291939" y="170077"/>
                </a:lnTo>
                <a:lnTo>
                  <a:pt x="287701" y="174317"/>
                </a:lnTo>
                <a:lnTo>
                  <a:pt x="320191" y="174317"/>
                </a:lnTo>
                <a:lnTo>
                  <a:pt x="320191" y="146050"/>
                </a:lnTo>
                <a:close/>
              </a:path>
              <a:path w="320675" h="292100">
                <a:moveTo>
                  <a:pt x="261933" y="47112"/>
                </a:moveTo>
                <a:lnTo>
                  <a:pt x="238731" y="47112"/>
                </a:lnTo>
                <a:lnTo>
                  <a:pt x="242027" y="49468"/>
                </a:lnTo>
                <a:lnTo>
                  <a:pt x="243439" y="52766"/>
                </a:lnTo>
                <a:lnTo>
                  <a:pt x="271692" y="117782"/>
                </a:lnTo>
                <a:lnTo>
                  <a:pt x="291939" y="117782"/>
                </a:lnTo>
                <a:lnTo>
                  <a:pt x="261933" y="47112"/>
                </a:lnTo>
                <a:close/>
              </a:path>
              <a:path w="320675" h="292100">
                <a:moveTo>
                  <a:pt x="178930" y="0"/>
                </a:moveTo>
                <a:lnTo>
                  <a:pt x="133947" y="1486"/>
                </a:lnTo>
                <a:lnTo>
                  <a:pt x="122426" y="18845"/>
                </a:lnTo>
                <a:lnTo>
                  <a:pt x="122426" y="28267"/>
                </a:lnTo>
                <a:lnTo>
                  <a:pt x="197765" y="28267"/>
                </a:lnTo>
                <a:lnTo>
                  <a:pt x="197765" y="18845"/>
                </a:lnTo>
                <a:lnTo>
                  <a:pt x="196279" y="11527"/>
                </a:lnTo>
                <a:lnTo>
                  <a:pt x="192232" y="5535"/>
                </a:lnTo>
                <a:lnTo>
                  <a:pt x="186243" y="1487"/>
                </a:lnTo>
                <a:lnTo>
                  <a:pt x="178930" y="0"/>
                </a:lnTo>
                <a:close/>
              </a:path>
            </a:pathLst>
          </a:custGeom>
          <a:solidFill>
            <a:srgbClr val="FF5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381169" y="5305664"/>
            <a:ext cx="320675" cy="292100"/>
          </a:xfrm>
          <a:custGeom>
            <a:avLst/>
            <a:gdLst/>
            <a:ahLst/>
            <a:cxnLst/>
            <a:rect l="l" t="t" r="r" b="b"/>
            <a:pathLst>
              <a:path w="320675" h="292100">
                <a:moveTo>
                  <a:pt x="75339" y="240275"/>
                </a:moveTo>
                <a:lnTo>
                  <a:pt x="28252" y="240275"/>
                </a:lnTo>
                <a:lnTo>
                  <a:pt x="28252" y="273255"/>
                </a:lnTo>
                <a:lnTo>
                  <a:pt x="29738" y="280572"/>
                </a:lnTo>
                <a:lnTo>
                  <a:pt x="33784" y="286564"/>
                </a:lnTo>
                <a:lnTo>
                  <a:pt x="39773" y="290613"/>
                </a:lnTo>
                <a:lnTo>
                  <a:pt x="47087" y="292100"/>
                </a:lnTo>
                <a:lnTo>
                  <a:pt x="56504" y="292100"/>
                </a:lnTo>
                <a:lnTo>
                  <a:pt x="63817" y="290613"/>
                </a:lnTo>
                <a:lnTo>
                  <a:pt x="69806" y="286564"/>
                </a:lnTo>
                <a:lnTo>
                  <a:pt x="73853" y="280572"/>
                </a:lnTo>
                <a:lnTo>
                  <a:pt x="75339" y="273255"/>
                </a:lnTo>
                <a:lnTo>
                  <a:pt x="75339" y="240275"/>
                </a:lnTo>
                <a:close/>
              </a:path>
              <a:path w="320675" h="292100">
                <a:moveTo>
                  <a:pt x="291939" y="240275"/>
                </a:moveTo>
                <a:lnTo>
                  <a:pt x="244852" y="240275"/>
                </a:lnTo>
                <a:lnTo>
                  <a:pt x="244852" y="273255"/>
                </a:lnTo>
                <a:lnTo>
                  <a:pt x="246338" y="280572"/>
                </a:lnTo>
                <a:lnTo>
                  <a:pt x="250385" y="286564"/>
                </a:lnTo>
                <a:lnTo>
                  <a:pt x="256374" y="290613"/>
                </a:lnTo>
                <a:lnTo>
                  <a:pt x="263687" y="292100"/>
                </a:lnTo>
                <a:lnTo>
                  <a:pt x="273104" y="292100"/>
                </a:lnTo>
                <a:lnTo>
                  <a:pt x="280417" y="290613"/>
                </a:lnTo>
                <a:lnTo>
                  <a:pt x="286406" y="286564"/>
                </a:lnTo>
                <a:lnTo>
                  <a:pt x="290453" y="280572"/>
                </a:lnTo>
                <a:lnTo>
                  <a:pt x="291939" y="273255"/>
                </a:lnTo>
                <a:lnTo>
                  <a:pt x="291939" y="240275"/>
                </a:lnTo>
                <a:close/>
              </a:path>
              <a:path w="320675" h="292100">
                <a:moveTo>
                  <a:pt x="235435" y="28267"/>
                </a:moveTo>
                <a:lnTo>
                  <a:pt x="84756" y="28267"/>
                </a:lnTo>
                <a:lnTo>
                  <a:pt x="76538" y="29467"/>
                </a:lnTo>
                <a:lnTo>
                  <a:pt x="69159" y="32920"/>
                </a:lnTo>
                <a:lnTo>
                  <a:pt x="63103" y="38404"/>
                </a:lnTo>
                <a:lnTo>
                  <a:pt x="58858" y="45699"/>
                </a:lnTo>
                <a:lnTo>
                  <a:pt x="28252" y="117782"/>
                </a:lnTo>
                <a:lnTo>
                  <a:pt x="17282" y="120012"/>
                </a:lnTo>
                <a:lnTo>
                  <a:pt x="8299" y="126085"/>
                </a:lnTo>
                <a:lnTo>
                  <a:pt x="2229" y="135074"/>
                </a:lnTo>
                <a:lnTo>
                  <a:pt x="0" y="146050"/>
                </a:lnTo>
                <a:lnTo>
                  <a:pt x="0" y="221430"/>
                </a:lnTo>
                <a:lnTo>
                  <a:pt x="1486" y="228748"/>
                </a:lnTo>
                <a:lnTo>
                  <a:pt x="5532" y="234740"/>
                </a:lnTo>
                <a:lnTo>
                  <a:pt x="11521" y="238788"/>
                </a:lnTo>
                <a:lnTo>
                  <a:pt x="18834" y="240275"/>
                </a:lnTo>
                <a:lnTo>
                  <a:pt x="301356" y="240275"/>
                </a:lnTo>
                <a:lnTo>
                  <a:pt x="308670" y="238788"/>
                </a:lnTo>
                <a:lnTo>
                  <a:pt x="314659" y="234740"/>
                </a:lnTo>
                <a:lnTo>
                  <a:pt x="318705" y="228748"/>
                </a:lnTo>
                <a:lnTo>
                  <a:pt x="320191" y="221430"/>
                </a:lnTo>
                <a:lnTo>
                  <a:pt x="320191" y="174317"/>
                </a:lnTo>
                <a:lnTo>
                  <a:pt x="32490" y="174317"/>
                </a:lnTo>
                <a:lnTo>
                  <a:pt x="28252" y="170077"/>
                </a:lnTo>
                <a:lnTo>
                  <a:pt x="28252" y="150290"/>
                </a:lnTo>
                <a:lnTo>
                  <a:pt x="32490" y="146050"/>
                </a:lnTo>
                <a:lnTo>
                  <a:pt x="320191" y="146050"/>
                </a:lnTo>
                <a:lnTo>
                  <a:pt x="317962" y="135074"/>
                </a:lnTo>
                <a:lnTo>
                  <a:pt x="311892" y="126085"/>
                </a:lnTo>
                <a:lnTo>
                  <a:pt x="302909" y="120012"/>
                </a:lnTo>
                <a:lnTo>
                  <a:pt x="291939" y="117782"/>
                </a:lnTo>
                <a:lnTo>
                  <a:pt x="48499" y="117782"/>
                </a:lnTo>
                <a:lnTo>
                  <a:pt x="75810" y="52766"/>
                </a:lnTo>
                <a:lnTo>
                  <a:pt x="77222" y="49468"/>
                </a:lnTo>
                <a:lnTo>
                  <a:pt x="80518" y="47112"/>
                </a:lnTo>
                <a:lnTo>
                  <a:pt x="261933" y="47112"/>
                </a:lnTo>
                <a:lnTo>
                  <a:pt x="261333" y="45699"/>
                </a:lnTo>
                <a:lnTo>
                  <a:pt x="257087" y="38404"/>
                </a:lnTo>
                <a:lnTo>
                  <a:pt x="251032" y="32920"/>
                </a:lnTo>
                <a:lnTo>
                  <a:pt x="243653" y="29467"/>
                </a:lnTo>
                <a:lnTo>
                  <a:pt x="235435" y="28267"/>
                </a:lnTo>
                <a:close/>
              </a:path>
              <a:path w="320675" h="292100">
                <a:moveTo>
                  <a:pt x="249090" y="146050"/>
                </a:moveTo>
                <a:lnTo>
                  <a:pt x="71101" y="146050"/>
                </a:lnTo>
                <a:lnTo>
                  <a:pt x="75339" y="150290"/>
                </a:lnTo>
                <a:lnTo>
                  <a:pt x="75339" y="170077"/>
                </a:lnTo>
                <a:lnTo>
                  <a:pt x="71101" y="174317"/>
                </a:lnTo>
                <a:lnTo>
                  <a:pt x="249090" y="174317"/>
                </a:lnTo>
                <a:lnTo>
                  <a:pt x="244852" y="170077"/>
                </a:lnTo>
                <a:lnTo>
                  <a:pt x="244852" y="150290"/>
                </a:lnTo>
                <a:lnTo>
                  <a:pt x="249090" y="146050"/>
                </a:lnTo>
                <a:close/>
              </a:path>
              <a:path w="320675" h="292100">
                <a:moveTo>
                  <a:pt x="320191" y="146050"/>
                </a:moveTo>
                <a:lnTo>
                  <a:pt x="287701" y="146050"/>
                </a:lnTo>
                <a:lnTo>
                  <a:pt x="291939" y="150290"/>
                </a:lnTo>
                <a:lnTo>
                  <a:pt x="291939" y="170077"/>
                </a:lnTo>
                <a:lnTo>
                  <a:pt x="287701" y="174317"/>
                </a:lnTo>
                <a:lnTo>
                  <a:pt x="320191" y="174317"/>
                </a:lnTo>
                <a:lnTo>
                  <a:pt x="320191" y="146050"/>
                </a:lnTo>
                <a:close/>
              </a:path>
              <a:path w="320675" h="292100">
                <a:moveTo>
                  <a:pt x="261933" y="47112"/>
                </a:moveTo>
                <a:lnTo>
                  <a:pt x="238731" y="47112"/>
                </a:lnTo>
                <a:lnTo>
                  <a:pt x="242027" y="49468"/>
                </a:lnTo>
                <a:lnTo>
                  <a:pt x="243439" y="52766"/>
                </a:lnTo>
                <a:lnTo>
                  <a:pt x="271692" y="117782"/>
                </a:lnTo>
                <a:lnTo>
                  <a:pt x="291939" y="117782"/>
                </a:lnTo>
                <a:lnTo>
                  <a:pt x="261933" y="47112"/>
                </a:lnTo>
                <a:close/>
              </a:path>
              <a:path w="320675" h="292100">
                <a:moveTo>
                  <a:pt x="178930" y="0"/>
                </a:moveTo>
                <a:lnTo>
                  <a:pt x="141261" y="0"/>
                </a:lnTo>
                <a:lnTo>
                  <a:pt x="133947" y="1487"/>
                </a:lnTo>
                <a:lnTo>
                  <a:pt x="127958" y="5535"/>
                </a:lnTo>
                <a:lnTo>
                  <a:pt x="123912" y="11527"/>
                </a:lnTo>
                <a:lnTo>
                  <a:pt x="122426" y="18845"/>
                </a:lnTo>
                <a:lnTo>
                  <a:pt x="122426" y="28267"/>
                </a:lnTo>
                <a:lnTo>
                  <a:pt x="197765" y="28267"/>
                </a:lnTo>
                <a:lnTo>
                  <a:pt x="197765" y="18845"/>
                </a:lnTo>
                <a:lnTo>
                  <a:pt x="196279" y="11527"/>
                </a:lnTo>
                <a:lnTo>
                  <a:pt x="192232" y="5535"/>
                </a:lnTo>
                <a:lnTo>
                  <a:pt x="186243" y="1487"/>
                </a:lnTo>
                <a:lnTo>
                  <a:pt x="178930" y="0"/>
                </a:lnTo>
                <a:close/>
              </a:path>
            </a:pathLst>
          </a:custGeom>
          <a:solidFill>
            <a:srgbClr val="FF5C3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 descr=""/>
          <p:cNvGrpSpPr/>
          <p:nvPr/>
        </p:nvGrpSpPr>
        <p:grpSpPr>
          <a:xfrm>
            <a:off x="8321657" y="1001234"/>
            <a:ext cx="3054350" cy="1859914"/>
            <a:chOff x="8321657" y="1001234"/>
            <a:chExt cx="3054350" cy="1859914"/>
          </a:xfrm>
        </p:grpSpPr>
        <p:sp>
          <p:nvSpPr>
            <p:cNvPr id="13" name="object 13" descr=""/>
            <p:cNvSpPr/>
            <p:nvPr/>
          </p:nvSpPr>
          <p:spPr>
            <a:xfrm>
              <a:off x="8321657" y="1001234"/>
              <a:ext cx="3054350" cy="1859914"/>
            </a:xfrm>
            <a:custGeom>
              <a:avLst/>
              <a:gdLst/>
              <a:ahLst/>
              <a:cxnLst/>
              <a:rect l="l" t="t" r="r" b="b"/>
              <a:pathLst>
                <a:path w="3054350" h="1859914">
                  <a:moveTo>
                    <a:pt x="3054267" y="0"/>
                  </a:moveTo>
                  <a:lnTo>
                    <a:pt x="0" y="0"/>
                  </a:lnTo>
                  <a:lnTo>
                    <a:pt x="0" y="1859897"/>
                  </a:lnTo>
                  <a:lnTo>
                    <a:pt x="3054268" y="1859898"/>
                  </a:lnTo>
                  <a:lnTo>
                    <a:pt x="305426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8525866" y="1316793"/>
              <a:ext cx="2756535" cy="0"/>
            </a:xfrm>
            <a:custGeom>
              <a:avLst/>
              <a:gdLst/>
              <a:ahLst/>
              <a:cxnLst/>
              <a:rect l="l" t="t" r="r" b="b"/>
              <a:pathLst>
                <a:path w="2756534" h="0">
                  <a:moveTo>
                    <a:pt x="0" y="0"/>
                  </a:moveTo>
                  <a:lnTo>
                    <a:pt x="0" y="0"/>
                  </a:lnTo>
                  <a:lnTo>
                    <a:pt x="2756253" y="0"/>
                  </a:lnTo>
                </a:path>
              </a:pathLst>
            </a:custGeom>
            <a:ln w="633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5" name="object 15" descr=""/>
          <p:cNvGraphicFramePr>
            <a:graphicFrameLocks noGrp="1"/>
          </p:cNvGraphicFramePr>
          <p:nvPr/>
        </p:nvGraphicFramePr>
        <p:xfrm>
          <a:off x="8525866" y="1441517"/>
          <a:ext cx="2832735" cy="10255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380"/>
                <a:gridCol w="106045"/>
                <a:gridCol w="238759"/>
                <a:gridCol w="106045"/>
                <a:gridCol w="238760"/>
                <a:gridCol w="106044"/>
                <a:gridCol w="238759"/>
                <a:gridCol w="106044"/>
                <a:gridCol w="238759"/>
                <a:gridCol w="106044"/>
                <a:gridCol w="238759"/>
                <a:gridCol w="106044"/>
                <a:gridCol w="238760"/>
                <a:gridCol w="106044"/>
                <a:gridCol w="238760"/>
                <a:gridCol w="106044"/>
                <a:gridCol w="119380"/>
              </a:tblGrid>
              <a:tr h="132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3A5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3A5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3A5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3A546C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3A5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3A5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3A5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</a:tr>
              <a:tr h="1276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3A5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3A5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3A5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3A546C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3A5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3A5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3A5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</a:tr>
              <a:tr h="1276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3A5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3A5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3A5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3A546C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3A5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3A5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3A5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</a:tr>
              <a:tr h="1276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3A5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3A5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3A5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3A546C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3A5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3A5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3A5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</a:tr>
              <a:tr h="1276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3A5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3A5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3A5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3A546C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3A5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3A5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3A5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</a:tr>
              <a:tr h="1276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3A5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3A5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3A5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3A5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3A5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3A5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3A5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3A5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</a:tr>
              <a:tr h="1276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3A5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3A5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3A5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3A5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3A5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3A5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3A5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3A5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</a:tr>
              <a:tr h="1276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3A5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3A5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3A5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3A5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3A5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3A5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3A5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3A54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</a:tr>
            </a:tbl>
          </a:graphicData>
        </a:graphic>
      </p:graphicFrame>
      <p:sp>
        <p:nvSpPr>
          <p:cNvPr id="16" name="object 16" descr=""/>
          <p:cNvSpPr txBox="1"/>
          <p:nvPr/>
        </p:nvSpPr>
        <p:spPr>
          <a:xfrm>
            <a:off x="8363960" y="1216825"/>
            <a:ext cx="106680" cy="1310640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dirty="0" sz="600" spc="-25">
                <a:solidFill>
                  <a:srgbClr val="585858"/>
                </a:solidFill>
                <a:latin typeface="Calibri"/>
                <a:cs typeface="Calibri"/>
              </a:rPr>
              <a:t>46</a:t>
            </a:r>
            <a:endParaRPr sz="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600" spc="-25">
                <a:solidFill>
                  <a:srgbClr val="585858"/>
                </a:solidFill>
                <a:latin typeface="Calibri"/>
                <a:cs typeface="Calibri"/>
              </a:rPr>
              <a:t>45</a:t>
            </a:r>
            <a:endParaRPr sz="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600" spc="-25">
                <a:solidFill>
                  <a:srgbClr val="585858"/>
                </a:solidFill>
                <a:latin typeface="Calibri"/>
                <a:cs typeface="Calibri"/>
              </a:rPr>
              <a:t>44</a:t>
            </a:r>
            <a:endParaRPr sz="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dirty="0" sz="600" spc="-25">
                <a:solidFill>
                  <a:srgbClr val="585858"/>
                </a:solidFill>
                <a:latin typeface="Calibri"/>
                <a:cs typeface="Calibri"/>
              </a:rPr>
              <a:t>43</a:t>
            </a:r>
            <a:endParaRPr sz="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600" spc="-25">
                <a:solidFill>
                  <a:srgbClr val="585858"/>
                </a:solidFill>
                <a:latin typeface="Calibri"/>
                <a:cs typeface="Calibri"/>
              </a:rPr>
              <a:t>42</a:t>
            </a:r>
            <a:endParaRPr sz="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dirty="0" sz="600" spc="-25">
                <a:solidFill>
                  <a:srgbClr val="585858"/>
                </a:solidFill>
                <a:latin typeface="Calibri"/>
                <a:cs typeface="Calibri"/>
              </a:rPr>
              <a:t>41</a:t>
            </a:r>
            <a:endParaRPr sz="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dirty="0" sz="600" spc="-25">
                <a:solidFill>
                  <a:srgbClr val="585858"/>
                </a:solidFill>
                <a:latin typeface="Calibri"/>
                <a:cs typeface="Calibri"/>
              </a:rPr>
              <a:t>40</a:t>
            </a:r>
            <a:endParaRPr sz="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dirty="0" sz="600" spc="-25">
                <a:solidFill>
                  <a:srgbClr val="585858"/>
                </a:solidFill>
                <a:latin typeface="Calibri"/>
                <a:cs typeface="Calibri"/>
              </a:rPr>
              <a:t>39</a:t>
            </a:r>
            <a:endParaRPr sz="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600" spc="-25">
                <a:solidFill>
                  <a:srgbClr val="585858"/>
                </a:solidFill>
                <a:latin typeface="Calibri"/>
                <a:cs typeface="Calibri"/>
              </a:rPr>
              <a:t>38</a:t>
            </a:r>
            <a:endParaRPr sz="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600" spc="-25">
                <a:solidFill>
                  <a:srgbClr val="585858"/>
                </a:solidFill>
                <a:latin typeface="Calibri"/>
                <a:cs typeface="Calibri"/>
              </a:rPr>
              <a:t>37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8550884" y="2511738"/>
            <a:ext cx="293370" cy="21209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82550" marR="5080" indent="-70485">
              <a:lnSpc>
                <a:spcPct val="103000"/>
              </a:lnSpc>
              <a:spcBef>
                <a:spcPts val="80"/>
              </a:spcBef>
            </a:pPr>
            <a:r>
              <a:rPr dirty="0" sz="600" spc="-10">
                <a:solidFill>
                  <a:srgbClr val="585858"/>
                </a:solidFill>
                <a:latin typeface="Calibri"/>
                <a:cs typeface="Calibri"/>
              </a:rPr>
              <a:t>Mobilize</a:t>
            </a:r>
            <a:r>
              <a:rPr dirty="0" sz="600" spc="50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600" spc="-25">
                <a:solidFill>
                  <a:srgbClr val="585858"/>
                </a:solidFill>
                <a:latin typeface="Calibri"/>
                <a:cs typeface="Calibri"/>
              </a:rPr>
              <a:t>Duo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8968154" y="2605887"/>
            <a:ext cx="909319" cy="1181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30200" algn="l"/>
              </a:tabLst>
            </a:pPr>
            <a:r>
              <a:rPr dirty="0" sz="600" spc="-25">
                <a:solidFill>
                  <a:srgbClr val="585858"/>
                </a:solidFill>
                <a:latin typeface="Calibri"/>
                <a:cs typeface="Calibri"/>
              </a:rPr>
              <a:t>Ami</a:t>
            </a:r>
            <a:r>
              <a:rPr dirty="0" sz="600">
                <a:solidFill>
                  <a:srgbClr val="585858"/>
                </a:solidFill>
                <a:latin typeface="Calibri"/>
                <a:cs typeface="Calibri"/>
              </a:rPr>
              <a:t>	Twizy</a:t>
            </a:r>
            <a:r>
              <a:rPr dirty="0" sz="600" spc="335">
                <a:solidFill>
                  <a:srgbClr val="585858"/>
                </a:solidFill>
                <a:latin typeface="Calibri"/>
                <a:cs typeface="Calibri"/>
              </a:rPr>
              <a:t>  </a:t>
            </a:r>
            <a:r>
              <a:rPr dirty="0" sz="600" spc="-10">
                <a:solidFill>
                  <a:srgbClr val="585858"/>
                </a:solidFill>
                <a:latin typeface="Calibri"/>
                <a:cs typeface="Calibri"/>
              </a:rPr>
              <a:t>Topolino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0261923" y="2605887"/>
            <a:ext cx="638175" cy="211454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06045" marR="5080" indent="-93980">
              <a:lnSpc>
                <a:spcPct val="102299"/>
              </a:lnSpc>
              <a:spcBef>
                <a:spcPts val="85"/>
              </a:spcBef>
            </a:pPr>
            <a:r>
              <a:rPr dirty="0" sz="600" spc="-10">
                <a:solidFill>
                  <a:srgbClr val="585858"/>
                </a:solidFill>
                <a:latin typeface="Calibri"/>
                <a:cs typeface="Calibri"/>
              </a:rPr>
              <a:t>Solar</a:t>
            </a:r>
            <a:r>
              <a:rPr dirty="0" sz="600" spc="-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600">
                <a:solidFill>
                  <a:srgbClr val="585858"/>
                </a:solidFill>
                <a:latin typeface="Calibri"/>
                <a:cs typeface="Calibri"/>
              </a:rPr>
              <a:t>City</a:t>
            </a:r>
            <a:r>
              <a:rPr dirty="0" sz="600" spc="210">
                <a:solidFill>
                  <a:srgbClr val="585858"/>
                </a:solidFill>
                <a:latin typeface="Calibri"/>
                <a:cs typeface="Calibri"/>
              </a:rPr>
              <a:t>  </a:t>
            </a:r>
            <a:r>
              <a:rPr dirty="0" sz="600" spc="-10">
                <a:solidFill>
                  <a:srgbClr val="585858"/>
                </a:solidFill>
                <a:latin typeface="Calibri"/>
                <a:cs typeface="Calibri"/>
              </a:rPr>
              <a:t>Rocks-</a:t>
            </a:r>
            <a:r>
              <a:rPr dirty="0" sz="600" spc="-50">
                <a:solidFill>
                  <a:srgbClr val="585858"/>
                </a:solidFill>
                <a:latin typeface="Calibri"/>
                <a:cs typeface="Calibri"/>
              </a:rPr>
              <a:t>E</a:t>
            </a:r>
            <a:r>
              <a:rPr dirty="0" sz="600" spc="50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600" spc="-25">
                <a:solidFill>
                  <a:srgbClr val="585858"/>
                </a:solidFill>
                <a:latin typeface="Calibri"/>
                <a:cs typeface="Calibri"/>
              </a:rPr>
              <a:t>Car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8914417" y="2511738"/>
            <a:ext cx="2378075" cy="1181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58825" algn="l"/>
                <a:tab pos="1033780" algn="l"/>
                <a:tab pos="1777364" algn="l"/>
              </a:tabLst>
            </a:pPr>
            <a:r>
              <a:rPr dirty="0" sz="600">
                <a:solidFill>
                  <a:srgbClr val="585858"/>
                </a:solidFill>
                <a:latin typeface="Calibri"/>
                <a:cs typeface="Calibri"/>
              </a:rPr>
              <a:t>Citroën</a:t>
            </a:r>
            <a:r>
              <a:rPr dirty="0" sz="600" spc="290">
                <a:solidFill>
                  <a:srgbClr val="585858"/>
                </a:solidFill>
                <a:latin typeface="Calibri"/>
                <a:cs typeface="Calibri"/>
              </a:rPr>
              <a:t>  </a:t>
            </a:r>
            <a:r>
              <a:rPr dirty="0" sz="600" spc="-10">
                <a:solidFill>
                  <a:srgbClr val="585858"/>
                </a:solidFill>
                <a:latin typeface="Calibri"/>
                <a:cs typeface="Calibri"/>
              </a:rPr>
              <a:t>Renault</a:t>
            </a:r>
            <a:r>
              <a:rPr dirty="0" sz="60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dirty="0" sz="600" spc="-20">
                <a:solidFill>
                  <a:srgbClr val="585858"/>
                </a:solidFill>
                <a:latin typeface="Calibri"/>
                <a:cs typeface="Calibri"/>
              </a:rPr>
              <a:t>Fiat</a:t>
            </a:r>
            <a:r>
              <a:rPr dirty="0" sz="600">
                <a:solidFill>
                  <a:srgbClr val="585858"/>
                </a:solidFill>
                <a:latin typeface="Calibri"/>
                <a:cs typeface="Calibri"/>
              </a:rPr>
              <a:t>	Eli</a:t>
            </a:r>
            <a:r>
              <a:rPr dirty="0" sz="600" spc="4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600">
                <a:solidFill>
                  <a:srgbClr val="585858"/>
                </a:solidFill>
                <a:latin typeface="Calibri"/>
                <a:cs typeface="Calibri"/>
              </a:rPr>
              <a:t>ZERO</a:t>
            </a:r>
            <a:r>
              <a:rPr dirty="0" sz="600" spc="320">
                <a:solidFill>
                  <a:srgbClr val="585858"/>
                </a:solidFill>
                <a:latin typeface="Calibri"/>
                <a:cs typeface="Calibri"/>
              </a:rPr>
              <a:t>  </a:t>
            </a:r>
            <a:r>
              <a:rPr dirty="0" sz="600" spc="-20">
                <a:solidFill>
                  <a:srgbClr val="585858"/>
                </a:solidFill>
                <a:latin typeface="Calibri"/>
                <a:cs typeface="Calibri"/>
              </a:rPr>
              <a:t>Squad</a:t>
            </a:r>
            <a:r>
              <a:rPr dirty="0" sz="600">
                <a:solidFill>
                  <a:srgbClr val="585858"/>
                </a:solidFill>
                <a:latin typeface="Calibri"/>
                <a:cs typeface="Calibri"/>
              </a:rPr>
              <a:t>	Opel</a:t>
            </a:r>
            <a:r>
              <a:rPr dirty="0" sz="600" spc="280">
                <a:solidFill>
                  <a:srgbClr val="585858"/>
                </a:solidFill>
                <a:latin typeface="Calibri"/>
                <a:cs typeface="Calibri"/>
              </a:rPr>
              <a:t>  </a:t>
            </a:r>
            <a:r>
              <a:rPr dirty="0" sz="600" spc="-10">
                <a:solidFill>
                  <a:srgbClr val="585858"/>
                </a:solidFill>
                <a:latin typeface="Calibri"/>
                <a:cs typeface="Calibri"/>
              </a:rPr>
              <a:t>E-PAULINE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9572940" y="1044222"/>
            <a:ext cx="551815" cy="1682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Max</a:t>
            </a:r>
            <a:r>
              <a:rPr dirty="0" sz="900" spc="5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speed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8321657" y="1001234"/>
            <a:ext cx="3054350" cy="1859914"/>
          </a:xfrm>
          <a:custGeom>
            <a:avLst/>
            <a:gdLst/>
            <a:ahLst/>
            <a:cxnLst/>
            <a:rect l="l" t="t" r="r" b="b"/>
            <a:pathLst>
              <a:path w="3054350" h="1859914">
                <a:moveTo>
                  <a:pt x="0" y="0"/>
                </a:moveTo>
                <a:lnTo>
                  <a:pt x="3054267" y="0"/>
                </a:lnTo>
                <a:lnTo>
                  <a:pt x="3054268" y="1859898"/>
                </a:lnTo>
                <a:lnTo>
                  <a:pt x="0" y="1859897"/>
                </a:lnTo>
                <a:lnTo>
                  <a:pt x="0" y="0"/>
                </a:lnTo>
                <a:close/>
              </a:path>
            </a:pathLst>
          </a:custGeom>
          <a:ln w="6329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8887459" y="2913379"/>
            <a:ext cx="19164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i="1">
                <a:solidFill>
                  <a:srgbClr val="5FC2B9"/>
                </a:solidFill>
                <a:latin typeface="Calibri"/>
                <a:cs typeface="Calibri"/>
              </a:rPr>
              <a:t>Maximum</a:t>
            </a:r>
            <a:r>
              <a:rPr dirty="0" sz="900" spc="5" i="1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900" i="1">
                <a:solidFill>
                  <a:srgbClr val="5FC2B9"/>
                </a:solidFill>
                <a:latin typeface="Calibri"/>
                <a:cs typeface="Calibri"/>
              </a:rPr>
              <a:t>speed</a:t>
            </a:r>
            <a:r>
              <a:rPr dirty="0" sz="900" spc="-15" i="1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900" i="1">
                <a:solidFill>
                  <a:srgbClr val="5FC2B9"/>
                </a:solidFill>
                <a:latin typeface="Calibri"/>
                <a:cs typeface="Calibri"/>
              </a:rPr>
              <a:t>of </a:t>
            </a:r>
            <a:r>
              <a:rPr dirty="0" sz="900" spc="-10" i="1">
                <a:solidFill>
                  <a:srgbClr val="5FC2B9"/>
                </a:solidFill>
                <a:latin typeface="Calibri"/>
                <a:cs typeface="Calibri"/>
              </a:rPr>
              <a:t>competitors</a:t>
            </a:r>
            <a:r>
              <a:rPr dirty="0" sz="900" spc="10" i="1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900" i="1">
                <a:solidFill>
                  <a:srgbClr val="5FC2B9"/>
                </a:solidFill>
                <a:latin typeface="Calibri"/>
                <a:cs typeface="Calibri"/>
              </a:rPr>
              <a:t>to</a:t>
            </a:r>
            <a:r>
              <a:rPr dirty="0" sz="900" spc="10" i="1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900" spc="-10" i="1">
                <a:solidFill>
                  <a:srgbClr val="5FC2B9"/>
                </a:solidFill>
                <a:latin typeface="Calibri"/>
                <a:cs typeface="Calibri"/>
              </a:rPr>
              <a:t>Duo-</a:t>
            </a:r>
            <a:r>
              <a:rPr dirty="0" sz="900" spc="-50" i="1">
                <a:solidFill>
                  <a:srgbClr val="5FC2B9"/>
                </a:solidFill>
                <a:latin typeface="Calibri"/>
                <a:cs typeface="Calibri"/>
              </a:rPr>
              <a:t>Y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24" name="object 2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87995" y="3848120"/>
            <a:ext cx="3037439" cy="1972079"/>
          </a:xfrm>
          <a:prstGeom prst="rect">
            <a:avLst/>
          </a:prstGeom>
        </p:spPr>
      </p:pic>
      <p:sp>
        <p:nvSpPr>
          <p:cNvPr id="25" name="object 25" descr=""/>
          <p:cNvSpPr txBox="1"/>
          <p:nvPr/>
        </p:nvSpPr>
        <p:spPr>
          <a:xfrm>
            <a:off x="9023984" y="5877864"/>
            <a:ext cx="16446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i="1">
                <a:solidFill>
                  <a:srgbClr val="5FC2B9"/>
                </a:solidFill>
                <a:latin typeface="Calibri"/>
                <a:cs typeface="Calibri"/>
              </a:rPr>
              <a:t>Storage</a:t>
            </a:r>
            <a:r>
              <a:rPr dirty="0" sz="900" spc="-25" i="1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900" i="1">
                <a:solidFill>
                  <a:srgbClr val="5FC2B9"/>
                </a:solidFill>
                <a:latin typeface="Calibri"/>
                <a:cs typeface="Calibri"/>
              </a:rPr>
              <a:t>size</a:t>
            </a:r>
            <a:r>
              <a:rPr dirty="0" sz="900" spc="-25" i="1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900" i="1">
                <a:solidFill>
                  <a:srgbClr val="5FC2B9"/>
                </a:solidFill>
                <a:latin typeface="Calibri"/>
                <a:cs typeface="Calibri"/>
              </a:rPr>
              <a:t>of</a:t>
            </a:r>
            <a:r>
              <a:rPr dirty="0" sz="900" spc="-20" i="1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900" spc="-10" i="1">
                <a:solidFill>
                  <a:srgbClr val="5FC2B9"/>
                </a:solidFill>
                <a:latin typeface="Calibri"/>
                <a:cs typeface="Calibri"/>
              </a:rPr>
              <a:t>competitors</a:t>
            </a:r>
            <a:r>
              <a:rPr dirty="0" sz="900" spc="5" i="1">
                <a:solidFill>
                  <a:srgbClr val="5FC2B9"/>
                </a:solidFill>
                <a:latin typeface="Calibri"/>
                <a:cs typeface="Calibri"/>
              </a:rPr>
              <a:t> </a:t>
            </a:r>
            <a:r>
              <a:rPr dirty="0" sz="900" i="1">
                <a:solidFill>
                  <a:srgbClr val="5FC2B9"/>
                </a:solidFill>
                <a:latin typeface="Calibri"/>
                <a:cs typeface="Calibri"/>
              </a:rPr>
              <a:t>to</a:t>
            </a:r>
            <a:r>
              <a:rPr dirty="0" sz="900" spc="-20" i="1">
                <a:solidFill>
                  <a:srgbClr val="5FC2B9"/>
                </a:solidFill>
                <a:latin typeface="Calibri"/>
                <a:cs typeface="Calibri"/>
              </a:rPr>
              <a:t> Livro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1459971" y="6364721"/>
            <a:ext cx="267335" cy="269240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1600" spc="-55" b="1">
                <a:solidFill>
                  <a:srgbClr val="FF5C33"/>
                </a:solidFill>
                <a:latin typeface="Tahoma"/>
                <a:cs typeface="Tahoma"/>
              </a:rPr>
              <a:t>7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73151" y="1140714"/>
            <a:ext cx="45402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5760" indent="-35306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65760" algn="l"/>
              </a:tabLst>
            </a:pPr>
            <a:r>
              <a:rPr dirty="0" sz="1800" spc="270" b="1">
                <a:solidFill>
                  <a:srgbClr val="FF5C33"/>
                </a:solidFill>
                <a:latin typeface="Century Gothic"/>
                <a:cs typeface="Century Gothic"/>
              </a:rPr>
              <a:t>TABLE</a:t>
            </a:r>
            <a:r>
              <a:rPr dirty="0" sz="1800" spc="20" b="1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1800" spc="185" b="1">
                <a:solidFill>
                  <a:srgbClr val="FF5C33"/>
                </a:solidFill>
                <a:latin typeface="Century Gothic"/>
                <a:cs typeface="Century Gothic"/>
              </a:rPr>
              <a:t>FOR</a:t>
            </a:r>
            <a:r>
              <a:rPr dirty="0" sz="1800" spc="25" b="1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1800" spc="160" b="1">
                <a:solidFill>
                  <a:srgbClr val="FF5C33"/>
                </a:solidFill>
                <a:latin typeface="Century Gothic"/>
                <a:cs typeface="Century Gothic"/>
              </a:rPr>
              <a:t>STORAGE</a:t>
            </a:r>
            <a:r>
              <a:rPr dirty="0" sz="1800" spc="30" b="1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1800" spc="110" b="1">
                <a:solidFill>
                  <a:srgbClr val="FF5C33"/>
                </a:solidFill>
                <a:latin typeface="Century Gothic"/>
                <a:cs typeface="Century Gothic"/>
              </a:rPr>
              <a:t>COMPANIES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dirty="0" spc="155"/>
              <a:t>Appendices</a:t>
            </a:r>
            <a:r>
              <a:rPr dirty="0" spc="40"/>
              <a:t> </a:t>
            </a:r>
            <a:r>
              <a:rPr dirty="0" spc="395"/>
              <a:t>for</a:t>
            </a:r>
            <a:r>
              <a:rPr dirty="0" spc="35"/>
              <a:t> </a:t>
            </a:r>
            <a:r>
              <a:rPr dirty="0" spc="445"/>
              <a:t>Part</a:t>
            </a:r>
            <a:r>
              <a:rPr dirty="0" spc="40"/>
              <a:t> </a:t>
            </a:r>
            <a:r>
              <a:rPr dirty="0" spc="120"/>
              <a:t>2</a:t>
            </a:r>
          </a:p>
        </p:txBody>
      </p:sp>
      <p:sp>
        <p:nvSpPr>
          <p:cNvPr id="4" name="object 4" descr=""/>
          <p:cNvSpPr/>
          <p:nvPr/>
        </p:nvSpPr>
        <p:spPr>
          <a:xfrm>
            <a:off x="6188455" y="4211573"/>
            <a:ext cx="20320" cy="127000"/>
          </a:xfrm>
          <a:custGeom>
            <a:avLst/>
            <a:gdLst/>
            <a:ahLst/>
            <a:cxnLst/>
            <a:rect l="l" t="t" r="r" b="b"/>
            <a:pathLst>
              <a:path w="20320" h="127000">
                <a:moveTo>
                  <a:pt x="19812" y="0"/>
                </a:moveTo>
                <a:lnTo>
                  <a:pt x="0" y="0"/>
                </a:lnTo>
                <a:lnTo>
                  <a:pt x="0" y="126492"/>
                </a:lnTo>
                <a:lnTo>
                  <a:pt x="19812" y="126492"/>
                </a:lnTo>
                <a:lnTo>
                  <a:pt x="1981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9293859" y="4150614"/>
            <a:ext cx="13970" cy="127000"/>
          </a:xfrm>
          <a:custGeom>
            <a:avLst/>
            <a:gdLst/>
            <a:ahLst/>
            <a:cxnLst/>
            <a:rect l="l" t="t" r="r" b="b"/>
            <a:pathLst>
              <a:path w="13970" h="127000">
                <a:moveTo>
                  <a:pt x="13716" y="0"/>
                </a:moveTo>
                <a:lnTo>
                  <a:pt x="0" y="0"/>
                </a:lnTo>
                <a:lnTo>
                  <a:pt x="0" y="126492"/>
                </a:lnTo>
                <a:lnTo>
                  <a:pt x="13716" y="126492"/>
                </a:lnTo>
                <a:lnTo>
                  <a:pt x="1371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981430" y="1701038"/>
          <a:ext cx="9317355" cy="4901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6745"/>
                <a:gridCol w="167639"/>
                <a:gridCol w="303529"/>
                <a:gridCol w="455294"/>
                <a:gridCol w="2218690"/>
                <a:gridCol w="1228725"/>
                <a:gridCol w="141604"/>
                <a:gridCol w="52704"/>
                <a:gridCol w="1374775"/>
                <a:gridCol w="1303654"/>
                <a:gridCol w="314959"/>
                <a:gridCol w="1044575"/>
              </a:tblGrid>
              <a:tr h="304800">
                <a:tc gridSpan="4">
                  <a:txBody>
                    <a:bodyPr/>
                    <a:lstStyle/>
                    <a:p>
                      <a:pPr marL="558800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COUNTRY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5841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F9ED4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FRANCE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5841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0F9ED4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SPAIN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5841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0F9ED4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ITALY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5841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0F9ED4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80975"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900" spc="-10" b="1">
                          <a:latin typeface="Calibri"/>
                          <a:cs typeface="Calibri"/>
                        </a:rPr>
                        <a:t>CRITERIA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3175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9ECF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900" spc="-50" b="1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~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3175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900" spc="-50" b="1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~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3175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900" spc="-50" b="1" strike="sngStrike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~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3175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8097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9ECF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80975"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900" spc="-10" b="1">
                          <a:latin typeface="Calibri"/>
                          <a:cs typeface="Calibri"/>
                        </a:rPr>
                        <a:t>COMPANY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3175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9ECF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800" spc="-2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Goupe</a:t>
                      </a:r>
                      <a:r>
                        <a:rPr dirty="0" sz="800" spc="1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Charles</a:t>
                      </a:r>
                      <a:r>
                        <a:rPr dirty="0" sz="800" spc="-15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1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Andre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80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CEVA-</a:t>
                      </a:r>
                      <a:r>
                        <a:rPr dirty="0" sz="800" spc="-1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GEFCO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800" spc="-2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CEVA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8097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9ECF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8097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9ECF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80975"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900" spc="-20" b="1">
                          <a:latin typeface="Calibri"/>
                          <a:cs typeface="Calibri"/>
                        </a:rPr>
                        <a:t>AREA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3175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9ECF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800" spc="-1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40000m^2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800" spc="-1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36000m^2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800" spc="-1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36000m^2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8097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9ECF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4991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365125">
                        <a:lnSpc>
                          <a:spcPct val="100000"/>
                        </a:lnSpc>
                      </a:pPr>
                      <a:r>
                        <a:rPr dirty="0" sz="900" b="1">
                          <a:latin typeface="Calibri"/>
                          <a:cs typeface="Calibri"/>
                        </a:rPr>
                        <a:t>STOCK</a:t>
                      </a:r>
                      <a:r>
                        <a:rPr dirty="0" sz="900" spc="3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10" b="1">
                          <a:latin typeface="Calibri"/>
                          <a:cs typeface="Calibri"/>
                        </a:rPr>
                        <a:t>CAPACITY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9ECF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 marL="635">
                        <a:lnSpc>
                          <a:spcPct val="100000"/>
                        </a:lnSpc>
                      </a:pPr>
                      <a:r>
                        <a:rPr dirty="0" sz="800" spc="-1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22000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80645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</a:pPr>
                      <a:r>
                        <a:rPr dirty="0" sz="800" spc="-1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20000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80645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 marL="2540">
                        <a:lnSpc>
                          <a:spcPct val="100000"/>
                        </a:lnSpc>
                      </a:pPr>
                      <a:r>
                        <a:rPr dirty="0" sz="800" spc="-1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20000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80645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8097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9ECF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28625"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dirty="0" sz="900" spc="-10" b="1">
                          <a:latin typeface="Calibri"/>
                          <a:cs typeface="Calibri"/>
                        </a:rPr>
                        <a:t>LOCATION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12700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9ECF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52145" marR="64643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80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6</a:t>
                      </a:r>
                      <a:r>
                        <a:rPr dirty="0" sz="800" spc="-25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3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Avenue</a:t>
                      </a:r>
                      <a:r>
                        <a:rPr dirty="0" sz="800" spc="-45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2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800" spc="-15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1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l'Industrie</a:t>
                      </a:r>
                      <a:r>
                        <a:rPr dirty="0" sz="800" spc="50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69960</a:t>
                      </a:r>
                      <a:r>
                        <a:rPr dirty="0" sz="800" spc="-55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1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CORBAS</a:t>
                      </a:r>
                      <a:r>
                        <a:rPr dirty="0" sz="800" spc="50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1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FRANCE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14604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122045" marR="99695" indent="-101536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dirty="0" sz="80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P.I.</a:t>
                      </a:r>
                      <a:r>
                        <a:rPr dirty="0" sz="800" spc="3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1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Huertecillos,</a:t>
                      </a:r>
                      <a:r>
                        <a:rPr dirty="0" sz="800" spc="-25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P.º</a:t>
                      </a:r>
                      <a:r>
                        <a:rPr dirty="0" sz="800" spc="25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2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80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 la</a:t>
                      </a:r>
                      <a:r>
                        <a:rPr dirty="0" sz="800" spc="1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1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Calderona,</a:t>
                      </a:r>
                      <a:r>
                        <a:rPr dirty="0" sz="800" spc="-25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2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s/n,</a:t>
                      </a:r>
                      <a:r>
                        <a:rPr dirty="0" sz="800" spc="-1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28350</a:t>
                      </a:r>
                      <a:r>
                        <a:rPr dirty="0" sz="800" spc="-3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1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Ciempozuelos,</a:t>
                      </a:r>
                      <a:r>
                        <a:rPr dirty="0" sz="800" spc="50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35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Madrid,</a:t>
                      </a:r>
                      <a:r>
                        <a:rPr dirty="0" sz="800" spc="2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2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spain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75565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71755">
                        <a:lnSpc>
                          <a:spcPct val="100000"/>
                        </a:lnSpc>
                      </a:pPr>
                      <a:r>
                        <a:rPr dirty="0" sz="80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Blocco</a:t>
                      </a:r>
                      <a:r>
                        <a:rPr dirty="0" sz="800" spc="-5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5.1 </a:t>
                      </a:r>
                      <a:r>
                        <a:rPr dirty="0" sz="800" spc="-1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Comparto</a:t>
                      </a:r>
                      <a:r>
                        <a:rPr dirty="0" sz="800" spc="-3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8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dirty="0" sz="800" spc="5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25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Interporto, </a:t>
                      </a:r>
                      <a:r>
                        <a:rPr dirty="0" sz="80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40010</a:t>
                      </a:r>
                      <a:r>
                        <a:rPr dirty="0" sz="800" spc="-3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25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Bentivoglio</a:t>
                      </a:r>
                      <a:r>
                        <a:rPr dirty="0" sz="800" spc="-5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BO,</a:t>
                      </a:r>
                      <a:r>
                        <a:rPr dirty="0" sz="800" spc="5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1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Italie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19685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8097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9ECF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80975">
                <a:tc gridSpan="3">
                  <a:txBody>
                    <a:bodyPr/>
                    <a:lstStyle/>
                    <a:p>
                      <a:pPr marL="22479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900" spc="-20" b="1">
                          <a:latin typeface="Calibri"/>
                          <a:cs typeface="Calibri"/>
                        </a:rPr>
                        <a:t>TRANSPORTATION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3175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C9ECFA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9ECF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14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900" spc="-25" b="1">
                          <a:latin typeface="Calibri"/>
                          <a:cs typeface="Calibri"/>
                        </a:rPr>
                        <a:t>WAY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3175">
                    <a:lnL w="28575">
                      <a:solidFill>
                        <a:srgbClr val="C9ECFA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9EC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80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Cargo</a:t>
                      </a:r>
                      <a:r>
                        <a:rPr dirty="0" sz="800" spc="-25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1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Trucks,railway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13335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80327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80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Cargo</a:t>
                      </a:r>
                      <a:r>
                        <a:rPr dirty="0" sz="800" spc="-3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1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Trucks,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13335">
                    <a:lnL w="9525">
                      <a:solidFill>
                        <a:srgbClr val="3E3E3E"/>
                      </a:solidFill>
                      <a:prstDash val="solid"/>
                    </a:lnL>
                    <a:lnR w="28575">
                      <a:solidFill>
                        <a:srgbClr val="F1F1F1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800" spc="-1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Railways,Ships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13335">
                    <a:lnL w="28575">
                      <a:solidFill>
                        <a:srgbClr val="F1F1F1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3787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80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Cargo</a:t>
                      </a:r>
                      <a:r>
                        <a:rPr dirty="0" sz="800" spc="-3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1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Trucks,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13335">
                    <a:lnL w="9525">
                      <a:solidFill>
                        <a:srgbClr val="3E3E3E"/>
                      </a:solidFill>
                      <a:prstDash val="solid"/>
                    </a:lnL>
                    <a:lnR w="28575">
                      <a:solidFill>
                        <a:srgbClr val="F1F1F1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079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800" spc="-1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Railways,Ships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13335">
                    <a:lnL w="28575">
                      <a:solidFill>
                        <a:srgbClr val="F1F1F1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8097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9ECF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8097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9ECF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80975">
                <a:tc gridSpan="4">
                  <a:txBody>
                    <a:bodyPr/>
                    <a:lstStyle/>
                    <a:p>
                      <a:pPr marL="40640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900" spc="-10" b="1">
                          <a:latin typeface="Calibri"/>
                          <a:cs typeface="Calibri"/>
                        </a:rPr>
                        <a:t>MAINTAINANCE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3175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9ECF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800" spc="-25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Intelligent</a:t>
                      </a:r>
                      <a:r>
                        <a:rPr dirty="0" sz="800" spc="2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1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charging,</a:t>
                      </a:r>
                      <a:r>
                        <a:rPr dirty="0" sz="800" spc="15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1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maintenance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13335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55245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800" spc="-25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Intelligent</a:t>
                      </a:r>
                      <a:r>
                        <a:rPr dirty="0" sz="800" spc="25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1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Charging,</a:t>
                      </a:r>
                      <a:r>
                        <a:rPr dirty="0" sz="800" spc="3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25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Battery</a:t>
                      </a:r>
                      <a:r>
                        <a:rPr dirty="0" sz="800" spc="2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1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Maintainance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13335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486409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800" spc="-25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Intelligent</a:t>
                      </a:r>
                      <a:r>
                        <a:rPr dirty="0" sz="800" spc="35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1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Charging,</a:t>
                      </a:r>
                      <a:r>
                        <a:rPr dirty="0" sz="800" spc="4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1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Battery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13335">
                    <a:lnL w="9525">
                      <a:solidFill>
                        <a:srgbClr val="3E3E3E"/>
                      </a:solidFill>
                      <a:prstDash val="solid"/>
                    </a:lnL>
                    <a:lnR w="19050">
                      <a:solidFill>
                        <a:srgbClr val="F1F1F1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800" spc="-1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Maintainance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13335">
                    <a:lnL w="19050">
                      <a:solidFill>
                        <a:srgbClr val="F1F1F1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</a:tr>
              <a:tr h="18097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9ECF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8034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9ECF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80975">
                <a:tc gridSpan="2">
                  <a:txBody>
                    <a:bodyPr/>
                    <a:lstStyle/>
                    <a:p>
                      <a:pPr marL="27813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900" b="1">
                          <a:latin typeface="Calibri"/>
                          <a:cs typeface="Calibri"/>
                        </a:rPr>
                        <a:t>SALES</a:t>
                      </a:r>
                      <a:r>
                        <a:rPr dirty="0" sz="900" spc="5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25" b="1">
                          <a:latin typeface="Calibri"/>
                          <a:cs typeface="Calibri"/>
                        </a:rPr>
                        <a:t>PER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C9ECFA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9ECF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900" spc="-10" b="1">
                          <a:latin typeface="Calibri"/>
                          <a:cs typeface="Calibri"/>
                        </a:rPr>
                        <a:t>COUNTRY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28575">
                      <a:solidFill>
                        <a:srgbClr val="C9ECFA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9ECF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800" spc="-25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50%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13335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800" spc="-25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35%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13335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900" spc="-25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15%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8034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9ECF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80975">
                <a:tc gridSpan="4">
                  <a:txBody>
                    <a:bodyPr/>
                    <a:lstStyle/>
                    <a:p>
                      <a:pPr marL="34988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900" spc="-10" b="1">
                          <a:latin typeface="Calibri"/>
                          <a:cs typeface="Calibri"/>
                        </a:rPr>
                        <a:t>ORDER</a:t>
                      </a:r>
                      <a:r>
                        <a:rPr dirty="0" sz="900" spc="-2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10" b="1">
                          <a:latin typeface="Calibri"/>
                          <a:cs typeface="Calibri"/>
                        </a:rPr>
                        <a:t>TRACKING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9ECF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800" spc="-2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Real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13335">
                    <a:lnL w="9525">
                      <a:solidFill>
                        <a:srgbClr val="3E3E3E"/>
                      </a:solidFill>
                      <a:prstDash val="solid"/>
                    </a:lnL>
                    <a:lnR w="19050">
                      <a:solidFill>
                        <a:srgbClr val="F1F1F1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800" spc="-25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Tme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13335">
                    <a:lnL w="19050">
                      <a:solidFill>
                        <a:srgbClr val="F1F1F1"/>
                      </a:solidFill>
                      <a:prstDash val="solid"/>
                    </a:lnL>
                    <a:lnR w="19050">
                      <a:solidFill>
                        <a:srgbClr val="F1F1F1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marL="889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800" spc="-1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Tracking</a:t>
                      </a:r>
                      <a:r>
                        <a:rPr dirty="0" sz="800" spc="-35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ID</a:t>
                      </a:r>
                      <a:r>
                        <a:rPr dirty="0" sz="800" spc="-2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1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System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13335">
                    <a:lnL w="19050">
                      <a:solidFill>
                        <a:srgbClr val="F1F1F1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8097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9ECF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80975">
                <a:tc>
                  <a:txBody>
                    <a:bodyPr/>
                    <a:lstStyle/>
                    <a:p>
                      <a:pPr marL="28003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900" spc="-10" b="1">
                          <a:latin typeface="Calibri"/>
                          <a:cs typeface="Calibri"/>
                        </a:rPr>
                        <a:t>ORDER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C9ECFA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9ECF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900" spc="-10" b="1">
                          <a:latin typeface="Calibri"/>
                          <a:cs typeface="Calibri"/>
                        </a:rPr>
                        <a:t>PROCESSING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28575">
                      <a:solidFill>
                        <a:srgbClr val="C9ECFA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9ECF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8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800" spc="-45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Modern</a:t>
                      </a:r>
                      <a:r>
                        <a:rPr dirty="0" sz="800" spc="3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3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Inventory</a:t>
                      </a:r>
                      <a:r>
                        <a:rPr dirty="0" sz="800" spc="15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35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Management</a:t>
                      </a:r>
                      <a:r>
                        <a:rPr dirty="0" sz="800" spc="-5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10">
                          <a:solidFill>
                            <a:srgbClr val="3E3E3E"/>
                          </a:solidFill>
                          <a:latin typeface="Calibri"/>
                          <a:cs typeface="Calibri"/>
                        </a:rPr>
                        <a:t>Process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13335">
                    <a:lnL w="9525">
                      <a:solidFill>
                        <a:srgbClr val="3E3E3E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pc="-480"/>
              <a:t>98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73151" y="1633854"/>
            <a:ext cx="16656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 spc="245" b="1">
                <a:solidFill>
                  <a:srgbClr val="FF5C33"/>
                </a:solidFill>
                <a:latin typeface="Century Gothic"/>
                <a:cs typeface="Century Gothic"/>
              </a:rPr>
              <a:t>SUPPLIERS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dirty="0" spc="155"/>
              <a:t>Appendices</a:t>
            </a:r>
            <a:r>
              <a:rPr dirty="0" spc="40"/>
              <a:t> </a:t>
            </a:r>
            <a:r>
              <a:rPr dirty="0" spc="395"/>
              <a:t>for</a:t>
            </a:r>
            <a:r>
              <a:rPr dirty="0" spc="35"/>
              <a:t> </a:t>
            </a:r>
            <a:r>
              <a:rPr dirty="0" spc="445"/>
              <a:t>Part</a:t>
            </a:r>
            <a:r>
              <a:rPr dirty="0" spc="40"/>
              <a:t> </a:t>
            </a:r>
            <a:r>
              <a:rPr dirty="0" spc="120"/>
              <a:t>2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653792"/>
            <a:ext cx="12191999" cy="2220467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pc="-480"/>
              <a:t>99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73151" y="1145285"/>
            <a:ext cx="20040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 spc="265" b="1">
                <a:solidFill>
                  <a:srgbClr val="FF5C33"/>
                </a:solidFill>
                <a:latin typeface="Century Gothic"/>
                <a:cs typeface="Century Gothic"/>
              </a:rPr>
              <a:t>TAKT</a:t>
            </a:r>
            <a:r>
              <a:rPr dirty="0" sz="1800" spc="20" b="1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1800" spc="204" b="1">
                <a:solidFill>
                  <a:srgbClr val="FF5C33"/>
                </a:solidFill>
                <a:latin typeface="Century Gothic"/>
                <a:cs typeface="Century Gothic"/>
              </a:rPr>
              <a:t>TIME</a:t>
            </a:r>
            <a:r>
              <a:rPr dirty="0" sz="1800" spc="25" b="1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1800" spc="-60" b="1">
                <a:solidFill>
                  <a:srgbClr val="FF5C33"/>
                </a:solidFill>
                <a:latin typeface="Century Gothic"/>
                <a:cs typeface="Century Gothic"/>
              </a:rPr>
              <a:t>1/2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dirty="0" spc="155"/>
              <a:t>Appendices</a:t>
            </a:r>
            <a:r>
              <a:rPr dirty="0" spc="40"/>
              <a:t> </a:t>
            </a:r>
            <a:r>
              <a:rPr dirty="0" spc="395"/>
              <a:t>for</a:t>
            </a:r>
            <a:r>
              <a:rPr dirty="0" spc="35"/>
              <a:t> </a:t>
            </a:r>
            <a:r>
              <a:rPr dirty="0" spc="445"/>
              <a:t>Part</a:t>
            </a:r>
            <a:r>
              <a:rPr dirty="0" spc="40"/>
              <a:t> </a:t>
            </a:r>
            <a:r>
              <a:rPr dirty="0" spc="120"/>
              <a:t>2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2327" y="1605432"/>
            <a:ext cx="11005185" cy="4511167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pc="-480"/>
              <a:t>100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73151" y="1145285"/>
            <a:ext cx="20478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 spc="265" b="1">
                <a:solidFill>
                  <a:srgbClr val="FF5C33"/>
                </a:solidFill>
                <a:latin typeface="Century Gothic"/>
                <a:cs typeface="Century Gothic"/>
              </a:rPr>
              <a:t>TAKT</a:t>
            </a:r>
            <a:r>
              <a:rPr dirty="0" sz="1800" spc="20" b="1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1800" spc="204" b="1">
                <a:solidFill>
                  <a:srgbClr val="FF5C33"/>
                </a:solidFill>
                <a:latin typeface="Century Gothic"/>
                <a:cs typeface="Century Gothic"/>
              </a:rPr>
              <a:t>TIME</a:t>
            </a:r>
            <a:r>
              <a:rPr dirty="0" sz="1800" spc="25" b="1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1800" spc="-25" b="1">
                <a:solidFill>
                  <a:srgbClr val="FF5C33"/>
                </a:solidFill>
                <a:latin typeface="Century Gothic"/>
                <a:cs typeface="Century Gothic"/>
              </a:rPr>
              <a:t>2/2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dirty="0" spc="155"/>
              <a:t>Appendices</a:t>
            </a:r>
            <a:r>
              <a:rPr dirty="0" spc="40"/>
              <a:t> </a:t>
            </a:r>
            <a:r>
              <a:rPr dirty="0" spc="395"/>
              <a:t>for</a:t>
            </a:r>
            <a:r>
              <a:rPr dirty="0" spc="35"/>
              <a:t> </a:t>
            </a:r>
            <a:r>
              <a:rPr dirty="0" spc="445"/>
              <a:t>Part</a:t>
            </a:r>
            <a:r>
              <a:rPr dirty="0" spc="40"/>
              <a:t> </a:t>
            </a:r>
            <a:r>
              <a:rPr dirty="0" spc="120"/>
              <a:t>2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552" y="2472182"/>
            <a:ext cx="11944731" cy="2665349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pc="-480"/>
              <a:t>101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73151" y="1201673"/>
            <a:ext cx="52292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 spc="160" b="1">
                <a:solidFill>
                  <a:srgbClr val="FF5C33"/>
                </a:solidFill>
                <a:latin typeface="Century Gothic"/>
                <a:cs typeface="Century Gothic"/>
              </a:rPr>
              <a:t>PRODUCTION</a:t>
            </a:r>
            <a:r>
              <a:rPr dirty="0" sz="1800" spc="30" b="1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1800" spc="200" b="1">
                <a:solidFill>
                  <a:srgbClr val="FF5C33"/>
                </a:solidFill>
                <a:latin typeface="Century Gothic"/>
                <a:cs typeface="Century Gothic"/>
              </a:rPr>
              <a:t>PLAN</a:t>
            </a:r>
            <a:r>
              <a:rPr dirty="0" sz="1800" spc="20" b="1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1800" spc="120" b="1">
                <a:solidFill>
                  <a:srgbClr val="FF5C33"/>
                </a:solidFill>
                <a:latin typeface="Century Gothic"/>
                <a:cs typeface="Century Gothic"/>
              </a:rPr>
              <a:t>&amp;</a:t>
            </a:r>
            <a:r>
              <a:rPr dirty="0" sz="1800" spc="30" b="1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1800" spc="160" b="1">
                <a:solidFill>
                  <a:srgbClr val="FF5C33"/>
                </a:solidFill>
                <a:latin typeface="Century Gothic"/>
                <a:cs typeface="Century Gothic"/>
              </a:rPr>
              <a:t>OPTIMIZATION</a:t>
            </a:r>
            <a:r>
              <a:rPr dirty="0" sz="1800" spc="45" b="1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1800" spc="-30" b="1">
                <a:solidFill>
                  <a:srgbClr val="FF5C33"/>
                </a:solidFill>
                <a:latin typeface="Century Gothic"/>
                <a:cs typeface="Century Gothic"/>
              </a:rPr>
              <a:t>1/2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dirty="0" spc="155"/>
              <a:t>Appendices</a:t>
            </a:r>
            <a:r>
              <a:rPr dirty="0" spc="40"/>
              <a:t> </a:t>
            </a:r>
            <a:r>
              <a:rPr dirty="0" spc="395"/>
              <a:t>for</a:t>
            </a:r>
            <a:r>
              <a:rPr dirty="0" spc="35"/>
              <a:t> </a:t>
            </a:r>
            <a:r>
              <a:rPr dirty="0" spc="445"/>
              <a:t>Part</a:t>
            </a:r>
            <a:r>
              <a:rPr dirty="0" spc="40"/>
              <a:t> </a:t>
            </a:r>
            <a:r>
              <a:rPr dirty="0" spc="120"/>
              <a:t>2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9185" y="1392174"/>
            <a:ext cx="8453500" cy="4976876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pc="-480"/>
              <a:t>102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73151" y="1140714"/>
            <a:ext cx="52736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 spc="160" b="1">
                <a:solidFill>
                  <a:srgbClr val="FF5C33"/>
                </a:solidFill>
                <a:latin typeface="Century Gothic"/>
                <a:cs typeface="Century Gothic"/>
              </a:rPr>
              <a:t>PRODUCTION</a:t>
            </a:r>
            <a:r>
              <a:rPr dirty="0" sz="1800" spc="30" b="1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1800" spc="200" b="1">
                <a:solidFill>
                  <a:srgbClr val="FF5C33"/>
                </a:solidFill>
                <a:latin typeface="Century Gothic"/>
                <a:cs typeface="Century Gothic"/>
              </a:rPr>
              <a:t>PLAN</a:t>
            </a:r>
            <a:r>
              <a:rPr dirty="0" sz="1800" spc="20" b="1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1800" spc="120" b="1">
                <a:solidFill>
                  <a:srgbClr val="FF5C33"/>
                </a:solidFill>
                <a:latin typeface="Century Gothic"/>
                <a:cs typeface="Century Gothic"/>
              </a:rPr>
              <a:t>&amp;</a:t>
            </a:r>
            <a:r>
              <a:rPr dirty="0" sz="1800" spc="30" b="1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1800" spc="160" b="1">
                <a:solidFill>
                  <a:srgbClr val="FF5C33"/>
                </a:solidFill>
                <a:latin typeface="Century Gothic"/>
                <a:cs typeface="Century Gothic"/>
              </a:rPr>
              <a:t>OPTIMIZATION</a:t>
            </a:r>
            <a:r>
              <a:rPr dirty="0" sz="1800" spc="45" b="1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1800" spc="-25" b="1">
                <a:solidFill>
                  <a:srgbClr val="FF5C33"/>
                </a:solidFill>
                <a:latin typeface="Century Gothic"/>
                <a:cs typeface="Century Gothic"/>
              </a:rPr>
              <a:t>2/2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dirty="0" spc="155"/>
              <a:t>Appendices</a:t>
            </a:r>
            <a:r>
              <a:rPr dirty="0" spc="40"/>
              <a:t> </a:t>
            </a:r>
            <a:r>
              <a:rPr dirty="0" spc="395"/>
              <a:t>for</a:t>
            </a:r>
            <a:r>
              <a:rPr dirty="0" spc="35"/>
              <a:t> </a:t>
            </a:r>
            <a:r>
              <a:rPr dirty="0" spc="445"/>
              <a:t>Part</a:t>
            </a:r>
            <a:r>
              <a:rPr dirty="0" spc="40"/>
              <a:t> </a:t>
            </a:r>
            <a:r>
              <a:rPr dirty="0" spc="120"/>
              <a:t>2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1195" y="1421891"/>
            <a:ext cx="8309609" cy="4947158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pc="-480"/>
              <a:t>103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3151" y="-153557"/>
            <a:ext cx="6486525" cy="1421765"/>
          </a:xfrm>
          <a:prstGeom prst="rect"/>
        </p:spPr>
        <p:txBody>
          <a:bodyPr wrap="square" lIns="0" tIns="3327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620"/>
              </a:spcBef>
            </a:pPr>
            <a:r>
              <a:rPr dirty="0" spc="155"/>
              <a:t>Appendices</a:t>
            </a:r>
            <a:r>
              <a:rPr dirty="0" spc="40"/>
              <a:t> </a:t>
            </a:r>
            <a:r>
              <a:rPr dirty="0" spc="395"/>
              <a:t>for</a:t>
            </a:r>
            <a:r>
              <a:rPr dirty="0" spc="35"/>
              <a:t> </a:t>
            </a:r>
            <a:r>
              <a:rPr dirty="0" spc="445"/>
              <a:t>Part</a:t>
            </a:r>
            <a:r>
              <a:rPr dirty="0" spc="40"/>
              <a:t> </a:t>
            </a:r>
            <a:r>
              <a:rPr dirty="0" spc="120"/>
              <a:t>3</a:t>
            </a:r>
          </a:p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dirty="0" sz="1800" spc="265"/>
              <a:t>RENEWABLE</a:t>
            </a:r>
            <a:r>
              <a:rPr dirty="0" sz="1800" spc="40"/>
              <a:t> </a:t>
            </a:r>
            <a:r>
              <a:rPr dirty="0" sz="1800" spc="155"/>
              <a:t>ENERGY</a:t>
            </a:r>
            <a:r>
              <a:rPr dirty="0" sz="1800" spc="45"/>
              <a:t> </a:t>
            </a:r>
            <a:r>
              <a:rPr dirty="0" sz="1800" spc="155"/>
              <a:t>SOURCES</a:t>
            </a:r>
            <a:endParaRPr sz="18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2446" y="1406182"/>
            <a:ext cx="9792843" cy="490791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pc="-480"/>
              <a:t>104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3151" y="-88615"/>
            <a:ext cx="6486525" cy="1330325"/>
          </a:xfrm>
          <a:prstGeom prst="rect"/>
        </p:spPr>
        <p:txBody>
          <a:bodyPr wrap="square" lIns="0" tIns="267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110"/>
              </a:spcBef>
            </a:pPr>
            <a:r>
              <a:rPr dirty="0" spc="155"/>
              <a:t>Appendices</a:t>
            </a:r>
            <a:r>
              <a:rPr dirty="0" spc="40"/>
              <a:t> </a:t>
            </a:r>
            <a:r>
              <a:rPr dirty="0" spc="395"/>
              <a:t>for</a:t>
            </a:r>
            <a:r>
              <a:rPr dirty="0" spc="35"/>
              <a:t> </a:t>
            </a:r>
            <a:r>
              <a:rPr dirty="0" spc="445"/>
              <a:t>Part</a:t>
            </a:r>
            <a:r>
              <a:rPr dirty="0" spc="40"/>
              <a:t> </a:t>
            </a:r>
            <a:r>
              <a:rPr dirty="0" spc="120"/>
              <a:t>3</a:t>
            </a:r>
          </a:p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dirty="0" sz="1800" spc="265"/>
              <a:t>RENEWABLE</a:t>
            </a:r>
            <a:r>
              <a:rPr dirty="0" sz="1800" spc="40"/>
              <a:t> </a:t>
            </a:r>
            <a:r>
              <a:rPr dirty="0" sz="1800" spc="155"/>
              <a:t>ENERGY</a:t>
            </a:r>
            <a:r>
              <a:rPr dirty="0" sz="1800" spc="45"/>
              <a:t> </a:t>
            </a:r>
            <a:r>
              <a:rPr dirty="0" sz="1800" spc="155"/>
              <a:t>SOURCES</a:t>
            </a:r>
            <a:endParaRPr sz="18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9403" y="1329601"/>
            <a:ext cx="10053193" cy="4968494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pc="-480"/>
              <a:t>105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3151" y="-127456"/>
            <a:ext cx="6486525" cy="1384935"/>
          </a:xfrm>
          <a:prstGeom prst="rect"/>
        </p:spPr>
        <p:txBody>
          <a:bodyPr wrap="square" lIns="0" tIns="3067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415"/>
              </a:spcBef>
            </a:pPr>
            <a:r>
              <a:rPr dirty="0" spc="155"/>
              <a:t>Appendices</a:t>
            </a:r>
            <a:r>
              <a:rPr dirty="0" spc="40"/>
              <a:t> </a:t>
            </a:r>
            <a:r>
              <a:rPr dirty="0" spc="395"/>
              <a:t>for</a:t>
            </a:r>
            <a:r>
              <a:rPr dirty="0" spc="35"/>
              <a:t> </a:t>
            </a:r>
            <a:r>
              <a:rPr dirty="0" spc="445"/>
              <a:t>Part</a:t>
            </a:r>
            <a:r>
              <a:rPr dirty="0" spc="40"/>
              <a:t> </a:t>
            </a:r>
            <a:r>
              <a:rPr dirty="0" spc="120"/>
              <a:t>3</a:t>
            </a:r>
          </a:p>
          <a:p>
            <a:pPr marL="12700">
              <a:lnSpc>
                <a:spcPct val="100000"/>
              </a:lnSpc>
              <a:spcBef>
                <a:spcPts val="944"/>
              </a:spcBef>
            </a:pPr>
            <a:r>
              <a:rPr dirty="0" sz="1800" spc="265"/>
              <a:t>RENEWABLE</a:t>
            </a:r>
            <a:r>
              <a:rPr dirty="0" sz="1800" spc="40"/>
              <a:t> </a:t>
            </a:r>
            <a:r>
              <a:rPr dirty="0" sz="1800" spc="155"/>
              <a:t>ENERGY</a:t>
            </a:r>
            <a:r>
              <a:rPr dirty="0" sz="1800" spc="45"/>
              <a:t> </a:t>
            </a:r>
            <a:r>
              <a:rPr dirty="0" sz="1800" spc="155"/>
              <a:t>SOURCES</a:t>
            </a:r>
            <a:endParaRPr sz="18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4333" y="1382915"/>
            <a:ext cx="9903333" cy="4940300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pc="-480"/>
              <a:t>106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3151" y="-127456"/>
            <a:ext cx="6540500" cy="1384935"/>
          </a:xfrm>
          <a:prstGeom prst="rect"/>
        </p:spPr>
        <p:txBody>
          <a:bodyPr wrap="square" lIns="0" tIns="3067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415"/>
              </a:spcBef>
            </a:pPr>
            <a:r>
              <a:rPr dirty="0" spc="155"/>
              <a:t>Appendices</a:t>
            </a:r>
            <a:r>
              <a:rPr dirty="0" spc="40"/>
              <a:t> </a:t>
            </a:r>
            <a:r>
              <a:rPr dirty="0" spc="395"/>
              <a:t>for</a:t>
            </a:r>
            <a:r>
              <a:rPr dirty="0" spc="35"/>
              <a:t> </a:t>
            </a:r>
            <a:r>
              <a:rPr dirty="0" spc="445"/>
              <a:t>Part</a:t>
            </a:r>
            <a:r>
              <a:rPr dirty="0" spc="40"/>
              <a:t> </a:t>
            </a:r>
            <a:r>
              <a:rPr dirty="0" spc="565"/>
              <a:t>4</a:t>
            </a:r>
          </a:p>
          <a:p>
            <a:pPr marL="12700">
              <a:lnSpc>
                <a:spcPct val="100000"/>
              </a:lnSpc>
              <a:spcBef>
                <a:spcPts val="944"/>
              </a:spcBef>
            </a:pPr>
            <a:r>
              <a:rPr dirty="0" sz="1800" spc="265"/>
              <a:t>RENEWABLE</a:t>
            </a:r>
            <a:r>
              <a:rPr dirty="0" sz="1800" spc="40"/>
              <a:t> </a:t>
            </a:r>
            <a:r>
              <a:rPr dirty="0" sz="1800" spc="155"/>
              <a:t>ENERGY</a:t>
            </a:r>
            <a:r>
              <a:rPr dirty="0" sz="1800" spc="45"/>
              <a:t> </a:t>
            </a:r>
            <a:r>
              <a:rPr dirty="0" sz="1800" spc="155"/>
              <a:t>SOURCES</a:t>
            </a:r>
            <a:endParaRPr sz="1800"/>
          </a:p>
        </p:txBody>
      </p:sp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pc="-480"/>
              <a:t>107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01</a:t>
            </a:r>
            <a:r>
              <a:rPr dirty="0" spc="-35"/>
              <a:t> </a:t>
            </a:r>
            <a:r>
              <a:rPr dirty="0"/>
              <a:t>–</a:t>
            </a:r>
            <a:r>
              <a:rPr dirty="0" spc="-30"/>
              <a:t> </a:t>
            </a:r>
            <a:r>
              <a:rPr dirty="0" spc="254"/>
              <a:t>Radars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73151" y="984884"/>
            <a:ext cx="72231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solidFill>
                  <a:srgbClr val="3A546C"/>
                </a:solidFill>
                <a:latin typeface="Calibri"/>
                <a:cs typeface="Calibri"/>
              </a:rPr>
              <a:t>EXAMPLES</a:t>
            </a:r>
            <a:r>
              <a:rPr dirty="0" sz="1400" spc="-2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3A546C"/>
                </a:solidFill>
                <a:latin typeface="Calibri"/>
                <a:cs typeface="Calibri"/>
              </a:rPr>
              <a:t>OFF</a:t>
            </a:r>
            <a:r>
              <a:rPr dirty="0" sz="1400" spc="-4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3A546C"/>
                </a:solidFill>
                <a:latin typeface="Calibri"/>
                <a:cs typeface="Calibri"/>
              </a:rPr>
              <a:t>OUR</a:t>
            </a:r>
            <a:r>
              <a:rPr dirty="0" sz="1400" spc="-2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3A546C"/>
                </a:solidFill>
                <a:latin typeface="Calibri"/>
                <a:cs typeface="Calibri"/>
              </a:rPr>
              <a:t>RADAR</a:t>
            </a:r>
            <a:r>
              <a:rPr dirty="0" sz="1400" spc="-4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3A546C"/>
                </a:solidFill>
                <a:latin typeface="Calibri"/>
                <a:cs typeface="Calibri"/>
              </a:rPr>
              <a:t>DIAGRAMS,</a:t>
            </a:r>
            <a:r>
              <a:rPr dirty="0" sz="1400" spc="-4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400" spc="-10" b="1">
                <a:solidFill>
                  <a:srgbClr val="3A546C"/>
                </a:solidFill>
                <a:latin typeface="Calibri"/>
                <a:cs typeface="Calibri"/>
              </a:rPr>
              <a:t>INCLUDING</a:t>
            </a:r>
            <a:r>
              <a:rPr dirty="0" sz="1400" spc="-4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3A546C"/>
                </a:solidFill>
                <a:latin typeface="Calibri"/>
                <a:cs typeface="Calibri"/>
              </a:rPr>
              <a:t>OUR</a:t>
            </a:r>
            <a:r>
              <a:rPr dirty="0" sz="1400" spc="-2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3A546C"/>
                </a:solidFill>
                <a:latin typeface="Calibri"/>
                <a:cs typeface="Calibri"/>
              </a:rPr>
              <a:t>SOLUTION</a:t>
            </a:r>
            <a:r>
              <a:rPr dirty="0" sz="1400" spc="-3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400" spc="-20" b="1">
                <a:solidFill>
                  <a:srgbClr val="3A546C"/>
                </a:solidFill>
                <a:latin typeface="Calibri"/>
                <a:cs typeface="Calibri"/>
              </a:rPr>
              <a:t>COMPARED</a:t>
            </a:r>
            <a:r>
              <a:rPr dirty="0" sz="1400" spc="-1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3A546C"/>
                </a:solidFill>
                <a:latin typeface="Calibri"/>
                <a:cs typeface="Calibri"/>
              </a:rPr>
              <a:t>TO</a:t>
            </a:r>
            <a:r>
              <a:rPr dirty="0" sz="1400" spc="-3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3A546C"/>
                </a:solidFill>
                <a:latin typeface="Calibri"/>
                <a:cs typeface="Calibri"/>
              </a:rPr>
              <a:t>THE</a:t>
            </a:r>
            <a:r>
              <a:rPr dirty="0" sz="1400" spc="-3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400" spc="-10" b="1">
                <a:solidFill>
                  <a:srgbClr val="3A546C"/>
                </a:solidFill>
                <a:latin typeface="Calibri"/>
                <a:cs typeface="Calibri"/>
              </a:rPr>
              <a:t>MARKET.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95415" y="1841880"/>
            <a:ext cx="6039612" cy="3618357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838" y="1841880"/>
            <a:ext cx="5760593" cy="3618357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1459971" y="6364721"/>
            <a:ext cx="267335" cy="269240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1600" spc="-55" b="1">
                <a:solidFill>
                  <a:srgbClr val="FF5C33"/>
                </a:solidFill>
                <a:latin typeface="Tahoma"/>
                <a:cs typeface="Tahoma"/>
              </a:rPr>
              <a:t>8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dirty="0"/>
              <a:t>01</a:t>
            </a:r>
            <a:r>
              <a:rPr dirty="0" spc="-10"/>
              <a:t> </a:t>
            </a:r>
            <a:r>
              <a:rPr dirty="0"/>
              <a:t>– </a:t>
            </a:r>
            <a:r>
              <a:rPr dirty="0" spc="80"/>
              <a:t>Acceptance</a:t>
            </a:r>
            <a:r>
              <a:rPr dirty="0" spc="-10"/>
              <a:t> </a:t>
            </a:r>
            <a:r>
              <a:rPr dirty="0" spc="235"/>
              <a:t>Criteria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73151" y="1066876"/>
            <a:ext cx="119824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315" b="1">
                <a:solidFill>
                  <a:srgbClr val="FF5C33"/>
                </a:solidFill>
                <a:latin typeface="Century Gothic"/>
                <a:cs typeface="Century Gothic"/>
              </a:rPr>
              <a:t>1</a:t>
            </a:r>
            <a:r>
              <a:rPr dirty="0" sz="2000" spc="30" b="1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2000" b="1">
                <a:solidFill>
                  <a:srgbClr val="FF5C33"/>
                </a:solidFill>
                <a:latin typeface="Century Gothic"/>
                <a:cs typeface="Century Gothic"/>
              </a:rPr>
              <a:t>-</a:t>
            </a:r>
            <a:r>
              <a:rPr dirty="0" sz="2000" spc="-55" b="1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2000" spc="185" b="1">
                <a:solidFill>
                  <a:srgbClr val="FF5C33"/>
                </a:solidFill>
                <a:latin typeface="Century Gothic"/>
                <a:cs typeface="Century Gothic"/>
              </a:rPr>
              <a:t>PRICE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049651" y="1015593"/>
            <a:ext cx="2863215" cy="775970"/>
          </a:xfrm>
          <a:prstGeom prst="rect">
            <a:avLst/>
          </a:prstGeom>
        </p:spPr>
        <p:txBody>
          <a:bodyPr wrap="square" lIns="0" tIns="83185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655"/>
              </a:spcBef>
            </a:pPr>
            <a:r>
              <a:rPr dirty="0" sz="2000" b="1">
                <a:solidFill>
                  <a:srgbClr val="3A546C"/>
                </a:solidFill>
                <a:latin typeface="Calibri"/>
                <a:cs typeface="Calibri"/>
              </a:rPr>
              <a:t>UNO</a:t>
            </a:r>
            <a:r>
              <a:rPr dirty="0" sz="2000" spc="-2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3A546C"/>
                </a:solidFill>
                <a:latin typeface="Calibri"/>
                <a:cs typeface="Calibri"/>
              </a:rPr>
              <a:t>-</a:t>
            </a:r>
            <a:r>
              <a:rPr dirty="0" sz="2000" spc="-1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3A546C"/>
                </a:solidFill>
                <a:latin typeface="Calibri"/>
                <a:cs typeface="Calibri"/>
              </a:rPr>
              <a:t>UNDER</a:t>
            </a:r>
            <a:r>
              <a:rPr dirty="0" sz="2000" spc="-1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3A546C"/>
                </a:solidFill>
                <a:latin typeface="Calibri"/>
                <a:cs typeface="Calibri"/>
              </a:rPr>
              <a:t>14</a:t>
            </a:r>
            <a:r>
              <a:rPr dirty="0" sz="2000" spc="-2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3A546C"/>
                </a:solidFill>
                <a:latin typeface="Calibri"/>
                <a:cs typeface="Calibri"/>
              </a:rPr>
              <a:t>650,00€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dirty="0" sz="2000" b="1">
                <a:solidFill>
                  <a:srgbClr val="3A546C"/>
                </a:solidFill>
                <a:latin typeface="Calibri"/>
                <a:cs typeface="Calibri"/>
              </a:rPr>
              <a:t>DUO</a:t>
            </a:r>
            <a:r>
              <a:rPr dirty="0" sz="2000" spc="-2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3A546C"/>
                </a:solidFill>
                <a:latin typeface="Calibri"/>
                <a:cs typeface="Calibri"/>
              </a:rPr>
              <a:t>S</a:t>
            </a:r>
            <a:r>
              <a:rPr dirty="0" sz="2000" spc="-1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3A546C"/>
                </a:solidFill>
                <a:latin typeface="Calibri"/>
                <a:cs typeface="Calibri"/>
              </a:rPr>
              <a:t>-</a:t>
            </a:r>
            <a:r>
              <a:rPr dirty="0" sz="2000" spc="-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3A546C"/>
                </a:solidFill>
                <a:latin typeface="Calibri"/>
                <a:cs typeface="Calibri"/>
              </a:rPr>
              <a:t>UNDER</a:t>
            </a:r>
            <a:r>
              <a:rPr dirty="0" sz="2000" spc="-3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3A546C"/>
                </a:solidFill>
                <a:latin typeface="Calibri"/>
                <a:cs typeface="Calibri"/>
              </a:rPr>
              <a:t>11</a:t>
            </a:r>
            <a:r>
              <a:rPr dirty="0" sz="2000" spc="-2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3A546C"/>
                </a:solidFill>
                <a:latin typeface="Calibri"/>
                <a:cs typeface="Calibri"/>
              </a:rPr>
              <a:t>485,00€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701155" y="963419"/>
            <a:ext cx="2839085" cy="828675"/>
          </a:xfrm>
          <a:prstGeom prst="rect">
            <a:avLst/>
          </a:prstGeom>
        </p:spPr>
        <p:txBody>
          <a:bodyPr wrap="square" lIns="0" tIns="1092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dirty="0" sz="2000" b="1">
                <a:solidFill>
                  <a:srgbClr val="3A546C"/>
                </a:solidFill>
                <a:latin typeface="Calibri"/>
                <a:cs typeface="Calibri"/>
              </a:rPr>
              <a:t>DUO</a:t>
            </a:r>
            <a:r>
              <a:rPr dirty="0" sz="2000" spc="-2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3A546C"/>
                </a:solidFill>
                <a:latin typeface="Calibri"/>
                <a:cs typeface="Calibri"/>
              </a:rPr>
              <a:t>Y</a:t>
            </a:r>
            <a:r>
              <a:rPr dirty="0" sz="2000" spc="-2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3A546C"/>
                </a:solidFill>
                <a:latin typeface="Calibri"/>
                <a:cs typeface="Calibri"/>
              </a:rPr>
              <a:t>-</a:t>
            </a:r>
            <a:r>
              <a:rPr dirty="0" sz="2000" spc="-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3A546C"/>
                </a:solidFill>
                <a:latin typeface="Calibri"/>
                <a:cs typeface="Calibri"/>
              </a:rPr>
              <a:t>UNDER</a:t>
            </a:r>
            <a:r>
              <a:rPr dirty="0" sz="2000" spc="-3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3A546C"/>
                </a:solidFill>
                <a:latin typeface="Calibri"/>
                <a:cs typeface="Calibri"/>
              </a:rPr>
              <a:t>8</a:t>
            </a:r>
            <a:r>
              <a:rPr dirty="0" sz="2000" spc="-1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3A546C"/>
                </a:solidFill>
                <a:latin typeface="Calibri"/>
                <a:cs typeface="Calibri"/>
              </a:rPr>
              <a:t>614,00</a:t>
            </a:r>
            <a:r>
              <a:rPr dirty="0" sz="2000" spc="-4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2000" spc="-50" b="1">
                <a:solidFill>
                  <a:srgbClr val="3A546C"/>
                </a:solidFill>
                <a:latin typeface="Calibri"/>
                <a:cs typeface="Calibri"/>
              </a:rPr>
              <a:t>€</a:t>
            </a:r>
            <a:endParaRPr sz="2000">
              <a:latin typeface="Calibri"/>
              <a:cs typeface="Calibri"/>
            </a:endParaRPr>
          </a:p>
          <a:p>
            <a:pPr marL="23495">
              <a:lnSpc>
                <a:spcPct val="100000"/>
              </a:lnSpc>
              <a:spcBef>
                <a:spcPts val="760"/>
              </a:spcBef>
            </a:pPr>
            <a:r>
              <a:rPr dirty="0" sz="2000" b="1">
                <a:solidFill>
                  <a:srgbClr val="3A546C"/>
                </a:solidFill>
                <a:latin typeface="Calibri"/>
                <a:cs typeface="Calibri"/>
              </a:rPr>
              <a:t>LIVRO</a:t>
            </a:r>
            <a:r>
              <a:rPr dirty="0" sz="2000" spc="-2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3A546C"/>
                </a:solidFill>
                <a:latin typeface="Calibri"/>
                <a:cs typeface="Calibri"/>
              </a:rPr>
              <a:t>-</a:t>
            </a:r>
            <a:r>
              <a:rPr dirty="0" sz="2000" spc="-2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3A546C"/>
                </a:solidFill>
                <a:latin typeface="Calibri"/>
                <a:cs typeface="Calibri"/>
              </a:rPr>
              <a:t>UNDER</a:t>
            </a:r>
            <a:r>
              <a:rPr dirty="0" sz="2000" spc="-20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3A546C"/>
                </a:solidFill>
                <a:latin typeface="Calibri"/>
                <a:cs typeface="Calibri"/>
              </a:rPr>
              <a:t>15</a:t>
            </a:r>
            <a:r>
              <a:rPr dirty="0" sz="2000" spc="-25" b="1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3A546C"/>
                </a:solidFill>
                <a:latin typeface="Calibri"/>
                <a:cs typeface="Calibri"/>
              </a:rPr>
              <a:t>417,00€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73151" y="2051685"/>
            <a:ext cx="172402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FF5C33"/>
                </a:solidFill>
                <a:latin typeface="Century Gothic"/>
                <a:cs typeface="Century Gothic"/>
              </a:rPr>
              <a:t>2-</a:t>
            </a:r>
            <a:r>
              <a:rPr dirty="0" sz="2000" spc="-50" b="1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2000" spc="100" b="1">
                <a:solidFill>
                  <a:srgbClr val="FF5C33"/>
                </a:solidFill>
                <a:latin typeface="Century Gothic"/>
                <a:cs typeface="Century Gothic"/>
              </a:rPr>
              <a:t>COMPACT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885313" y="1903664"/>
            <a:ext cx="1978660" cy="877569"/>
          </a:xfrm>
          <a:prstGeom prst="rect">
            <a:avLst/>
          </a:prstGeom>
        </p:spPr>
        <p:txBody>
          <a:bodyPr wrap="square" lIns="0" tIns="1644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95"/>
              </a:spcBef>
            </a:pPr>
            <a:r>
              <a:rPr dirty="0" sz="1800" spc="50" b="1">
                <a:solidFill>
                  <a:srgbClr val="3A546C"/>
                </a:solidFill>
                <a:latin typeface="Century Gothic"/>
                <a:cs typeface="Century Gothic"/>
              </a:rPr>
              <a:t>Average</a:t>
            </a:r>
            <a:r>
              <a:rPr dirty="0" sz="1800" spc="25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150" b="1">
                <a:solidFill>
                  <a:srgbClr val="5FC2B9"/>
                </a:solidFill>
                <a:latin typeface="Century Gothic"/>
                <a:cs typeface="Century Gothic"/>
              </a:rPr>
              <a:t>Length</a:t>
            </a:r>
            <a:endParaRPr sz="1800">
              <a:latin typeface="Century Gothic"/>
              <a:cs typeface="Century Gothic"/>
            </a:endParaRPr>
          </a:p>
          <a:p>
            <a:pPr algn="ctr" marR="1905">
              <a:lnSpc>
                <a:spcPct val="100000"/>
              </a:lnSpc>
              <a:spcBef>
                <a:spcPts val="1195"/>
              </a:spcBef>
            </a:pPr>
            <a:r>
              <a:rPr dirty="0" sz="1500">
                <a:solidFill>
                  <a:srgbClr val="1F2023"/>
                </a:solidFill>
                <a:latin typeface="Calibri"/>
                <a:cs typeface="Calibri"/>
              </a:rPr>
              <a:t>≤</a:t>
            </a:r>
            <a:r>
              <a:rPr dirty="0" sz="1500" spc="-5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3A546C"/>
                </a:solidFill>
                <a:latin typeface="Calibri"/>
                <a:cs typeface="Calibri"/>
              </a:rPr>
              <a:t>242.8cm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651119" y="1996948"/>
            <a:ext cx="2167890" cy="951230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algn="ctr" marL="12700" marR="5080" indent="26670">
              <a:lnSpc>
                <a:spcPct val="109400"/>
              </a:lnSpc>
              <a:spcBef>
                <a:spcPts val="300"/>
              </a:spcBef>
            </a:pPr>
            <a:r>
              <a:rPr dirty="0" sz="1800" spc="55" b="1">
                <a:solidFill>
                  <a:srgbClr val="3A546C"/>
                </a:solidFill>
                <a:latin typeface="Century Gothic"/>
                <a:cs typeface="Century Gothic"/>
              </a:rPr>
              <a:t>Average</a:t>
            </a:r>
            <a:r>
              <a:rPr dirty="0" sz="1800" spc="2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200" b="1">
                <a:solidFill>
                  <a:srgbClr val="5FC2B9"/>
                </a:solidFill>
                <a:latin typeface="Century Gothic"/>
                <a:cs typeface="Century Gothic"/>
              </a:rPr>
              <a:t>Width </a:t>
            </a:r>
            <a:r>
              <a:rPr dirty="0" sz="1800">
                <a:solidFill>
                  <a:srgbClr val="3A546C"/>
                </a:solidFill>
                <a:latin typeface="Calibri"/>
                <a:cs typeface="Calibri"/>
              </a:rPr>
              <a:t>For</a:t>
            </a:r>
            <a:r>
              <a:rPr dirty="0" sz="1800" spc="-20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3A546C"/>
                </a:solidFill>
                <a:latin typeface="Calibri"/>
                <a:cs typeface="Calibri"/>
              </a:rPr>
              <a:t>one-</a:t>
            </a:r>
            <a:r>
              <a:rPr dirty="0" sz="1800">
                <a:solidFill>
                  <a:srgbClr val="3A546C"/>
                </a:solidFill>
                <a:latin typeface="Calibri"/>
                <a:cs typeface="Calibri"/>
              </a:rPr>
              <a:t>seat</a:t>
            </a:r>
            <a:r>
              <a:rPr dirty="0" sz="1800" spc="-15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3A546C"/>
                </a:solidFill>
                <a:latin typeface="Calibri"/>
                <a:cs typeface="Calibri"/>
              </a:rPr>
              <a:t>:</a:t>
            </a:r>
            <a:r>
              <a:rPr dirty="0" sz="1800" spc="325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1F2023"/>
                </a:solidFill>
                <a:latin typeface="Calibri"/>
                <a:cs typeface="Calibri"/>
              </a:rPr>
              <a:t>≤</a:t>
            </a:r>
            <a:r>
              <a:rPr dirty="0" sz="1500" spc="65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3A546C"/>
                </a:solidFill>
                <a:latin typeface="Calibri"/>
                <a:cs typeface="Calibri"/>
              </a:rPr>
              <a:t>86cm </a:t>
            </a:r>
            <a:r>
              <a:rPr dirty="0" sz="1800">
                <a:solidFill>
                  <a:srgbClr val="3A546C"/>
                </a:solidFill>
                <a:latin typeface="Calibri"/>
                <a:cs typeface="Calibri"/>
              </a:rPr>
              <a:t>For</a:t>
            </a:r>
            <a:r>
              <a:rPr dirty="0" sz="1800" spc="-25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3A546C"/>
                </a:solidFill>
                <a:latin typeface="Calibri"/>
                <a:cs typeface="Calibri"/>
              </a:rPr>
              <a:t>two-</a:t>
            </a:r>
            <a:r>
              <a:rPr dirty="0" sz="1800">
                <a:solidFill>
                  <a:srgbClr val="3A546C"/>
                </a:solidFill>
                <a:latin typeface="Calibri"/>
                <a:cs typeface="Calibri"/>
              </a:rPr>
              <a:t>seat</a:t>
            </a:r>
            <a:r>
              <a:rPr dirty="0" sz="1800" spc="-30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3A546C"/>
                </a:solidFill>
                <a:latin typeface="Calibri"/>
                <a:cs typeface="Calibri"/>
              </a:rPr>
              <a:t>:</a:t>
            </a:r>
            <a:r>
              <a:rPr dirty="0" sz="1800" spc="335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1F2023"/>
                </a:solidFill>
                <a:latin typeface="Calibri"/>
                <a:cs typeface="Calibri"/>
              </a:rPr>
              <a:t>≤</a:t>
            </a:r>
            <a:r>
              <a:rPr dirty="0" sz="1500" spc="-25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3A546C"/>
                </a:solidFill>
                <a:latin typeface="Calibri"/>
                <a:cs typeface="Calibri"/>
              </a:rPr>
              <a:t>151cm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879205" y="2044700"/>
            <a:ext cx="1936114" cy="7664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0" b="1">
                <a:solidFill>
                  <a:srgbClr val="3A546C"/>
                </a:solidFill>
                <a:latin typeface="Century Gothic"/>
                <a:cs typeface="Century Gothic"/>
              </a:rPr>
              <a:t>Average</a:t>
            </a:r>
            <a:r>
              <a:rPr dirty="0" sz="1800" spc="2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800" spc="130" b="1">
                <a:solidFill>
                  <a:srgbClr val="5FC2B9"/>
                </a:solidFill>
                <a:latin typeface="Century Gothic"/>
                <a:cs typeface="Century Gothic"/>
              </a:rPr>
              <a:t>Height</a:t>
            </a:r>
            <a:endParaRPr sz="1800">
              <a:latin typeface="Century Gothic"/>
              <a:cs typeface="Century Gothic"/>
            </a:endParaRPr>
          </a:p>
          <a:p>
            <a:pPr marL="214629">
              <a:lnSpc>
                <a:spcPct val="100000"/>
              </a:lnSpc>
              <a:spcBef>
                <a:spcPts val="1510"/>
              </a:spcBef>
            </a:pPr>
            <a:r>
              <a:rPr dirty="0" sz="1800">
                <a:solidFill>
                  <a:srgbClr val="3A546C"/>
                </a:solidFill>
                <a:latin typeface="Calibri"/>
                <a:cs typeface="Calibri"/>
              </a:rPr>
              <a:t>Around</a:t>
            </a:r>
            <a:r>
              <a:rPr dirty="0" sz="1800" spc="-80">
                <a:solidFill>
                  <a:srgbClr val="3A546C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3A546C"/>
                </a:solidFill>
                <a:latin typeface="Calibri"/>
                <a:cs typeface="Calibri"/>
              </a:rPr>
              <a:t>154cm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73151" y="3149345"/>
            <a:ext cx="163957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FF5C33"/>
                </a:solidFill>
                <a:latin typeface="Century Gothic"/>
                <a:cs typeface="Century Gothic"/>
              </a:rPr>
              <a:t>3-</a:t>
            </a:r>
            <a:r>
              <a:rPr dirty="0" sz="2000" spc="-45" b="1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2000" spc="165" b="1">
                <a:solidFill>
                  <a:srgbClr val="FF5C33"/>
                </a:solidFill>
                <a:latin typeface="Century Gothic"/>
                <a:cs typeface="Century Gothic"/>
              </a:rPr>
              <a:t>STORAGE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620136" y="3215386"/>
            <a:ext cx="454025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400" spc="150" b="1">
                <a:solidFill>
                  <a:srgbClr val="3A546C"/>
                </a:solidFill>
                <a:latin typeface="Century Gothic"/>
                <a:cs typeface="Century Gothic"/>
              </a:rPr>
              <a:t>FOR</a:t>
            </a:r>
            <a:r>
              <a:rPr dirty="0" sz="1400" spc="2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65" b="1">
                <a:solidFill>
                  <a:srgbClr val="3A546C"/>
                </a:solidFill>
                <a:latin typeface="Century Gothic"/>
                <a:cs typeface="Century Gothic"/>
              </a:rPr>
              <a:t>ONE-</a:t>
            </a:r>
            <a:r>
              <a:rPr dirty="0" sz="1400" spc="185" b="1">
                <a:solidFill>
                  <a:srgbClr val="3A546C"/>
                </a:solidFill>
                <a:latin typeface="Century Gothic"/>
                <a:cs typeface="Century Gothic"/>
              </a:rPr>
              <a:t>SEAT</a:t>
            </a:r>
            <a:r>
              <a:rPr dirty="0" sz="1400" b="1">
                <a:solidFill>
                  <a:srgbClr val="3A546C"/>
                </a:solidFill>
                <a:latin typeface="Century Gothic"/>
                <a:cs typeface="Century Gothic"/>
              </a:rPr>
              <a:t> :</a:t>
            </a:r>
            <a:r>
              <a:rPr dirty="0" sz="1400" spc="445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90" b="1">
                <a:solidFill>
                  <a:srgbClr val="3A546C"/>
                </a:solidFill>
                <a:latin typeface="Century Gothic"/>
                <a:cs typeface="Century Gothic"/>
              </a:rPr>
              <a:t>MAXIMUM</a:t>
            </a:r>
            <a:r>
              <a:rPr dirty="0" sz="1400" spc="5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90" b="1">
                <a:solidFill>
                  <a:srgbClr val="3A546C"/>
                </a:solidFill>
                <a:latin typeface="Century Gothic"/>
                <a:cs typeface="Century Gothic"/>
              </a:rPr>
              <a:t>CAPACITY</a:t>
            </a:r>
            <a:r>
              <a:rPr dirty="0" sz="1400" spc="3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90" b="1">
                <a:solidFill>
                  <a:srgbClr val="3A546C"/>
                </a:solidFill>
                <a:latin typeface="Century Gothic"/>
                <a:cs typeface="Century Gothic"/>
              </a:rPr>
              <a:t>1000L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73151" y="3591896"/>
            <a:ext cx="6560820" cy="692785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2446020" indent="-286385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2446020" algn="l"/>
              </a:tabLst>
            </a:pPr>
            <a:r>
              <a:rPr dirty="0" sz="1400" spc="150" b="1">
                <a:solidFill>
                  <a:srgbClr val="3A546C"/>
                </a:solidFill>
                <a:latin typeface="Century Gothic"/>
                <a:cs typeface="Century Gothic"/>
              </a:rPr>
              <a:t>FOR</a:t>
            </a:r>
            <a:r>
              <a:rPr dirty="0" sz="1400" spc="2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165" b="1">
                <a:solidFill>
                  <a:srgbClr val="3A546C"/>
                </a:solidFill>
                <a:latin typeface="Century Gothic"/>
                <a:cs typeface="Century Gothic"/>
              </a:rPr>
              <a:t>TWO-</a:t>
            </a:r>
            <a:r>
              <a:rPr dirty="0" sz="1400" spc="150" b="1">
                <a:solidFill>
                  <a:srgbClr val="3A546C"/>
                </a:solidFill>
                <a:latin typeface="Century Gothic"/>
                <a:cs typeface="Century Gothic"/>
              </a:rPr>
              <a:t>SEAT:</a:t>
            </a:r>
            <a:r>
              <a:rPr dirty="0" sz="1400" spc="405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90" b="1">
                <a:solidFill>
                  <a:srgbClr val="3A546C"/>
                </a:solidFill>
                <a:latin typeface="Century Gothic"/>
                <a:cs typeface="Century Gothic"/>
              </a:rPr>
              <a:t>MAXIMUM</a:t>
            </a:r>
            <a:r>
              <a:rPr dirty="0" sz="140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90" b="1">
                <a:solidFill>
                  <a:srgbClr val="3A546C"/>
                </a:solidFill>
                <a:latin typeface="Century Gothic"/>
                <a:cs typeface="Century Gothic"/>
              </a:rPr>
              <a:t>CAPACITY</a:t>
            </a:r>
            <a:r>
              <a:rPr dirty="0" sz="1400" spc="25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40" b="1">
                <a:solidFill>
                  <a:srgbClr val="3A546C"/>
                </a:solidFill>
                <a:latin typeface="Century Gothic"/>
                <a:cs typeface="Century Gothic"/>
              </a:rPr>
              <a:t>510L</a:t>
            </a:r>
            <a:endParaRPr sz="14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dirty="0" sz="2000" spc="100" b="1">
                <a:solidFill>
                  <a:srgbClr val="FF5C33"/>
                </a:solidFill>
                <a:latin typeface="Century Gothic"/>
                <a:cs typeface="Century Gothic"/>
              </a:rPr>
              <a:t>4-</a:t>
            </a:r>
            <a:r>
              <a:rPr dirty="0" sz="2000" spc="-45" b="1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1800" spc="215" b="1">
                <a:solidFill>
                  <a:srgbClr val="FF5C33"/>
                </a:solidFill>
                <a:latin typeface="Century Gothic"/>
                <a:cs typeface="Century Gothic"/>
              </a:rPr>
              <a:t>SAFETY</a:t>
            </a:r>
            <a:endParaRPr sz="1800">
              <a:latin typeface="Century Gothic"/>
              <a:cs typeface="Century Gothic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9040" y="4552059"/>
            <a:ext cx="349531" cy="371356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89598" y="4430648"/>
            <a:ext cx="459408" cy="504155"/>
          </a:xfrm>
          <a:prstGeom prst="rect">
            <a:avLst/>
          </a:prstGeom>
        </p:spPr>
      </p:pic>
      <p:sp>
        <p:nvSpPr>
          <p:cNvPr id="15" name="object 15" descr=""/>
          <p:cNvSpPr/>
          <p:nvPr/>
        </p:nvSpPr>
        <p:spPr>
          <a:xfrm>
            <a:off x="6224054" y="5227154"/>
            <a:ext cx="421640" cy="490220"/>
          </a:xfrm>
          <a:custGeom>
            <a:avLst/>
            <a:gdLst/>
            <a:ahLst/>
            <a:cxnLst/>
            <a:rect l="l" t="t" r="r" b="b"/>
            <a:pathLst>
              <a:path w="421640" h="490220">
                <a:moveTo>
                  <a:pt x="362292" y="142697"/>
                </a:moveTo>
                <a:lnTo>
                  <a:pt x="320916" y="132435"/>
                </a:lnTo>
                <a:lnTo>
                  <a:pt x="300736" y="124510"/>
                </a:lnTo>
                <a:lnTo>
                  <a:pt x="300736" y="203847"/>
                </a:lnTo>
                <a:lnTo>
                  <a:pt x="194678" y="307289"/>
                </a:lnTo>
                <a:lnTo>
                  <a:pt x="131978" y="246138"/>
                </a:lnTo>
                <a:lnTo>
                  <a:pt x="153276" y="225361"/>
                </a:lnTo>
                <a:lnTo>
                  <a:pt x="194678" y="265722"/>
                </a:lnTo>
                <a:lnTo>
                  <a:pt x="236054" y="225361"/>
                </a:lnTo>
                <a:lnTo>
                  <a:pt x="279438" y="183070"/>
                </a:lnTo>
                <a:lnTo>
                  <a:pt x="300736" y="203847"/>
                </a:lnTo>
                <a:lnTo>
                  <a:pt x="300736" y="124510"/>
                </a:lnTo>
                <a:lnTo>
                  <a:pt x="281495" y="116941"/>
                </a:lnTo>
                <a:lnTo>
                  <a:pt x="244538" y="96456"/>
                </a:lnTo>
                <a:lnTo>
                  <a:pt x="210591" y="71208"/>
                </a:lnTo>
                <a:lnTo>
                  <a:pt x="176631" y="96456"/>
                </a:lnTo>
                <a:lnTo>
                  <a:pt x="139687" y="116941"/>
                </a:lnTo>
                <a:lnTo>
                  <a:pt x="100266" y="132435"/>
                </a:lnTo>
                <a:lnTo>
                  <a:pt x="58889" y="142697"/>
                </a:lnTo>
                <a:lnTo>
                  <a:pt x="58889" y="171157"/>
                </a:lnTo>
                <a:lnTo>
                  <a:pt x="63525" y="217766"/>
                </a:lnTo>
                <a:lnTo>
                  <a:pt x="77089" y="263766"/>
                </a:lnTo>
                <a:lnTo>
                  <a:pt x="99072" y="308330"/>
                </a:lnTo>
                <a:lnTo>
                  <a:pt x="128993" y="350634"/>
                </a:lnTo>
                <a:lnTo>
                  <a:pt x="166331" y="389851"/>
                </a:lnTo>
                <a:lnTo>
                  <a:pt x="210591" y="425170"/>
                </a:lnTo>
                <a:lnTo>
                  <a:pt x="254863" y="389851"/>
                </a:lnTo>
                <a:lnTo>
                  <a:pt x="292201" y="350634"/>
                </a:lnTo>
                <a:lnTo>
                  <a:pt x="322110" y="308330"/>
                </a:lnTo>
                <a:lnTo>
                  <a:pt x="344106" y="263766"/>
                </a:lnTo>
                <a:lnTo>
                  <a:pt x="357657" y="217766"/>
                </a:lnTo>
                <a:lnTo>
                  <a:pt x="362292" y="171157"/>
                </a:lnTo>
                <a:lnTo>
                  <a:pt x="362292" y="142697"/>
                </a:lnTo>
                <a:close/>
              </a:path>
              <a:path w="421640" h="490220">
                <a:moveTo>
                  <a:pt x="421195" y="112801"/>
                </a:moveTo>
                <a:lnTo>
                  <a:pt x="380898" y="86436"/>
                </a:lnTo>
                <a:lnTo>
                  <a:pt x="380898" y="127330"/>
                </a:lnTo>
                <a:lnTo>
                  <a:pt x="380898" y="171157"/>
                </a:lnTo>
                <a:lnTo>
                  <a:pt x="377177" y="214401"/>
                </a:lnTo>
                <a:lnTo>
                  <a:pt x="366255" y="257162"/>
                </a:lnTo>
                <a:lnTo>
                  <a:pt x="348488" y="298869"/>
                </a:lnTo>
                <a:lnTo>
                  <a:pt x="324205" y="338963"/>
                </a:lnTo>
                <a:lnTo>
                  <a:pt x="293789" y="376847"/>
                </a:lnTo>
                <a:lnTo>
                  <a:pt x="257568" y="411949"/>
                </a:lnTo>
                <a:lnTo>
                  <a:pt x="215887" y="443699"/>
                </a:lnTo>
                <a:lnTo>
                  <a:pt x="210591" y="447268"/>
                </a:lnTo>
                <a:lnTo>
                  <a:pt x="205308" y="443699"/>
                </a:lnTo>
                <a:lnTo>
                  <a:pt x="163639" y="411949"/>
                </a:lnTo>
                <a:lnTo>
                  <a:pt x="127419" y="376847"/>
                </a:lnTo>
                <a:lnTo>
                  <a:pt x="96989" y="338963"/>
                </a:lnTo>
                <a:lnTo>
                  <a:pt x="72707" y="298869"/>
                </a:lnTo>
                <a:lnTo>
                  <a:pt x="54940" y="257162"/>
                </a:lnTo>
                <a:lnTo>
                  <a:pt x="44005" y="214401"/>
                </a:lnTo>
                <a:lnTo>
                  <a:pt x="40284" y="171157"/>
                </a:lnTo>
                <a:lnTo>
                  <a:pt x="40284" y="127330"/>
                </a:lnTo>
                <a:lnTo>
                  <a:pt x="48120" y="126111"/>
                </a:lnTo>
                <a:lnTo>
                  <a:pt x="91046" y="116293"/>
                </a:lnTo>
                <a:lnTo>
                  <a:pt x="131813" y="100520"/>
                </a:lnTo>
                <a:lnTo>
                  <a:pt x="169773" y="79108"/>
                </a:lnTo>
                <a:lnTo>
                  <a:pt x="204292" y="52349"/>
                </a:lnTo>
                <a:lnTo>
                  <a:pt x="210591" y="46697"/>
                </a:lnTo>
                <a:lnTo>
                  <a:pt x="216903" y="52349"/>
                </a:lnTo>
                <a:lnTo>
                  <a:pt x="251409" y="79108"/>
                </a:lnTo>
                <a:lnTo>
                  <a:pt x="289369" y="100520"/>
                </a:lnTo>
                <a:lnTo>
                  <a:pt x="330136" y="116293"/>
                </a:lnTo>
                <a:lnTo>
                  <a:pt x="373049" y="126111"/>
                </a:lnTo>
                <a:lnTo>
                  <a:pt x="380898" y="127330"/>
                </a:lnTo>
                <a:lnTo>
                  <a:pt x="380898" y="86436"/>
                </a:lnTo>
                <a:lnTo>
                  <a:pt x="351459" y="81394"/>
                </a:lnTo>
                <a:lnTo>
                  <a:pt x="305993" y="64630"/>
                </a:lnTo>
                <a:lnTo>
                  <a:pt x="275894" y="46697"/>
                </a:lnTo>
                <a:lnTo>
                  <a:pt x="264515" y="39916"/>
                </a:lnTo>
                <a:lnTo>
                  <a:pt x="228193" y="7797"/>
                </a:lnTo>
                <a:lnTo>
                  <a:pt x="220903" y="2286"/>
                </a:lnTo>
                <a:lnTo>
                  <a:pt x="212305" y="0"/>
                </a:lnTo>
                <a:lnTo>
                  <a:pt x="203454" y="1016"/>
                </a:lnTo>
                <a:lnTo>
                  <a:pt x="195414" y="5422"/>
                </a:lnTo>
                <a:lnTo>
                  <a:pt x="194551" y="6184"/>
                </a:lnTo>
                <a:lnTo>
                  <a:pt x="193738" y="6934"/>
                </a:lnTo>
                <a:lnTo>
                  <a:pt x="193001" y="7797"/>
                </a:lnTo>
                <a:lnTo>
                  <a:pt x="156667" y="39916"/>
                </a:lnTo>
                <a:lnTo>
                  <a:pt x="115189" y="64630"/>
                </a:lnTo>
                <a:lnTo>
                  <a:pt x="69723" y="81394"/>
                </a:lnTo>
                <a:lnTo>
                  <a:pt x="21437" y="89662"/>
                </a:lnTo>
                <a:lnTo>
                  <a:pt x="12915" y="92075"/>
                </a:lnTo>
                <a:lnTo>
                  <a:pt x="6096" y="97167"/>
                </a:lnTo>
                <a:lnTo>
                  <a:pt x="1587" y="104292"/>
                </a:lnTo>
                <a:lnTo>
                  <a:pt x="0" y="112801"/>
                </a:lnTo>
                <a:lnTo>
                  <a:pt x="0" y="171157"/>
                </a:lnTo>
                <a:lnTo>
                  <a:pt x="3784" y="218173"/>
                </a:lnTo>
                <a:lnTo>
                  <a:pt x="14719" y="263779"/>
                </a:lnTo>
                <a:lnTo>
                  <a:pt x="32245" y="307581"/>
                </a:lnTo>
                <a:lnTo>
                  <a:pt x="55740" y="349199"/>
                </a:lnTo>
                <a:lnTo>
                  <a:pt x="84620" y="388239"/>
                </a:lnTo>
                <a:lnTo>
                  <a:pt x="118287" y="424294"/>
                </a:lnTo>
                <a:lnTo>
                  <a:pt x="156159" y="456996"/>
                </a:lnTo>
                <a:lnTo>
                  <a:pt x="197637" y="485940"/>
                </a:lnTo>
                <a:lnTo>
                  <a:pt x="210591" y="489648"/>
                </a:lnTo>
                <a:lnTo>
                  <a:pt x="217284" y="488721"/>
                </a:lnTo>
                <a:lnTo>
                  <a:pt x="223545" y="485940"/>
                </a:lnTo>
                <a:lnTo>
                  <a:pt x="265023" y="456996"/>
                </a:lnTo>
                <a:lnTo>
                  <a:pt x="276288" y="447268"/>
                </a:lnTo>
                <a:lnTo>
                  <a:pt x="302895" y="424294"/>
                </a:lnTo>
                <a:lnTo>
                  <a:pt x="336562" y="388239"/>
                </a:lnTo>
                <a:lnTo>
                  <a:pt x="365455" y="349199"/>
                </a:lnTo>
                <a:lnTo>
                  <a:pt x="388950" y="307581"/>
                </a:lnTo>
                <a:lnTo>
                  <a:pt x="406463" y="263779"/>
                </a:lnTo>
                <a:lnTo>
                  <a:pt x="417410" y="218173"/>
                </a:lnTo>
                <a:lnTo>
                  <a:pt x="421195" y="171157"/>
                </a:lnTo>
                <a:lnTo>
                  <a:pt x="421195" y="1128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" name="object 1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7881" y="5182108"/>
            <a:ext cx="507818" cy="576770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1059586" y="4650485"/>
            <a:ext cx="424497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85" b="1">
                <a:solidFill>
                  <a:srgbClr val="3A546C"/>
                </a:solidFill>
                <a:latin typeface="Century Gothic"/>
                <a:cs typeface="Century Gothic"/>
              </a:rPr>
              <a:t>SEAT</a:t>
            </a:r>
            <a:r>
              <a:rPr dirty="0" sz="1400" spc="4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235" b="1">
                <a:solidFill>
                  <a:srgbClr val="3A546C"/>
                </a:solidFill>
                <a:latin typeface="Century Gothic"/>
                <a:cs typeface="Century Gothic"/>
              </a:rPr>
              <a:t>BELTS</a:t>
            </a:r>
            <a:r>
              <a:rPr dirty="0" sz="1400" spc="225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baseline="1984" sz="2100" spc="-150">
                <a:solidFill>
                  <a:srgbClr val="3A546C"/>
                </a:solidFill>
                <a:latin typeface="Century Gothic"/>
                <a:cs typeface="Century Gothic"/>
              </a:rPr>
              <a:t>:</a:t>
            </a:r>
            <a:r>
              <a:rPr dirty="0" baseline="1984" sz="2100" spc="37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baseline="1984" sz="2100">
                <a:solidFill>
                  <a:srgbClr val="3A546C"/>
                </a:solidFill>
                <a:latin typeface="Century Gothic"/>
                <a:cs typeface="Century Gothic"/>
              </a:rPr>
              <a:t>Depends</a:t>
            </a:r>
            <a:r>
              <a:rPr dirty="0" baseline="1984" sz="2100" spc="3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baseline="1984" sz="2100">
                <a:solidFill>
                  <a:srgbClr val="3A546C"/>
                </a:solidFill>
                <a:latin typeface="Century Gothic"/>
                <a:cs typeface="Century Gothic"/>
              </a:rPr>
              <a:t>on</a:t>
            </a:r>
            <a:r>
              <a:rPr dirty="0" baseline="1984" sz="2100" spc="37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baseline="1984" sz="2100">
                <a:solidFill>
                  <a:srgbClr val="3A546C"/>
                </a:solidFill>
                <a:latin typeface="Century Gothic"/>
                <a:cs typeface="Century Gothic"/>
              </a:rPr>
              <a:t>the</a:t>
            </a:r>
            <a:r>
              <a:rPr dirty="0" baseline="1984" sz="2100" spc="22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baseline="1984" sz="2100" spc="97">
                <a:solidFill>
                  <a:srgbClr val="3A546C"/>
                </a:solidFill>
                <a:latin typeface="Century Gothic"/>
                <a:cs typeface="Century Gothic"/>
              </a:rPr>
              <a:t>number</a:t>
            </a:r>
            <a:r>
              <a:rPr dirty="0" baseline="1984" sz="2100" spc="1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baseline="1984" sz="2100">
                <a:solidFill>
                  <a:srgbClr val="3A546C"/>
                </a:solidFill>
                <a:latin typeface="Century Gothic"/>
                <a:cs typeface="Century Gothic"/>
              </a:rPr>
              <a:t>of</a:t>
            </a:r>
            <a:r>
              <a:rPr dirty="0" baseline="1984" sz="2100" spc="52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baseline="1984" sz="2100" spc="-15">
                <a:solidFill>
                  <a:srgbClr val="3A546C"/>
                </a:solidFill>
                <a:latin typeface="Century Gothic"/>
                <a:cs typeface="Century Gothic"/>
              </a:rPr>
              <a:t>seats</a:t>
            </a:r>
            <a:endParaRPr baseline="1984" sz="2100">
              <a:latin typeface="Century Gothic"/>
              <a:cs typeface="Century Gothic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1459971" y="6364721"/>
            <a:ext cx="267335" cy="269240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1600" spc="-55" b="1">
                <a:solidFill>
                  <a:srgbClr val="FF5C33"/>
                </a:solidFill>
                <a:latin typeface="Tahoma"/>
                <a:cs typeface="Tahoma"/>
              </a:rPr>
              <a:t>9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6891908" y="4595876"/>
            <a:ext cx="88900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00" b="1">
                <a:solidFill>
                  <a:srgbClr val="3A546C"/>
                </a:solidFill>
                <a:latin typeface="Century Gothic"/>
                <a:cs typeface="Century Gothic"/>
              </a:rPr>
              <a:t>AIRBAGS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059586" y="5454192"/>
            <a:ext cx="273431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75" b="1">
                <a:solidFill>
                  <a:srgbClr val="3A546C"/>
                </a:solidFill>
                <a:latin typeface="Century Gothic"/>
                <a:cs typeface="Century Gothic"/>
              </a:rPr>
              <a:t>REAR</a:t>
            </a:r>
            <a:r>
              <a:rPr dirty="0" sz="1400" spc="5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110" b="1">
                <a:solidFill>
                  <a:srgbClr val="3A546C"/>
                </a:solidFill>
                <a:latin typeface="Century Gothic"/>
                <a:cs typeface="Century Gothic"/>
              </a:rPr>
              <a:t>AND</a:t>
            </a:r>
            <a:r>
              <a:rPr dirty="0" sz="1400" spc="25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165" b="1">
                <a:solidFill>
                  <a:srgbClr val="3A546C"/>
                </a:solidFill>
                <a:latin typeface="Century Gothic"/>
                <a:cs typeface="Century Gothic"/>
              </a:rPr>
              <a:t>FRONT</a:t>
            </a:r>
            <a:r>
              <a:rPr dirty="0" sz="1400" spc="5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185" b="1">
                <a:solidFill>
                  <a:srgbClr val="3A546C"/>
                </a:solidFill>
                <a:latin typeface="Century Gothic"/>
                <a:cs typeface="Century Gothic"/>
              </a:rPr>
              <a:t>BUMPERS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889495" y="5340477"/>
            <a:ext cx="149225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20" b="1">
                <a:solidFill>
                  <a:srgbClr val="3A546C"/>
                </a:solidFill>
                <a:latin typeface="Century Gothic"/>
                <a:cs typeface="Century Gothic"/>
              </a:rPr>
              <a:t>ADAS</a:t>
            </a:r>
            <a:r>
              <a:rPr dirty="0" sz="1400" spc="10" b="1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165" b="1">
                <a:solidFill>
                  <a:srgbClr val="3A546C"/>
                </a:solidFill>
                <a:latin typeface="Century Gothic"/>
                <a:cs typeface="Century Gothic"/>
              </a:rPr>
              <a:t>SYSTEMS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7927975" y="4589779"/>
            <a:ext cx="304990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0">
                <a:solidFill>
                  <a:srgbClr val="3A546C"/>
                </a:solidFill>
                <a:latin typeface="Century Gothic"/>
                <a:cs typeface="Century Gothic"/>
              </a:rPr>
              <a:t>:</a:t>
            </a:r>
            <a:r>
              <a:rPr dirty="0" sz="1400" spc="4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3A546C"/>
                </a:solidFill>
                <a:latin typeface="Century Gothic"/>
                <a:cs typeface="Century Gothic"/>
              </a:rPr>
              <a:t>Depends</a:t>
            </a:r>
            <a:r>
              <a:rPr dirty="0" sz="1400" spc="5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3A546C"/>
                </a:solidFill>
                <a:latin typeface="Century Gothic"/>
                <a:cs typeface="Century Gothic"/>
              </a:rPr>
              <a:t>on</a:t>
            </a:r>
            <a:r>
              <a:rPr dirty="0" sz="1400" spc="4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3A546C"/>
                </a:solidFill>
                <a:latin typeface="Century Gothic"/>
                <a:cs typeface="Century Gothic"/>
              </a:rPr>
              <a:t>the</a:t>
            </a:r>
            <a:r>
              <a:rPr dirty="0" sz="1400" spc="3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65">
                <a:solidFill>
                  <a:srgbClr val="3A546C"/>
                </a:solidFill>
                <a:latin typeface="Century Gothic"/>
                <a:cs typeface="Century Gothic"/>
              </a:rPr>
              <a:t>number</a:t>
            </a:r>
            <a:r>
              <a:rPr dirty="0" sz="1400" spc="3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3A546C"/>
                </a:solidFill>
                <a:latin typeface="Century Gothic"/>
                <a:cs typeface="Century Gothic"/>
              </a:rPr>
              <a:t>of</a:t>
            </a:r>
            <a:r>
              <a:rPr dirty="0" sz="1400" spc="4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-20">
                <a:solidFill>
                  <a:srgbClr val="3A546C"/>
                </a:solidFill>
                <a:latin typeface="Century Gothic"/>
                <a:cs typeface="Century Gothic"/>
              </a:rPr>
              <a:t>seats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631695" y="5858967"/>
            <a:ext cx="3656329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0">
                <a:solidFill>
                  <a:srgbClr val="3A546C"/>
                </a:solidFill>
                <a:latin typeface="Century Gothic"/>
                <a:cs typeface="Century Gothic"/>
              </a:rPr>
              <a:t>Plastic</a:t>
            </a:r>
            <a:r>
              <a:rPr dirty="0" sz="1400" spc="-1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3A546C"/>
                </a:solidFill>
                <a:latin typeface="Century Gothic"/>
                <a:cs typeface="Century Gothic"/>
              </a:rPr>
              <a:t>fiber</a:t>
            </a:r>
            <a:r>
              <a:rPr dirty="0" sz="1400" spc="2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3A546C"/>
                </a:solidFill>
                <a:latin typeface="Century Gothic"/>
                <a:cs typeface="Century Gothic"/>
              </a:rPr>
              <a:t>alloy</a:t>
            </a:r>
            <a:r>
              <a:rPr dirty="0" sz="1400" spc="1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60">
                <a:solidFill>
                  <a:srgbClr val="3A546C"/>
                </a:solidFill>
                <a:latin typeface="Century Gothic"/>
                <a:cs typeface="Century Gothic"/>
              </a:rPr>
              <a:t>front</a:t>
            </a:r>
            <a:r>
              <a:rPr dirty="0" sz="1400" spc="-1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3A546C"/>
                </a:solidFill>
                <a:latin typeface="Century Gothic"/>
                <a:cs typeface="Century Gothic"/>
              </a:rPr>
              <a:t>and</a:t>
            </a:r>
            <a:r>
              <a:rPr dirty="0" sz="1400" spc="1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3A546C"/>
                </a:solidFill>
                <a:latin typeface="Century Gothic"/>
                <a:cs typeface="Century Gothic"/>
              </a:rPr>
              <a:t>rear </a:t>
            </a:r>
            <a:r>
              <a:rPr dirty="0" sz="1400" spc="50">
                <a:solidFill>
                  <a:srgbClr val="3A546C"/>
                </a:solidFill>
                <a:latin typeface="Century Gothic"/>
                <a:cs typeface="Century Gothic"/>
              </a:rPr>
              <a:t>bumpers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8576564" y="5319869"/>
            <a:ext cx="3312795" cy="981075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300"/>
              </a:spcBef>
              <a:buFont typeface="Wingdings"/>
              <a:buChar char=""/>
              <a:tabLst>
                <a:tab pos="299085" algn="l"/>
              </a:tabLst>
            </a:pPr>
            <a:r>
              <a:rPr dirty="0" sz="1400" spc="-10">
                <a:solidFill>
                  <a:srgbClr val="3A546C"/>
                </a:solidFill>
                <a:latin typeface="Century Gothic"/>
                <a:cs typeface="Century Gothic"/>
              </a:rPr>
              <a:t>Adaptive</a:t>
            </a:r>
            <a:r>
              <a:rPr dirty="0" sz="1400" spc="7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3A546C"/>
                </a:solidFill>
                <a:latin typeface="Century Gothic"/>
                <a:cs typeface="Century Gothic"/>
              </a:rPr>
              <a:t>Cruise</a:t>
            </a:r>
            <a:r>
              <a:rPr dirty="0" sz="1400" spc="10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-10">
                <a:solidFill>
                  <a:srgbClr val="3A546C"/>
                </a:solidFill>
                <a:latin typeface="Century Gothic"/>
                <a:cs typeface="Century Gothic"/>
              </a:rPr>
              <a:t>Control</a:t>
            </a:r>
            <a:endParaRPr sz="1400">
              <a:latin typeface="Century Gothic"/>
              <a:cs typeface="Century Gothic"/>
            </a:endParaRPr>
          </a:p>
          <a:p>
            <a:pPr marL="299085" indent="-286385">
              <a:lnSpc>
                <a:spcPct val="100000"/>
              </a:lnSpc>
              <a:spcBef>
                <a:spcPts val="204"/>
              </a:spcBef>
              <a:buFont typeface="Wingdings"/>
              <a:buChar char=""/>
              <a:tabLst>
                <a:tab pos="299085" algn="l"/>
              </a:tabLst>
            </a:pPr>
            <a:r>
              <a:rPr dirty="0" sz="1400">
                <a:solidFill>
                  <a:srgbClr val="3A546C"/>
                </a:solidFill>
                <a:latin typeface="Century Gothic"/>
                <a:cs typeface="Century Gothic"/>
              </a:rPr>
              <a:t>Lane</a:t>
            </a:r>
            <a:r>
              <a:rPr dirty="0" sz="1400" spc="17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3A546C"/>
                </a:solidFill>
                <a:latin typeface="Century Gothic"/>
                <a:cs typeface="Century Gothic"/>
              </a:rPr>
              <a:t>Departure</a:t>
            </a:r>
            <a:r>
              <a:rPr dirty="0" sz="1400" spc="11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60">
                <a:solidFill>
                  <a:srgbClr val="3A546C"/>
                </a:solidFill>
                <a:latin typeface="Century Gothic"/>
                <a:cs typeface="Century Gothic"/>
              </a:rPr>
              <a:t>Warning</a:t>
            </a:r>
            <a:endParaRPr sz="1400">
              <a:latin typeface="Century Gothic"/>
              <a:cs typeface="Century Gothic"/>
            </a:endParaRPr>
          </a:p>
          <a:p>
            <a:pPr marL="299085" indent="-286385">
              <a:lnSpc>
                <a:spcPct val="100000"/>
              </a:lnSpc>
              <a:spcBef>
                <a:spcPts val="204"/>
              </a:spcBef>
              <a:buFont typeface="Wingdings"/>
              <a:buChar char=""/>
              <a:tabLst>
                <a:tab pos="299085" algn="l"/>
              </a:tabLst>
            </a:pPr>
            <a:r>
              <a:rPr dirty="0" sz="1400" spc="50">
                <a:solidFill>
                  <a:srgbClr val="3A546C"/>
                </a:solidFill>
                <a:latin typeface="Century Gothic"/>
                <a:cs typeface="Century Gothic"/>
              </a:rPr>
              <a:t>Autonomous</a:t>
            </a:r>
            <a:r>
              <a:rPr dirty="0" sz="1400" spc="8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10">
                <a:solidFill>
                  <a:srgbClr val="3A546C"/>
                </a:solidFill>
                <a:latin typeface="Century Gothic"/>
                <a:cs typeface="Century Gothic"/>
              </a:rPr>
              <a:t>Emergency</a:t>
            </a:r>
            <a:r>
              <a:rPr dirty="0" sz="1400" spc="10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75">
                <a:solidFill>
                  <a:srgbClr val="3A546C"/>
                </a:solidFill>
                <a:latin typeface="Century Gothic"/>
                <a:cs typeface="Century Gothic"/>
              </a:rPr>
              <a:t>Braking</a:t>
            </a:r>
            <a:endParaRPr sz="1400">
              <a:latin typeface="Century Gothic"/>
              <a:cs typeface="Century Gothic"/>
            </a:endParaRPr>
          </a:p>
          <a:p>
            <a:pPr marL="299085" indent="-286385">
              <a:lnSpc>
                <a:spcPct val="100000"/>
              </a:lnSpc>
              <a:spcBef>
                <a:spcPts val="190"/>
              </a:spcBef>
              <a:buFont typeface="Wingdings"/>
              <a:buChar char=""/>
              <a:tabLst>
                <a:tab pos="299085" algn="l"/>
              </a:tabLst>
            </a:pPr>
            <a:r>
              <a:rPr dirty="0" sz="1400" spc="100">
                <a:solidFill>
                  <a:srgbClr val="3A546C"/>
                </a:solidFill>
                <a:latin typeface="Century Gothic"/>
                <a:cs typeface="Century Gothic"/>
              </a:rPr>
              <a:t>Blind</a:t>
            </a:r>
            <a:r>
              <a:rPr dirty="0" sz="1400" spc="-2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50">
                <a:solidFill>
                  <a:srgbClr val="3A546C"/>
                </a:solidFill>
                <a:latin typeface="Century Gothic"/>
                <a:cs typeface="Century Gothic"/>
              </a:rPr>
              <a:t>Spot</a:t>
            </a:r>
            <a:r>
              <a:rPr dirty="0" sz="1400" spc="-3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-10">
                <a:solidFill>
                  <a:srgbClr val="3A546C"/>
                </a:solidFill>
                <a:latin typeface="Century Gothic"/>
                <a:cs typeface="Century Gothic"/>
              </a:rPr>
              <a:t>Detection</a:t>
            </a:r>
            <a:endParaRPr sz="14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900905" y="3752045"/>
            <a:ext cx="6182995" cy="2609215"/>
            <a:chOff x="5900905" y="3752045"/>
            <a:chExt cx="6182995" cy="26092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0905" y="3752045"/>
              <a:ext cx="6182912" cy="2609172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5914898" y="3766184"/>
              <a:ext cx="6104890" cy="2531110"/>
            </a:xfrm>
            <a:custGeom>
              <a:avLst/>
              <a:gdLst/>
              <a:ahLst/>
              <a:cxnLst/>
              <a:rect l="l" t="t" r="r" b="b"/>
              <a:pathLst>
                <a:path w="6104890" h="2531110">
                  <a:moveTo>
                    <a:pt x="5682615" y="0"/>
                  </a:moveTo>
                  <a:lnTo>
                    <a:pt x="421766" y="0"/>
                  </a:lnTo>
                  <a:lnTo>
                    <a:pt x="372559" y="2837"/>
                  </a:lnTo>
                  <a:lnTo>
                    <a:pt x="325025" y="11140"/>
                  </a:lnTo>
                  <a:lnTo>
                    <a:pt x="279478" y="24590"/>
                  </a:lnTo>
                  <a:lnTo>
                    <a:pt x="236236" y="42871"/>
                  </a:lnTo>
                  <a:lnTo>
                    <a:pt x="195614" y="65668"/>
                  </a:lnTo>
                  <a:lnTo>
                    <a:pt x="157927" y="92662"/>
                  </a:lnTo>
                  <a:lnTo>
                    <a:pt x="123491" y="123539"/>
                  </a:lnTo>
                  <a:lnTo>
                    <a:pt x="92622" y="157980"/>
                  </a:lnTo>
                  <a:lnTo>
                    <a:pt x="65637" y="195670"/>
                  </a:lnTo>
                  <a:lnTo>
                    <a:pt x="42849" y="236292"/>
                  </a:lnTo>
                  <a:lnTo>
                    <a:pt x="24576" y="279529"/>
                  </a:lnTo>
                  <a:lnTo>
                    <a:pt x="11133" y="325065"/>
                  </a:lnTo>
                  <a:lnTo>
                    <a:pt x="2835" y="372583"/>
                  </a:lnTo>
                  <a:lnTo>
                    <a:pt x="0" y="421766"/>
                  </a:lnTo>
                  <a:lnTo>
                    <a:pt x="0" y="2108758"/>
                  </a:lnTo>
                  <a:lnTo>
                    <a:pt x="2835" y="2157947"/>
                  </a:lnTo>
                  <a:lnTo>
                    <a:pt x="11133" y="2205468"/>
                  </a:lnTo>
                  <a:lnTo>
                    <a:pt x="24576" y="2251006"/>
                  </a:lnTo>
                  <a:lnTo>
                    <a:pt x="42849" y="2294244"/>
                  </a:lnTo>
                  <a:lnTo>
                    <a:pt x="65637" y="2334866"/>
                  </a:lnTo>
                  <a:lnTo>
                    <a:pt x="92622" y="2372555"/>
                  </a:lnTo>
                  <a:lnTo>
                    <a:pt x="123491" y="2406996"/>
                  </a:lnTo>
                  <a:lnTo>
                    <a:pt x="157927" y="2437870"/>
                  </a:lnTo>
                  <a:lnTo>
                    <a:pt x="195614" y="2464863"/>
                  </a:lnTo>
                  <a:lnTo>
                    <a:pt x="236236" y="2487658"/>
                  </a:lnTo>
                  <a:lnTo>
                    <a:pt x="279478" y="2505938"/>
                  </a:lnTo>
                  <a:lnTo>
                    <a:pt x="325025" y="2519387"/>
                  </a:lnTo>
                  <a:lnTo>
                    <a:pt x="372559" y="2527688"/>
                  </a:lnTo>
                  <a:lnTo>
                    <a:pt x="421766" y="2530525"/>
                  </a:lnTo>
                  <a:lnTo>
                    <a:pt x="5682615" y="2530525"/>
                  </a:lnTo>
                  <a:lnTo>
                    <a:pt x="5731798" y="2527688"/>
                  </a:lnTo>
                  <a:lnTo>
                    <a:pt x="5779316" y="2519387"/>
                  </a:lnTo>
                  <a:lnTo>
                    <a:pt x="5824852" y="2505938"/>
                  </a:lnTo>
                  <a:lnTo>
                    <a:pt x="5868089" y="2487658"/>
                  </a:lnTo>
                  <a:lnTo>
                    <a:pt x="5908711" y="2464863"/>
                  </a:lnTo>
                  <a:lnTo>
                    <a:pt x="5946401" y="2437870"/>
                  </a:lnTo>
                  <a:lnTo>
                    <a:pt x="5980842" y="2406996"/>
                  </a:lnTo>
                  <a:lnTo>
                    <a:pt x="6011719" y="2372555"/>
                  </a:lnTo>
                  <a:lnTo>
                    <a:pt x="6038713" y="2334866"/>
                  </a:lnTo>
                  <a:lnTo>
                    <a:pt x="6061510" y="2294244"/>
                  </a:lnTo>
                  <a:lnTo>
                    <a:pt x="6079791" y="2251006"/>
                  </a:lnTo>
                  <a:lnTo>
                    <a:pt x="6093241" y="2205468"/>
                  </a:lnTo>
                  <a:lnTo>
                    <a:pt x="6101544" y="2157947"/>
                  </a:lnTo>
                  <a:lnTo>
                    <a:pt x="6104382" y="2108758"/>
                  </a:lnTo>
                  <a:lnTo>
                    <a:pt x="6104382" y="421766"/>
                  </a:lnTo>
                  <a:lnTo>
                    <a:pt x="6101544" y="372583"/>
                  </a:lnTo>
                  <a:lnTo>
                    <a:pt x="6093241" y="325065"/>
                  </a:lnTo>
                  <a:lnTo>
                    <a:pt x="6079791" y="279529"/>
                  </a:lnTo>
                  <a:lnTo>
                    <a:pt x="6061510" y="236292"/>
                  </a:lnTo>
                  <a:lnTo>
                    <a:pt x="6038713" y="195670"/>
                  </a:lnTo>
                  <a:lnTo>
                    <a:pt x="6011719" y="157980"/>
                  </a:lnTo>
                  <a:lnTo>
                    <a:pt x="5980842" y="123539"/>
                  </a:lnTo>
                  <a:lnTo>
                    <a:pt x="5946401" y="92662"/>
                  </a:lnTo>
                  <a:lnTo>
                    <a:pt x="5908711" y="65668"/>
                  </a:lnTo>
                  <a:lnTo>
                    <a:pt x="5868089" y="42871"/>
                  </a:lnTo>
                  <a:lnTo>
                    <a:pt x="5824852" y="24590"/>
                  </a:lnTo>
                  <a:lnTo>
                    <a:pt x="5779316" y="11140"/>
                  </a:lnTo>
                  <a:lnTo>
                    <a:pt x="5731798" y="2837"/>
                  </a:lnTo>
                  <a:lnTo>
                    <a:pt x="56826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914898" y="3766184"/>
              <a:ext cx="6104890" cy="2531110"/>
            </a:xfrm>
            <a:custGeom>
              <a:avLst/>
              <a:gdLst/>
              <a:ahLst/>
              <a:cxnLst/>
              <a:rect l="l" t="t" r="r" b="b"/>
              <a:pathLst>
                <a:path w="6104890" h="2531110">
                  <a:moveTo>
                    <a:pt x="0" y="421766"/>
                  </a:moveTo>
                  <a:lnTo>
                    <a:pt x="2835" y="372583"/>
                  </a:lnTo>
                  <a:lnTo>
                    <a:pt x="11133" y="325065"/>
                  </a:lnTo>
                  <a:lnTo>
                    <a:pt x="24576" y="279529"/>
                  </a:lnTo>
                  <a:lnTo>
                    <a:pt x="42849" y="236292"/>
                  </a:lnTo>
                  <a:lnTo>
                    <a:pt x="65637" y="195670"/>
                  </a:lnTo>
                  <a:lnTo>
                    <a:pt x="92622" y="157980"/>
                  </a:lnTo>
                  <a:lnTo>
                    <a:pt x="123491" y="123539"/>
                  </a:lnTo>
                  <a:lnTo>
                    <a:pt x="157927" y="92662"/>
                  </a:lnTo>
                  <a:lnTo>
                    <a:pt x="195614" y="65668"/>
                  </a:lnTo>
                  <a:lnTo>
                    <a:pt x="236236" y="42871"/>
                  </a:lnTo>
                  <a:lnTo>
                    <a:pt x="279478" y="24590"/>
                  </a:lnTo>
                  <a:lnTo>
                    <a:pt x="325025" y="11140"/>
                  </a:lnTo>
                  <a:lnTo>
                    <a:pt x="372559" y="2837"/>
                  </a:lnTo>
                  <a:lnTo>
                    <a:pt x="421766" y="0"/>
                  </a:lnTo>
                  <a:lnTo>
                    <a:pt x="5682615" y="0"/>
                  </a:lnTo>
                  <a:lnTo>
                    <a:pt x="5731798" y="2837"/>
                  </a:lnTo>
                  <a:lnTo>
                    <a:pt x="5779316" y="11140"/>
                  </a:lnTo>
                  <a:lnTo>
                    <a:pt x="5824852" y="24590"/>
                  </a:lnTo>
                  <a:lnTo>
                    <a:pt x="5868089" y="42871"/>
                  </a:lnTo>
                  <a:lnTo>
                    <a:pt x="5908711" y="65668"/>
                  </a:lnTo>
                  <a:lnTo>
                    <a:pt x="5946401" y="92662"/>
                  </a:lnTo>
                  <a:lnTo>
                    <a:pt x="5980842" y="123539"/>
                  </a:lnTo>
                  <a:lnTo>
                    <a:pt x="6011719" y="157980"/>
                  </a:lnTo>
                  <a:lnTo>
                    <a:pt x="6038713" y="195670"/>
                  </a:lnTo>
                  <a:lnTo>
                    <a:pt x="6061510" y="236292"/>
                  </a:lnTo>
                  <a:lnTo>
                    <a:pt x="6079791" y="279529"/>
                  </a:lnTo>
                  <a:lnTo>
                    <a:pt x="6093241" y="325065"/>
                  </a:lnTo>
                  <a:lnTo>
                    <a:pt x="6101544" y="372583"/>
                  </a:lnTo>
                  <a:lnTo>
                    <a:pt x="6104382" y="421766"/>
                  </a:lnTo>
                  <a:lnTo>
                    <a:pt x="6104382" y="2108758"/>
                  </a:lnTo>
                  <a:lnTo>
                    <a:pt x="6101544" y="2157947"/>
                  </a:lnTo>
                  <a:lnTo>
                    <a:pt x="6093241" y="2205468"/>
                  </a:lnTo>
                  <a:lnTo>
                    <a:pt x="6079791" y="2251006"/>
                  </a:lnTo>
                  <a:lnTo>
                    <a:pt x="6061510" y="2294244"/>
                  </a:lnTo>
                  <a:lnTo>
                    <a:pt x="6038713" y="2334866"/>
                  </a:lnTo>
                  <a:lnTo>
                    <a:pt x="6011719" y="2372555"/>
                  </a:lnTo>
                  <a:lnTo>
                    <a:pt x="5980842" y="2406996"/>
                  </a:lnTo>
                  <a:lnTo>
                    <a:pt x="5946401" y="2437870"/>
                  </a:lnTo>
                  <a:lnTo>
                    <a:pt x="5908711" y="2464863"/>
                  </a:lnTo>
                  <a:lnTo>
                    <a:pt x="5868089" y="2487658"/>
                  </a:lnTo>
                  <a:lnTo>
                    <a:pt x="5824852" y="2505938"/>
                  </a:lnTo>
                  <a:lnTo>
                    <a:pt x="5779316" y="2519387"/>
                  </a:lnTo>
                  <a:lnTo>
                    <a:pt x="5731798" y="2527688"/>
                  </a:lnTo>
                  <a:lnTo>
                    <a:pt x="5682615" y="2530525"/>
                  </a:lnTo>
                  <a:lnTo>
                    <a:pt x="421766" y="2530525"/>
                  </a:lnTo>
                  <a:lnTo>
                    <a:pt x="372559" y="2527688"/>
                  </a:lnTo>
                  <a:lnTo>
                    <a:pt x="325025" y="2519387"/>
                  </a:lnTo>
                  <a:lnTo>
                    <a:pt x="279478" y="2505938"/>
                  </a:lnTo>
                  <a:lnTo>
                    <a:pt x="236236" y="2487658"/>
                  </a:lnTo>
                  <a:lnTo>
                    <a:pt x="195614" y="2464863"/>
                  </a:lnTo>
                  <a:lnTo>
                    <a:pt x="157927" y="2437870"/>
                  </a:lnTo>
                  <a:lnTo>
                    <a:pt x="123491" y="2406996"/>
                  </a:lnTo>
                  <a:lnTo>
                    <a:pt x="92622" y="2372555"/>
                  </a:lnTo>
                  <a:lnTo>
                    <a:pt x="65637" y="2334866"/>
                  </a:lnTo>
                  <a:lnTo>
                    <a:pt x="42849" y="2294244"/>
                  </a:lnTo>
                  <a:lnTo>
                    <a:pt x="24576" y="2251006"/>
                  </a:lnTo>
                  <a:lnTo>
                    <a:pt x="11133" y="2205468"/>
                  </a:lnTo>
                  <a:lnTo>
                    <a:pt x="2835" y="2157947"/>
                  </a:lnTo>
                  <a:lnTo>
                    <a:pt x="0" y="2108758"/>
                  </a:lnTo>
                  <a:lnTo>
                    <a:pt x="0" y="421766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5900905" y="1062185"/>
            <a:ext cx="6182995" cy="2609215"/>
            <a:chOff x="5900905" y="1062185"/>
            <a:chExt cx="6182995" cy="2609215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905" y="1062185"/>
              <a:ext cx="6182912" cy="2609172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5914898" y="1076959"/>
              <a:ext cx="6104890" cy="2530475"/>
            </a:xfrm>
            <a:custGeom>
              <a:avLst/>
              <a:gdLst/>
              <a:ahLst/>
              <a:cxnLst/>
              <a:rect l="l" t="t" r="r" b="b"/>
              <a:pathLst>
                <a:path w="6104890" h="2530475">
                  <a:moveTo>
                    <a:pt x="5682615" y="0"/>
                  </a:moveTo>
                  <a:lnTo>
                    <a:pt x="421766" y="0"/>
                  </a:lnTo>
                  <a:lnTo>
                    <a:pt x="372559" y="2837"/>
                  </a:lnTo>
                  <a:lnTo>
                    <a:pt x="325025" y="11140"/>
                  </a:lnTo>
                  <a:lnTo>
                    <a:pt x="279478" y="24590"/>
                  </a:lnTo>
                  <a:lnTo>
                    <a:pt x="236236" y="42871"/>
                  </a:lnTo>
                  <a:lnTo>
                    <a:pt x="195614" y="65668"/>
                  </a:lnTo>
                  <a:lnTo>
                    <a:pt x="157927" y="92662"/>
                  </a:lnTo>
                  <a:lnTo>
                    <a:pt x="123491" y="123539"/>
                  </a:lnTo>
                  <a:lnTo>
                    <a:pt x="92622" y="157980"/>
                  </a:lnTo>
                  <a:lnTo>
                    <a:pt x="65637" y="195670"/>
                  </a:lnTo>
                  <a:lnTo>
                    <a:pt x="42849" y="236292"/>
                  </a:lnTo>
                  <a:lnTo>
                    <a:pt x="24576" y="279529"/>
                  </a:lnTo>
                  <a:lnTo>
                    <a:pt x="11133" y="325065"/>
                  </a:lnTo>
                  <a:lnTo>
                    <a:pt x="2835" y="372583"/>
                  </a:lnTo>
                  <a:lnTo>
                    <a:pt x="0" y="421766"/>
                  </a:lnTo>
                  <a:lnTo>
                    <a:pt x="0" y="2108707"/>
                  </a:lnTo>
                  <a:lnTo>
                    <a:pt x="2835" y="2157891"/>
                  </a:lnTo>
                  <a:lnTo>
                    <a:pt x="11133" y="2205409"/>
                  </a:lnTo>
                  <a:lnTo>
                    <a:pt x="24576" y="2250945"/>
                  </a:lnTo>
                  <a:lnTo>
                    <a:pt x="42849" y="2294182"/>
                  </a:lnTo>
                  <a:lnTo>
                    <a:pt x="65637" y="2334804"/>
                  </a:lnTo>
                  <a:lnTo>
                    <a:pt x="92622" y="2372494"/>
                  </a:lnTo>
                  <a:lnTo>
                    <a:pt x="123491" y="2406935"/>
                  </a:lnTo>
                  <a:lnTo>
                    <a:pt x="157927" y="2437812"/>
                  </a:lnTo>
                  <a:lnTo>
                    <a:pt x="195614" y="2464806"/>
                  </a:lnTo>
                  <a:lnTo>
                    <a:pt x="236236" y="2487603"/>
                  </a:lnTo>
                  <a:lnTo>
                    <a:pt x="279478" y="2505884"/>
                  </a:lnTo>
                  <a:lnTo>
                    <a:pt x="325025" y="2519334"/>
                  </a:lnTo>
                  <a:lnTo>
                    <a:pt x="372559" y="2527637"/>
                  </a:lnTo>
                  <a:lnTo>
                    <a:pt x="421766" y="2530475"/>
                  </a:lnTo>
                  <a:lnTo>
                    <a:pt x="5682615" y="2530475"/>
                  </a:lnTo>
                  <a:lnTo>
                    <a:pt x="5731798" y="2527637"/>
                  </a:lnTo>
                  <a:lnTo>
                    <a:pt x="5779316" y="2519334"/>
                  </a:lnTo>
                  <a:lnTo>
                    <a:pt x="5824852" y="2505884"/>
                  </a:lnTo>
                  <a:lnTo>
                    <a:pt x="5868089" y="2487603"/>
                  </a:lnTo>
                  <a:lnTo>
                    <a:pt x="5908711" y="2464806"/>
                  </a:lnTo>
                  <a:lnTo>
                    <a:pt x="5946401" y="2437812"/>
                  </a:lnTo>
                  <a:lnTo>
                    <a:pt x="5980842" y="2406935"/>
                  </a:lnTo>
                  <a:lnTo>
                    <a:pt x="6011719" y="2372494"/>
                  </a:lnTo>
                  <a:lnTo>
                    <a:pt x="6038713" y="2334804"/>
                  </a:lnTo>
                  <a:lnTo>
                    <a:pt x="6061510" y="2294182"/>
                  </a:lnTo>
                  <a:lnTo>
                    <a:pt x="6079791" y="2250945"/>
                  </a:lnTo>
                  <a:lnTo>
                    <a:pt x="6093241" y="2205409"/>
                  </a:lnTo>
                  <a:lnTo>
                    <a:pt x="6101544" y="2157891"/>
                  </a:lnTo>
                  <a:lnTo>
                    <a:pt x="6104382" y="2108707"/>
                  </a:lnTo>
                  <a:lnTo>
                    <a:pt x="6104382" y="421766"/>
                  </a:lnTo>
                  <a:lnTo>
                    <a:pt x="6101544" y="372583"/>
                  </a:lnTo>
                  <a:lnTo>
                    <a:pt x="6093241" y="325065"/>
                  </a:lnTo>
                  <a:lnTo>
                    <a:pt x="6079791" y="279529"/>
                  </a:lnTo>
                  <a:lnTo>
                    <a:pt x="6061510" y="236292"/>
                  </a:lnTo>
                  <a:lnTo>
                    <a:pt x="6038713" y="195670"/>
                  </a:lnTo>
                  <a:lnTo>
                    <a:pt x="6011719" y="157980"/>
                  </a:lnTo>
                  <a:lnTo>
                    <a:pt x="5980842" y="123539"/>
                  </a:lnTo>
                  <a:lnTo>
                    <a:pt x="5946401" y="92662"/>
                  </a:lnTo>
                  <a:lnTo>
                    <a:pt x="5908711" y="65668"/>
                  </a:lnTo>
                  <a:lnTo>
                    <a:pt x="5868089" y="42871"/>
                  </a:lnTo>
                  <a:lnTo>
                    <a:pt x="5824852" y="24590"/>
                  </a:lnTo>
                  <a:lnTo>
                    <a:pt x="5779316" y="11140"/>
                  </a:lnTo>
                  <a:lnTo>
                    <a:pt x="5731798" y="2837"/>
                  </a:lnTo>
                  <a:lnTo>
                    <a:pt x="56826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914898" y="1076959"/>
              <a:ext cx="6104890" cy="2530475"/>
            </a:xfrm>
            <a:custGeom>
              <a:avLst/>
              <a:gdLst/>
              <a:ahLst/>
              <a:cxnLst/>
              <a:rect l="l" t="t" r="r" b="b"/>
              <a:pathLst>
                <a:path w="6104890" h="2530475">
                  <a:moveTo>
                    <a:pt x="0" y="421766"/>
                  </a:moveTo>
                  <a:lnTo>
                    <a:pt x="2835" y="372583"/>
                  </a:lnTo>
                  <a:lnTo>
                    <a:pt x="11133" y="325065"/>
                  </a:lnTo>
                  <a:lnTo>
                    <a:pt x="24576" y="279529"/>
                  </a:lnTo>
                  <a:lnTo>
                    <a:pt x="42849" y="236292"/>
                  </a:lnTo>
                  <a:lnTo>
                    <a:pt x="65637" y="195670"/>
                  </a:lnTo>
                  <a:lnTo>
                    <a:pt x="92622" y="157980"/>
                  </a:lnTo>
                  <a:lnTo>
                    <a:pt x="123491" y="123539"/>
                  </a:lnTo>
                  <a:lnTo>
                    <a:pt x="157927" y="92662"/>
                  </a:lnTo>
                  <a:lnTo>
                    <a:pt x="195614" y="65668"/>
                  </a:lnTo>
                  <a:lnTo>
                    <a:pt x="236236" y="42871"/>
                  </a:lnTo>
                  <a:lnTo>
                    <a:pt x="279478" y="24590"/>
                  </a:lnTo>
                  <a:lnTo>
                    <a:pt x="325025" y="11140"/>
                  </a:lnTo>
                  <a:lnTo>
                    <a:pt x="372559" y="2837"/>
                  </a:lnTo>
                  <a:lnTo>
                    <a:pt x="421766" y="0"/>
                  </a:lnTo>
                  <a:lnTo>
                    <a:pt x="5682615" y="0"/>
                  </a:lnTo>
                  <a:lnTo>
                    <a:pt x="5731798" y="2837"/>
                  </a:lnTo>
                  <a:lnTo>
                    <a:pt x="5779316" y="11140"/>
                  </a:lnTo>
                  <a:lnTo>
                    <a:pt x="5824852" y="24590"/>
                  </a:lnTo>
                  <a:lnTo>
                    <a:pt x="5868089" y="42871"/>
                  </a:lnTo>
                  <a:lnTo>
                    <a:pt x="5908711" y="65668"/>
                  </a:lnTo>
                  <a:lnTo>
                    <a:pt x="5946401" y="92662"/>
                  </a:lnTo>
                  <a:lnTo>
                    <a:pt x="5980842" y="123539"/>
                  </a:lnTo>
                  <a:lnTo>
                    <a:pt x="6011719" y="157980"/>
                  </a:lnTo>
                  <a:lnTo>
                    <a:pt x="6038713" y="195670"/>
                  </a:lnTo>
                  <a:lnTo>
                    <a:pt x="6061510" y="236292"/>
                  </a:lnTo>
                  <a:lnTo>
                    <a:pt x="6079791" y="279529"/>
                  </a:lnTo>
                  <a:lnTo>
                    <a:pt x="6093241" y="325065"/>
                  </a:lnTo>
                  <a:lnTo>
                    <a:pt x="6101544" y="372583"/>
                  </a:lnTo>
                  <a:lnTo>
                    <a:pt x="6104382" y="421766"/>
                  </a:lnTo>
                  <a:lnTo>
                    <a:pt x="6104382" y="2108707"/>
                  </a:lnTo>
                  <a:lnTo>
                    <a:pt x="6101544" y="2157891"/>
                  </a:lnTo>
                  <a:lnTo>
                    <a:pt x="6093241" y="2205409"/>
                  </a:lnTo>
                  <a:lnTo>
                    <a:pt x="6079791" y="2250945"/>
                  </a:lnTo>
                  <a:lnTo>
                    <a:pt x="6061510" y="2294182"/>
                  </a:lnTo>
                  <a:lnTo>
                    <a:pt x="6038713" y="2334804"/>
                  </a:lnTo>
                  <a:lnTo>
                    <a:pt x="6011719" y="2372494"/>
                  </a:lnTo>
                  <a:lnTo>
                    <a:pt x="5980842" y="2406935"/>
                  </a:lnTo>
                  <a:lnTo>
                    <a:pt x="5946401" y="2437812"/>
                  </a:lnTo>
                  <a:lnTo>
                    <a:pt x="5908711" y="2464806"/>
                  </a:lnTo>
                  <a:lnTo>
                    <a:pt x="5868089" y="2487603"/>
                  </a:lnTo>
                  <a:lnTo>
                    <a:pt x="5824852" y="2505884"/>
                  </a:lnTo>
                  <a:lnTo>
                    <a:pt x="5779316" y="2519334"/>
                  </a:lnTo>
                  <a:lnTo>
                    <a:pt x="5731798" y="2527637"/>
                  </a:lnTo>
                  <a:lnTo>
                    <a:pt x="5682615" y="2530475"/>
                  </a:lnTo>
                  <a:lnTo>
                    <a:pt x="421766" y="2530475"/>
                  </a:lnTo>
                  <a:lnTo>
                    <a:pt x="372559" y="2527637"/>
                  </a:lnTo>
                  <a:lnTo>
                    <a:pt x="325025" y="2519334"/>
                  </a:lnTo>
                  <a:lnTo>
                    <a:pt x="279478" y="2505884"/>
                  </a:lnTo>
                  <a:lnTo>
                    <a:pt x="236236" y="2487603"/>
                  </a:lnTo>
                  <a:lnTo>
                    <a:pt x="195614" y="2464806"/>
                  </a:lnTo>
                  <a:lnTo>
                    <a:pt x="157927" y="2437812"/>
                  </a:lnTo>
                  <a:lnTo>
                    <a:pt x="123491" y="2406935"/>
                  </a:lnTo>
                  <a:lnTo>
                    <a:pt x="92622" y="2372494"/>
                  </a:lnTo>
                  <a:lnTo>
                    <a:pt x="65637" y="2334804"/>
                  </a:lnTo>
                  <a:lnTo>
                    <a:pt x="42849" y="2294182"/>
                  </a:lnTo>
                  <a:lnTo>
                    <a:pt x="24576" y="2250945"/>
                  </a:lnTo>
                  <a:lnTo>
                    <a:pt x="11133" y="2205409"/>
                  </a:lnTo>
                  <a:lnTo>
                    <a:pt x="2835" y="2157891"/>
                  </a:lnTo>
                  <a:lnTo>
                    <a:pt x="0" y="2108707"/>
                  </a:lnTo>
                  <a:lnTo>
                    <a:pt x="0" y="42176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 descr=""/>
          <p:cNvGrpSpPr/>
          <p:nvPr/>
        </p:nvGrpSpPr>
        <p:grpSpPr>
          <a:xfrm>
            <a:off x="265154" y="3752045"/>
            <a:ext cx="5106035" cy="2609215"/>
            <a:chOff x="265154" y="3752045"/>
            <a:chExt cx="5106035" cy="2609215"/>
          </a:xfrm>
        </p:grpSpPr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154" y="3752045"/>
              <a:ext cx="5105432" cy="2609172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279209" y="3766184"/>
              <a:ext cx="5019040" cy="2531110"/>
            </a:xfrm>
            <a:custGeom>
              <a:avLst/>
              <a:gdLst/>
              <a:ahLst/>
              <a:cxnLst/>
              <a:rect l="l" t="t" r="r" b="b"/>
              <a:pathLst>
                <a:path w="5019040" h="2531110">
                  <a:moveTo>
                    <a:pt x="4597336" y="0"/>
                  </a:moveTo>
                  <a:lnTo>
                    <a:pt x="421754" y="0"/>
                  </a:lnTo>
                  <a:lnTo>
                    <a:pt x="372568" y="2837"/>
                  </a:lnTo>
                  <a:lnTo>
                    <a:pt x="325049" y="11140"/>
                  </a:lnTo>
                  <a:lnTo>
                    <a:pt x="279513" y="24590"/>
                  </a:lnTo>
                  <a:lnTo>
                    <a:pt x="236276" y="42871"/>
                  </a:lnTo>
                  <a:lnTo>
                    <a:pt x="195655" y="65668"/>
                  </a:lnTo>
                  <a:lnTo>
                    <a:pt x="157967" y="92662"/>
                  </a:lnTo>
                  <a:lnTo>
                    <a:pt x="123528" y="123539"/>
                  </a:lnTo>
                  <a:lnTo>
                    <a:pt x="92653" y="157980"/>
                  </a:lnTo>
                  <a:lnTo>
                    <a:pt x="65661" y="195670"/>
                  </a:lnTo>
                  <a:lnTo>
                    <a:pt x="42867" y="236292"/>
                  </a:lnTo>
                  <a:lnTo>
                    <a:pt x="24587" y="279529"/>
                  </a:lnTo>
                  <a:lnTo>
                    <a:pt x="11138" y="325065"/>
                  </a:lnTo>
                  <a:lnTo>
                    <a:pt x="2837" y="372583"/>
                  </a:lnTo>
                  <a:lnTo>
                    <a:pt x="0" y="421766"/>
                  </a:lnTo>
                  <a:lnTo>
                    <a:pt x="0" y="2108771"/>
                  </a:lnTo>
                  <a:lnTo>
                    <a:pt x="2837" y="2157957"/>
                  </a:lnTo>
                  <a:lnTo>
                    <a:pt x="11138" y="2205476"/>
                  </a:lnTo>
                  <a:lnTo>
                    <a:pt x="24587" y="2251012"/>
                  </a:lnTo>
                  <a:lnTo>
                    <a:pt x="42867" y="2294249"/>
                  </a:lnTo>
                  <a:lnTo>
                    <a:pt x="65661" y="2334869"/>
                  </a:lnTo>
                  <a:lnTo>
                    <a:pt x="92653" y="2372558"/>
                  </a:lnTo>
                  <a:lnTo>
                    <a:pt x="123528" y="2406997"/>
                  </a:lnTo>
                  <a:lnTo>
                    <a:pt x="157967" y="2437871"/>
                  </a:lnTo>
                  <a:lnTo>
                    <a:pt x="195655" y="2464864"/>
                  </a:lnTo>
                  <a:lnTo>
                    <a:pt x="236276" y="2487658"/>
                  </a:lnTo>
                  <a:lnTo>
                    <a:pt x="279513" y="2505938"/>
                  </a:lnTo>
                  <a:lnTo>
                    <a:pt x="325049" y="2519387"/>
                  </a:lnTo>
                  <a:lnTo>
                    <a:pt x="372568" y="2527688"/>
                  </a:lnTo>
                  <a:lnTo>
                    <a:pt x="421754" y="2530525"/>
                  </a:lnTo>
                  <a:lnTo>
                    <a:pt x="4597336" y="2530525"/>
                  </a:lnTo>
                  <a:lnTo>
                    <a:pt x="4646518" y="2527688"/>
                  </a:lnTo>
                  <a:lnTo>
                    <a:pt x="4694031" y="2519387"/>
                  </a:lnTo>
                  <a:lnTo>
                    <a:pt x="4739559" y="2505938"/>
                  </a:lnTo>
                  <a:lnTo>
                    <a:pt x="4782786" y="2487658"/>
                  </a:lnTo>
                  <a:lnTo>
                    <a:pt x="4823396" y="2464864"/>
                  </a:lnTo>
                  <a:lnTo>
                    <a:pt x="4861072" y="2437871"/>
                  </a:lnTo>
                  <a:lnTo>
                    <a:pt x="4895500" y="2406997"/>
                  </a:lnTo>
                  <a:lnTo>
                    <a:pt x="4926363" y="2372558"/>
                  </a:lnTo>
                  <a:lnTo>
                    <a:pt x="4953345" y="2334869"/>
                  </a:lnTo>
                  <a:lnTo>
                    <a:pt x="4976129" y="2294249"/>
                  </a:lnTo>
                  <a:lnTo>
                    <a:pt x="4994401" y="2251012"/>
                  </a:lnTo>
                  <a:lnTo>
                    <a:pt x="5007843" y="2205476"/>
                  </a:lnTo>
                  <a:lnTo>
                    <a:pt x="5016140" y="2157957"/>
                  </a:lnTo>
                  <a:lnTo>
                    <a:pt x="5018976" y="2108771"/>
                  </a:lnTo>
                  <a:lnTo>
                    <a:pt x="5018976" y="421766"/>
                  </a:lnTo>
                  <a:lnTo>
                    <a:pt x="5016140" y="372583"/>
                  </a:lnTo>
                  <a:lnTo>
                    <a:pt x="5007843" y="325065"/>
                  </a:lnTo>
                  <a:lnTo>
                    <a:pt x="4994401" y="279529"/>
                  </a:lnTo>
                  <a:lnTo>
                    <a:pt x="4976129" y="236292"/>
                  </a:lnTo>
                  <a:lnTo>
                    <a:pt x="4953345" y="195670"/>
                  </a:lnTo>
                  <a:lnTo>
                    <a:pt x="4926363" y="157980"/>
                  </a:lnTo>
                  <a:lnTo>
                    <a:pt x="4895500" y="123539"/>
                  </a:lnTo>
                  <a:lnTo>
                    <a:pt x="4861072" y="92662"/>
                  </a:lnTo>
                  <a:lnTo>
                    <a:pt x="4823396" y="65668"/>
                  </a:lnTo>
                  <a:lnTo>
                    <a:pt x="4782786" y="42871"/>
                  </a:lnTo>
                  <a:lnTo>
                    <a:pt x="4739559" y="24590"/>
                  </a:lnTo>
                  <a:lnTo>
                    <a:pt x="4694031" y="11140"/>
                  </a:lnTo>
                  <a:lnTo>
                    <a:pt x="4646518" y="2837"/>
                  </a:lnTo>
                  <a:lnTo>
                    <a:pt x="45973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79209" y="3766184"/>
              <a:ext cx="5019040" cy="2531110"/>
            </a:xfrm>
            <a:custGeom>
              <a:avLst/>
              <a:gdLst/>
              <a:ahLst/>
              <a:cxnLst/>
              <a:rect l="l" t="t" r="r" b="b"/>
              <a:pathLst>
                <a:path w="5019040" h="2531110">
                  <a:moveTo>
                    <a:pt x="0" y="421766"/>
                  </a:moveTo>
                  <a:lnTo>
                    <a:pt x="2837" y="372583"/>
                  </a:lnTo>
                  <a:lnTo>
                    <a:pt x="11138" y="325065"/>
                  </a:lnTo>
                  <a:lnTo>
                    <a:pt x="24587" y="279529"/>
                  </a:lnTo>
                  <a:lnTo>
                    <a:pt x="42867" y="236292"/>
                  </a:lnTo>
                  <a:lnTo>
                    <a:pt x="65661" y="195670"/>
                  </a:lnTo>
                  <a:lnTo>
                    <a:pt x="92653" y="157980"/>
                  </a:lnTo>
                  <a:lnTo>
                    <a:pt x="123528" y="123539"/>
                  </a:lnTo>
                  <a:lnTo>
                    <a:pt x="157967" y="92662"/>
                  </a:lnTo>
                  <a:lnTo>
                    <a:pt x="195655" y="65668"/>
                  </a:lnTo>
                  <a:lnTo>
                    <a:pt x="236276" y="42871"/>
                  </a:lnTo>
                  <a:lnTo>
                    <a:pt x="279513" y="24590"/>
                  </a:lnTo>
                  <a:lnTo>
                    <a:pt x="325049" y="11140"/>
                  </a:lnTo>
                  <a:lnTo>
                    <a:pt x="372568" y="2837"/>
                  </a:lnTo>
                  <a:lnTo>
                    <a:pt x="421754" y="0"/>
                  </a:lnTo>
                  <a:lnTo>
                    <a:pt x="4597336" y="0"/>
                  </a:lnTo>
                  <a:lnTo>
                    <a:pt x="4646518" y="2837"/>
                  </a:lnTo>
                  <a:lnTo>
                    <a:pt x="4694031" y="11140"/>
                  </a:lnTo>
                  <a:lnTo>
                    <a:pt x="4739559" y="24590"/>
                  </a:lnTo>
                  <a:lnTo>
                    <a:pt x="4782786" y="42871"/>
                  </a:lnTo>
                  <a:lnTo>
                    <a:pt x="4823396" y="65668"/>
                  </a:lnTo>
                  <a:lnTo>
                    <a:pt x="4861072" y="92662"/>
                  </a:lnTo>
                  <a:lnTo>
                    <a:pt x="4895500" y="123539"/>
                  </a:lnTo>
                  <a:lnTo>
                    <a:pt x="4926363" y="157980"/>
                  </a:lnTo>
                  <a:lnTo>
                    <a:pt x="4953345" y="195670"/>
                  </a:lnTo>
                  <a:lnTo>
                    <a:pt x="4976129" y="236292"/>
                  </a:lnTo>
                  <a:lnTo>
                    <a:pt x="4994401" y="279529"/>
                  </a:lnTo>
                  <a:lnTo>
                    <a:pt x="5007843" y="325065"/>
                  </a:lnTo>
                  <a:lnTo>
                    <a:pt x="5016140" y="372583"/>
                  </a:lnTo>
                  <a:lnTo>
                    <a:pt x="5018976" y="421766"/>
                  </a:lnTo>
                  <a:lnTo>
                    <a:pt x="5018976" y="2108771"/>
                  </a:lnTo>
                  <a:lnTo>
                    <a:pt x="5016140" y="2157957"/>
                  </a:lnTo>
                  <a:lnTo>
                    <a:pt x="5007843" y="2205476"/>
                  </a:lnTo>
                  <a:lnTo>
                    <a:pt x="4994401" y="2251012"/>
                  </a:lnTo>
                  <a:lnTo>
                    <a:pt x="4976129" y="2294249"/>
                  </a:lnTo>
                  <a:lnTo>
                    <a:pt x="4953345" y="2334869"/>
                  </a:lnTo>
                  <a:lnTo>
                    <a:pt x="4926363" y="2372558"/>
                  </a:lnTo>
                  <a:lnTo>
                    <a:pt x="4895500" y="2406997"/>
                  </a:lnTo>
                  <a:lnTo>
                    <a:pt x="4861072" y="2437871"/>
                  </a:lnTo>
                  <a:lnTo>
                    <a:pt x="4823396" y="2464864"/>
                  </a:lnTo>
                  <a:lnTo>
                    <a:pt x="4782786" y="2487658"/>
                  </a:lnTo>
                  <a:lnTo>
                    <a:pt x="4739559" y="2505938"/>
                  </a:lnTo>
                  <a:lnTo>
                    <a:pt x="4694031" y="2519387"/>
                  </a:lnTo>
                  <a:lnTo>
                    <a:pt x="4646518" y="2527688"/>
                  </a:lnTo>
                  <a:lnTo>
                    <a:pt x="4597336" y="2530525"/>
                  </a:lnTo>
                  <a:lnTo>
                    <a:pt x="421754" y="2530525"/>
                  </a:lnTo>
                  <a:lnTo>
                    <a:pt x="372568" y="2527688"/>
                  </a:lnTo>
                  <a:lnTo>
                    <a:pt x="325049" y="2519387"/>
                  </a:lnTo>
                  <a:lnTo>
                    <a:pt x="279513" y="2505938"/>
                  </a:lnTo>
                  <a:lnTo>
                    <a:pt x="236276" y="2487658"/>
                  </a:lnTo>
                  <a:lnTo>
                    <a:pt x="195655" y="2464864"/>
                  </a:lnTo>
                  <a:lnTo>
                    <a:pt x="157967" y="2437871"/>
                  </a:lnTo>
                  <a:lnTo>
                    <a:pt x="123528" y="2406997"/>
                  </a:lnTo>
                  <a:lnTo>
                    <a:pt x="92653" y="2372558"/>
                  </a:lnTo>
                  <a:lnTo>
                    <a:pt x="65661" y="2334869"/>
                  </a:lnTo>
                  <a:lnTo>
                    <a:pt x="42867" y="2294249"/>
                  </a:lnTo>
                  <a:lnTo>
                    <a:pt x="24587" y="2251012"/>
                  </a:lnTo>
                  <a:lnTo>
                    <a:pt x="11138" y="2205476"/>
                  </a:lnTo>
                  <a:lnTo>
                    <a:pt x="2837" y="2157957"/>
                  </a:lnTo>
                  <a:lnTo>
                    <a:pt x="0" y="2108771"/>
                  </a:lnTo>
                  <a:lnTo>
                    <a:pt x="0" y="42176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 descr=""/>
          <p:cNvGrpSpPr/>
          <p:nvPr/>
        </p:nvGrpSpPr>
        <p:grpSpPr>
          <a:xfrm>
            <a:off x="249919" y="1062185"/>
            <a:ext cx="5098415" cy="2609215"/>
            <a:chOff x="249919" y="1062185"/>
            <a:chExt cx="5098415" cy="2609215"/>
          </a:xfrm>
        </p:grpSpPr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9919" y="1062185"/>
              <a:ext cx="5097812" cy="2609172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264159" y="1076959"/>
              <a:ext cx="5019040" cy="2530475"/>
            </a:xfrm>
            <a:custGeom>
              <a:avLst/>
              <a:gdLst/>
              <a:ahLst/>
              <a:cxnLst/>
              <a:rect l="l" t="t" r="r" b="b"/>
              <a:pathLst>
                <a:path w="5019040" h="2530475">
                  <a:moveTo>
                    <a:pt x="4597273" y="0"/>
                  </a:moveTo>
                  <a:lnTo>
                    <a:pt x="421754" y="0"/>
                  </a:lnTo>
                  <a:lnTo>
                    <a:pt x="372568" y="2837"/>
                  </a:lnTo>
                  <a:lnTo>
                    <a:pt x="325049" y="11140"/>
                  </a:lnTo>
                  <a:lnTo>
                    <a:pt x="279513" y="24590"/>
                  </a:lnTo>
                  <a:lnTo>
                    <a:pt x="236276" y="42871"/>
                  </a:lnTo>
                  <a:lnTo>
                    <a:pt x="195655" y="65668"/>
                  </a:lnTo>
                  <a:lnTo>
                    <a:pt x="157967" y="92662"/>
                  </a:lnTo>
                  <a:lnTo>
                    <a:pt x="123528" y="123539"/>
                  </a:lnTo>
                  <a:lnTo>
                    <a:pt x="92653" y="157980"/>
                  </a:lnTo>
                  <a:lnTo>
                    <a:pt x="65661" y="195670"/>
                  </a:lnTo>
                  <a:lnTo>
                    <a:pt x="42867" y="236292"/>
                  </a:lnTo>
                  <a:lnTo>
                    <a:pt x="24587" y="279529"/>
                  </a:lnTo>
                  <a:lnTo>
                    <a:pt x="11138" y="325065"/>
                  </a:lnTo>
                  <a:lnTo>
                    <a:pt x="2837" y="372583"/>
                  </a:lnTo>
                  <a:lnTo>
                    <a:pt x="0" y="421766"/>
                  </a:lnTo>
                  <a:lnTo>
                    <a:pt x="0" y="2108707"/>
                  </a:lnTo>
                  <a:lnTo>
                    <a:pt x="2837" y="2157891"/>
                  </a:lnTo>
                  <a:lnTo>
                    <a:pt x="11138" y="2205409"/>
                  </a:lnTo>
                  <a:lnTo>
                    <a:pt x="24587" y="2250945"/>
                  </a:lnTo>
                  <a:lnTo>
                    <a:pt x="42867" y="2294182"/>
                  </a:lnTo>
                  <a:lnTo>
                    <a:pt x="65661" y="2334804"/>
                  </a:lnTo>
                  <a:lnTo>
                    <a:pt x="92653" y="2372494"/>
                  </a:lnTo>
                  <a:lnTo>
                    <a:pt x="123528" y="2406935"/>
                  </a:lnTo>
                  <a:lnTo>
                    <a:pt x="157967" y="2437812"/>
                  </a:lnTo>
                  <a:lnTo>
                    <a:pt x="195655" y="2464806"/>
                  </a:lnTo>
                  <a:lnTo>
                    <a:pt x="236276" y="2487603"/>
                  </a:lnTo>
                  <a:lnTo>
                    <a:pt x="279513" y="2505884"/>
                  </a:lnTo>
                  <a:lnTo>
                    <a:pt x="325049" y="2519334"/>
                  </a:lnTo>
                  <a:lnTo>
                    <a:pt x="372568" y="2527637"/>
                  </a:lnTo>
                  <a:lnTo>
                    <a:pt x="421754" y="2530475"/>
                  </a:lnTo>
                  <a:lnTo>
                    <a:pt x="4597273" y="2530475"/>
                  </a:lnTo>
                  <a:lnTo>
                    <a:pt x="4646456" y="2527637"/>
                  </a:lnTo>
                  <a:lnTo>
                    <a:pt x="4693974" y="2519334"/>
                  </a:lnTo>
                  <a:lnTo>
                    <a:pt x="4739510" y="2505884"/>
                  </a:lnTo>
                  <a:lnTo>
                    <a:pt x="4782747" y="2487603"/>
                  </a:lnTo>
                  <a:lnTo>
                    <a:pt x="4823369" y="2464806"/>
                  </a:lnTo>
                  <a:lnTo>
                    <a:pt x="4861059" y="2437812"/>
                  </a:lnTo>
                  <a:lnTo>
                    <a:pt x="4895500" y="2406935"/>
                  </a:lnTo>
                  <a:lnTo>
                    <a:pt x="4926377" y="2372494"/>
                  </a:lnTo>
                  <a:lnTo>
                    <a:pt x="4953371" y="2334804"/>
                  </a:lnTo>
                  <a:lnTo>
                    <a:pt x="4976168" y="2294182"/>
                  </a:lnTo>
                  <a:lnTo>
                    <a:pt x="4994449" y="2250945"/>
                  </a:lnTo>
                  <a:lnTo>
                    <a:pt x="5007899" y="2205409"/>
                  </a:lnTo>
                  <a:lnTo>
                    <a:pt x="5016202" y="2157891"/>
                  </a:lnTo>
                  <a:lnTo>
                    <a:pt x="5019040" y="2108707"/>
                  </a:lnTo>
                  <a:lnTo>
                    <a:pt x="5019040" y="421766"/>
                  </a:lnTo>
                  <a:lnTo>
                    <a:pt x="5016202" y="372583"/>
                  </a:lnTo>
                  <a:lnTo>
                    <a:pt x="5007899" y="325065"/>
                  </a:lnTo>
                  <a:lnTo>
                    <a:pt x="4994449" y="279529"/>
                  </a:lnTo>
                  <a:lnTo>
                    <a:pt x="4976168" y="236292"/>
                  </a:lnTo>
                  <a:lnTo>
                    <a:pt x="4953371" y="195670"/>
                  </a:lnTo>
                  <a:lnTo>
                    <a:pt x="4926377" y="157980"/>
                  </a:lnTo>
                  <a:lnTo>
                    <a:pt x="4895500" y="123539"/>
                  </a:lnTo>
                  <a:lnTo>
                    <a:pt x="4861059" y="92662"/>
                  </a:lnTo>
                  <a:lnTo>
                    <a:pt x="4823369" y="65668"/>
                  </a:lnTo>
                  <a:lnTo>
                    <a:pt x="4782747" y="42871"/>
                  </a:lnTo>
                  <a:lnTo>
                    <a:pt x="4739510" y="24590"/>
                  </a:lnTo>
                  <a:lnTo>
                    <a:pt x="4693974" y="11140"/>
                  </a:lnTo>
                  <a:lnTo>
                    <a:pt x="4646456" y="2837"/>
                  </a:lnTo>
                  <a:lnTo>
                    <a:pt x="45972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64159" y="1076959"/>
              <a:ext cx="5019040" cy="2530475"/>
            </a:xfrm>
            <a:custGeom>
              <a:avLst/>
              <a:gdLst/>
              <a:ahLst/>
              <a:cxnLst/>
              <a:rect l="l" t="t" r="r" b="b"/>
              <a:pathLst>
                <a:path w="5019040" h="2530475">
                  <a:moveTo>
                    <a:pt x="0" y="421766"/>
                  </a:moveTo>
                  <a:lnTo>
                    <a:pt x="2837" y="372583"/>
                  </a:lnTo>
                  <a:lnTo>
                    <a:pt x="11138" y="325065"/>
                  </a:lnTo>
                  <a:lnTo>
                    <a:pt x="24587" y="279529"/>
                  </a:lnTo>
                  <a:lnTo>
                    <a:pt x="42867" y="236292"/>
                  </a:lnTo>
                  <a:lnTo>
                    <a:pt x="65661" y="195670"/>
                  </a:lnTo>
                  <a:lnTo>
                    <a:pt x="92653" y="157980"/>
                  </a:lnTo>
                  <a:lnTo>
                    <a:pt x="123528" y="123539"/>
                  </a:lnTo>
                  <a:lnTo>
                    <a:pt x="157967" y="92662"/>
                  </a:lnTo>
                  <a:lnTo>
                    <a:pt x="195655" y="65668"/>
                  </a:lnTo>
                  <a:lnTo>
                    <a:pt x="236276" y="42871"/>
                  </a:lnTo>
                  <a:lnTo>
                    <a:pt x="279513" y="24590"/>
                  </a:lnTo>
                  <a:lnTo>
                    <a:pt x="325049" y="11140"/>
                  </a:lnTo>
                  <a:lnTo>
                    <a:pt x="372568" y="2837"/>
                  </a:lnTo>
                  <a:lnTo>
                    <a:pt x="421754" y="0"/>
                  </a:lnTo>
                  <a:lnTo>
                    <a:pt x="4597273" y="0"/>
                  </a:lnTo>
                  <a:lnTo>
                    <a:pt x="4646456" y="2837"/>
                  </a:lnTo>
                  <a:lnTo>
                    <a:pt x="4693974" y="11140"/>
                  </a:lnTo>
                  <a:lnTo>
                    <a:pt x="4739510" y="24590"/>
                  </a:lnTo>
                  <a:lnTo>
                    <a:pt x="4782747" y="42871"/>
                  </a:lnTo>
                  <a:lnTo>
                    <a:pt x="4823369" y="65668"/>
                  </a:lnTo>
                  <a:lnTo>
                    <a:pt x="4861059" y="92662"/>
                  </a:lnTo>
                  <a:lnTo>
                    <a:pt x="4895500" y="123539"/>
                  </a:lnTo>
                  <a:lnTo>
                    <a:pt x="4926377" y="157980"/>
                  </a:lnTo>
                  <a:lnTo>
                    <a:pt x="4953371" y="195670"/>
                  </a:lnTo>
                  <a:lnTo>
                    <a:pt x="4976168" y="236292"/>
                  </a:lnTo>
                  <a:lnTo>
                    <a:pt x="4994449" y="279529"/>
                  </a:lnTo>
                  <a:lnTo>
                    <a:pt x="5007899" y="325065"/>
                  </a:lnTo>
                  <a:lnTo>
                    <a:pt x="5016202" y="372583"/>
                  </a:lnTo>
                  <a:lnTo>
                    <a:pt x="5019040" y="421766"/>
                  </a:lnTo>
                  <a:lnTo>
                    <a:pt x="5019040" y="2108707"/>
                  </a:lnTo>
                  <a:lnTo>
                    <a:pt x="5016202" y="2157891"/>
                  </a:lnTo>
                  <a:lnTo>
                    <a:pt x="5007899" y="2205409"/>
                  </a:lnTo>
                  <a:lnTo>
                    <a:pt x="4994449" y="2250945"/>
                  </a:lnTo>
                  <a:lnTo>
                    <a:pt x="4976168" y="2294182"/>
                  </a:lnTo>
                  <a:lnTo>
                    <a:pt x="4953371" y="2334804"/>
                  </a:lnTo>
                  <a:lnTo>
                    <a:pt x="4926377" y="2372494"/>
                  </a:lnTo>
                  <a:lnTo>
                    <a:pt x="4895500" y="2406935"/>
                  </a:lnTo>
                  <a:lnTo>
                    <a:pt x="4861059" y="2437812"/>
                  </a:lnTo>
                  <a:lnTo>
                    <a:pt x="4823369" y="2464806"/>
                  </a:lnTo>
                  <a:lnTo>
                    <a:pt x="4782747" y="2487603"/>
                  </a:lnTo>
                  <a:lnTo>
                    <a:pt x="4739510" y="2505884"/>
                  </a:lnTo>
                  <a:lnTo>
                    <a:pt x="4693974" y="2519334"/>
                  </a:lnTo>
                  <a:lnTo>
                    <a:pt x="4646456" y="2527637"/>
                  </a:lnTo>
                  <a:lnTo>
                    <a:pt x="4597273" y="2530475"/>
                  </a:lnTo>
                  <a:lnTo>
                    <a:pt x="421754" y="2530475"/>
                  </a:lnTo>
                  <a:lnTo>
                    <a:pt x="372568" y="2527637"/>
                  </a:lnTo>
                  <a:lnTo>
                    <a:pt x="325049" y="2519334"/>
                  </a:lnTo>
                  <a:lnTo>
                    <a:pt x="279513" y="2505884"/>
                  </a:lnTo>
                  <a:lnTo>
                    <a:pt x="236276" y="2487603"/>
                  </a:lnTo>
                  <a:lnTo>
                    <a:pt x="195655" y="2464806"/>
                  </a:lnTo>
                  <a:lnTo>
                    <a:pt x="157967" y="2437812"/>
                  </a:lnTo>
                  <a:lnTo>
                    <a:pt x="123528" y="2406935"/>
                  </a:lnTo>
                  <a:lnTo>
                    <a:pt x="92653" y="2372494"/>
                  </a:lnTo>
                  <a:lnTo>
                    <a:pt x="65661" y="2334804"/>
                  </a:lnTo>
                  <a:lnTo>
                    <a:pt x="42867" y="2294182"/>
                  </a:lnTo>
                  <a:lnTo>
                    <a:pt x="24587" y="2250945"/>
                  </a:lnTo>
                  <a:lnTo>
                    <a:pt x="11138" y="2205409"/>
                  </a:lnTo>
                  <a:lnTo>
                    <a:pt x="2837" y="2157891"/>
                  </a:lnTo>
                  <a:lnTo>
                    <a:pt x="0" y="2108707"/>
                  </a:lnTo>
                  <a:lnTo>
                    <a:pt x="0" y="42176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0065" y="1432559"/>
              <a:ext cx="638695" cy="580771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dirty="0"/>
              <a:t>01</a:t>
            </a:r>
            <a:r>
              <a:rPr dirty="0" spc="-5"/>
              <a:t> </a:t>
            </a:r>
            <a:r>
              <a:rPr dirty="0"/>
              <a:t>–</a:t>
            </a:r>
            <a:r>
              <a:rPr dirty="0" spc="5"/>
              <a:t> </a:t>
            </a:r>
            <a:r>
              <a:rPr dirty="0" spc="245"/>
              <a:t>Client</a:t>
            </a:r>
            <a:r>
              <a:rPr dirty="0" spc="-25"/>
              <a:t> </a:t>
            </a:r>
            <a:r>
              <a:rPr dirty="0" spc="200"/>
              <a:t>Avatar</a:t>
            </a:r>
          </a:p>
        </p:txBody>
      </p:sp>
      <p:sp>
        <p:nvSpPr>
          <p:cNvPr id="20" name="object 20" descr=""/>
          <p:cNvSpPr txBox="1"/>
          <p:nvPr/>
        </p:nvSpPr>
        <p:spPr>
          <a:xfrm>
            <a:off x="1473453" y="1545412"/>
            <a:ext cx="240347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20" b="1">
                <a:solidFill>
                  <a:srgbClr val="FF5C33"/>
                </a:solidFill>
                <a:latin typeface="Century Gothic"/>
                <a:cs typeface="Century Gothic"/>
              </a:rPr>
              <a:t>UNO</a:t>
            </a:r>
            <a:r>
              <a:rPr dirty="0" sz="1800" spc="20" b="1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1800" spc="175" b="1">
                <a:solidFill>
                  <a:srgbClr val="FF5C33"/>
                </a:solidFill>
                <a:latin typeface="Century Gothic"/>
                <a:cs typeface="Century Gothic"/>
              </a:rPr>
              <a:t>TYPICAL</a:t>
            </a:r>
            <a:r>
              <a:rPr dirty="0" sz="1800" spc="10" b="1">
                <a:solidFill>
                  <a:srgbClr val="FF5C33"/>
                </a:solidFill>
                <a:latin typeface="Century Gothic"/>
                <a:cs typeface="Century Gothic"/>
              </a:rPr>
              <a:t> </a:t>
            </a:r>
            <a:r>
              <a:rPr dirty="0" sz="1800" spc="229" b="1">
                <a:solidFill>
                  <a:srgbClr val="FF5C33"/>
                </a:solidFill>
                <a:latin typeface="Century Gothic"/>
                <a:cs typeface="Century Gothic"/>
              </a:rPr>
              <a:t>USER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473453" y="1974342"/>
            <a:ext cx="3519170" cy="1336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400">
                <a:solidFill>
                  <a:srgbClr val="3A546C"/>
                </a:solidFill>
                <a:latin typeface="Century Gothic"/>
                <a:cs typeface="Century Gothic"/>
              </a:rPr>
              <a:t>Perfect</a:t>
            </a:r>
            <a:r>
              <a:rPr dirty="0" sz="1400" spc="7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3A546C"/>
                </a:solidFill>
                <a:latin typeface="Century Gothic"/>
                <a:cs typeface="Century Gothic"/>
              </a:rPr>
              <a:t>city</a:t>
            </a:r>
            <a:r>
              <a:rPr dirty="0" sz="1400" spc="11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-10">
                <a:solidFill>
                  <a:srgbClr val="3A546C"/>
                </a:solidFill>
                <a:latin typeface="Century Gothic"/>
                <a:cs typeface="Century Gothic"/>
              </a:rPr>
              <a:t>dweller</a:t>
            </a:r>
            <a:endParaRPr sz="1400">
              <a:latin typeface="Century Gothic"/>
              <a:cs typeface="Century Gothic"/>
            </a:endParaRPr>
          </a:p>
          <a:p>
            <a:pPr marL="299085" indent="-286385">
              <a:lnSpc>
                <a:spcPct val="100000"/>
              </a:lnSpc>
              <a:spcBef>
                <a:spcPts val="119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400">
                <a:solidFill>
                  <a:srgbClr val="3A546C"/>
                </a:solidFill>
                <a:latin typeface="Century Gothic"/>
                <a:cs typeface="Century Gothic"/>
              </a:rPr>
              <a:t>Second/third</a:t>
            </a:r>
            <a:r>
              <a:rPr dirty="0" sz="1400" spc="24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-10">
                <a:solidFill>
                  <a:srgbClr val="3A546C"/>
                </a:solidFill>
                <a:latin typeface="Century Gothic"/>
                <a:cs typeface="Century Gothic"/>
              </a:rPr>
              <a:t>vehicle</a:t>
            </a:r>
            <a:endParaRPr sz="1400">
              <a:latin typeface="Century Gothic"/>
              <a:cs typeface="Century Gothic"/>
            </a:endParaRPr>
          </a:p>
          <a:p>
            <a:pPr marL="299085" indent="-286385">
              <a:lnSpc>
                <a:spcPct val="100000"/>
              </a:lnSpc>
              <a:spcBef>
                <a:spcPts val="120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400">
                <a:solidFill>
                  <a:srgbClr val="3A546C"/>
                </a:solidFill>
                <a:latin typeface="Century Gothic"/>
                <a:cs typeface="Century Gothic"/>
              </a:rPr>
              <a:t>Searches</a:t>
            </a:r>
            <a:r>
              <a:rPr dirty="0" sz="1400" spc="5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3A546C"/>
                </a:solidFill>
                <a:latin typeface="Century Gothic"/>
                <a:cs typeface="Century Gothic"/>
              </a:rPr>
              <a:t>for</a:t>
            </a:r>
            <a:r>
              <a:rPr dirty="0" sz="1400" spc="6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55">
                <a:solidFill>
                  <a:srgbClr val="3A546C"/>
                </a:solidFill>
                <a:latin typeface="Century Gothic"/>
                <a:cs typeface="Century Gothic"/>
              </a:rPr>
              <a:t>driving</a:t>
            </a:r>
            <a:r>
              <a:rPr dirty="0" sz="1400" spc="9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-10">
                <a:solidFill>
                  <a:srgbClr val="3A546C"/>
                </a:solidFill>
                <a:latin typeface="Century Gothic"/>
                <a:cs typeface="Century Gothic"/>
              </a:rPr>
              <a:t>pleasure</a:t>
            </a:r>
            <a:endParaRPr sz="1400">
              <a:latin typeface="Century Gothic"/>
              <a:cs typeface="Century Gothic"/>
            </a:endParaRPr>
          </a:p>
          <a:p>
            <a:pPr marL="299085" indent="-286385">
              <a:lnSpc>
                <a:spcPct val="100000"/>
              </a:lnSpc>
              <a:spcBef>
                <a:spcPts val="119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400" spc="50">
                <a:solidFill>
                  <a:srgbClr val="3A546C"/>
                </a:solidFill>
                <a:latin typeface="Century Gothic"/>
                <a:cs typeface="Century Gothic"/>
              </a:rPr>
              <a:t>Seeking</a:t>
            </a:r>
            <a:r>
              <a:rPr dirty="0" sz="1400" spc="9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3A546C"/>
                </a:solidFill>
                <a:latin typeface="Century Gothic"/>
                <a:cs typeface="Century Gothic"/>
              </a:rPr>
              <a:t>for</a:t>
            </a:r>
            <a:r>
              <a:rPr dirty="0" sz="1400" spc="9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3A546C"/>
                </a:solidFill>
                <a:latin typeface="Century Gothic"/>
                <a:cs typeface="Century Gothic"/>
              </a:rPr>
              <a:t>performances</a:t>
            </a:r>
            <a:r>
              <a:rPr dirty="0" sz="1400" spc="8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85">
                <a:solidFill>
                  <a:srgbClr val="3A546C"/>
                </a:solidFill>
                <a:latin typeface="Century Gothic"/>
                <a:cs typeface="Century Gothic"/>
              </a:rPr>
              <a:t>with</a:t>
            </a:r>
            <a:r>
              <a:rPr dirty="0" sz="1400" spc="6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30">
                <a:solidFill>
                  <a:srgbClr val="3A546C"/>
                </a:solidFill>
                <a:latin typeface="Century Gothic"/>
                <a:cs typeface="Century Gothic"/>
              </a:rPr>
              <a:t>style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400608" y="1940178"/>
            <a:ext cx="676275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6990">
              <a:lnSpc>
                <a:spcPct val="155600"/>
              </a:lnSpc>
              <a:spcBef>
                <a:spcPts val="100"/>
              </a:spcBef>
            </a:pPr>
            <a:r>
              <a:rPr dirty="0" sz="1800" spc="95" b="1">
                <a:solidFill>
                  <a:srgbClr val="FF5C33"/>
                </a:solidFill>
                <a:latin typeface="Century Gothic"/>
                <a:cs typeface="Century Gothic"/>
              </a:rPr>
              <a:t>UNO </a:t>
            </a:r>
            <a:r>
              <a:rPr dirty="0" sz="1800" spc="229" b="1">
                <a:solidFill>
                  <a:srgbClr val="FF5C33"/>
                </a:solidFill>
                <a:latin typeface="Century Gothic"/>
                <a:cs typeface="Century Gothic"/>
              </a:rPr>
              <a:t>USER</a:t>
            </a:r>
            <a:endParaRPr sz="1800">
              <a:latin typeface="Century Gothic"/>
              <a:cs typeface="Century Gothic"/>
            </a:endParaRPr>
          </a:p>
        </p:txBody>
      </p:sp>
      <p:pic>
        <p:nvPicPr>
          <p:cNvPr id="23" name="object 2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7553" y="4014342"/>
            <a:ext cx="638682" cy="580770"/>
          </a:xfrm>
          <a:prstGeom prst="rect">
            <a:avLst/>
          </a:prstGeom>
        </p:spPr>
      </p:pic>
      <p:sp>
        <p:nvSpPr>
          <p:cNvPr id="24" name="object 24" descr=""/>
          <p:cNvSpPr txBox="1"/>
          <p:nvPr/>
        </p:nvSpPr>
        <p:spPr>
          <a:xfrm>
            <a:off x="349707" y="4584445"/>
            <a:ext cx="812800" cy="878840"/>
          </a:xfrm>
          <a:prstGeom prst="rect">
            <a:avLst/>
          </a:prstGeom>
        </p:spPr>
        <p:txBody>
          <a:bodyPr wrap="square" lIns="0" tIns="1644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dirty="0" sz="1800" spc="155" b="1">
                <a:solidFill>
                  <a:srgbClr val="4224A0"/>
                </a:solidFill>
                <a:latin typeface="Century Gothic"/>
                <a:cs typeface="Century Gothic"/>
              </a:rPr>
              <a:t>DUO</a:t>
            </a:r>
            <a:r>
              <a:rPr dirty="0" sz="1800" spc="25" b="1">
                <a:solidFill>
                  <a:srgbClr val="4224A0"/>
                </a:solidFill>
                <a:latin typeface="Century Gothic"/>
                <a:cs typeface="Century Gothic"/>
              </a:rPr>
              <a:t> </a:t>
            </a:r>
            <a:r>
              <a:rPr dirty="0" sz="1800" spc="80" b="1">
                <a:solidFill>
                  <a:srgbClr val="4224A0"/>
                </a:solidFill>
                <a:latin typeface="Century Gothic"/>
                <a:cs typeface="Century Gothic"/>
              </a:rPr>
              <a:t>Y</a:t>
            </a:r>
            <a:endParaRPr sz="1800">
              <a:latin typeface="Century Gothic"/>
              <a:cs typeface="Century Gothic"/>
            </a:endParaRPr>
          </a:p>
          <a:p>
            <a:pPr marL="80645">
              <a:lnSpc>
                <a:spcPct val="100000"/>
              </a:lnSpc>
              <a:spcBef>
                <a:spcPts val="1200"/>
              </a:spcBef>
            </a:pPr>
            <a:r>
              <a:rPr dirty="0" sz="1800" spc="229" b="1">
                <a:solidFill>
                  <a:srgbClr val="4224A0"/>
                </a:solidFill>
                <a:latin typeface="Century Gothic"/>
                <a:cs typeface="Century Gothic"/>
              </a:rPr>
              <a:t>USER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492758" y="4170679"/>
            <a:ext cx="26327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55" b="1">
                <a:solidFill>
                  <a:srgbClr val="4325A0"/>
                </a:solidFill>
                <a:latin typeface="Century Gothic"/>
                <a:cs typeface="Century Gothic"/>
              </a:rPr>
              <a:t>DUO</a:t>
            </a:r>
            <a:r>
              <a:rPr dirty="0" sz="1800" spc="20" b="1">
                <a:solidFill>
                  <a:srgbClr val="4325A0"/>
                </a:solidFill>
                <a:latin typeface="Century Gothic"/>
                <a:cs typeface="Century Gothic"/>
              </a:rPr>
              <a:t> </a:t>
            </a:r>
            <a:r>
              <a:rPr dirty="0" sz="1800" spc="130" b="1">
                <a:solidFill>
                  <a:srgbClr val="4325A0"/>
                </a:solidFill>
                <a:latin typeface="Century Gothic"/>
                <a:cs typeface="Century Gothic"/>
              </a:rPr>
              <a:t>Y</a:t>
            </a:r>
            <a:r>
              <a:rPr dirty="0" sz="1800" spc="25" b="1">
                <a:solidFill>
                  <a:srgbClr val="4325A0"/>
                </a:solidFill>
                <a:latin typeface="Century Gothic"/>
                <a:cs typeface="Century Gothic"/>
              </a:rPr>
              <a:t> </a:t>
            </a:r>
            <a:r>
              <a:rPr dirty="0" sz="1800" spc="175" b="1">
                <a:solidFill>
                  <a:srgbClr val="4325A0"/>
                </a:solidFill>
                <a:latin typeface="Century Gothic"/>
                <a:cs typeface="Century Gothic"/>
              </a:rPr>
              <a:t>TYPICAL</a:t>
            </a:r>
            <a:r>
              <a:rPr dirty="0" sz="1800" spc="10" b="1">
                <a:solidFill>
                  <a:srgbClr val="4325A0"/>
                </a:solidFill>
                <a:latin typeface="Century Gothic"/>
                <a:cs typeface="Century Gothic"/>
              </a:rPr>
              <a:t> </a:t>
            </a:r>
            <a:r>
              <a:rPr dirty="0" sz="1800" spc="229" b="1">
                <a:solidFill>
                  <a:srgbClr val="4325A0"/>
                </a:solidFill>
                <a:latin typeface="Century Gothic"/>
                <a:cs typeface="Century Gothic"/>
              </a:rPr>
              <a:t>USER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492758" y="4598923"/>
            <a:ext cx="2948940" cy="1337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400" spc="10">
                <a:solidFill>
                  <a:srgbClr val="3A546C"/>
                </a:solidFill>
                <a:latin typeface="Century Gothic"/>
                <a:cs typeface="Century Gothic"/>
              </a:rPr>
              <a:t>Unlicensed</a:t>
            </a:r>
            <a:r>
              <a:rPr dirty="0" sz="1400" spc="29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-10">
                <a:solidFill>
                  <a:srgbClr val="3A546C"/>
                </a:solidFill>
                <a:latin typeface="Century Gothic"/>
                <a:cs typeface="Century Gothic"/>
              </a:rPr>
              <a:t>driver</a:t>
            </a:r>
            <a:endParaRPr sz="1400">
              <a:latin typeface="Century Gothic"/>
              <a:cs typeface="Century Gothic"/>
            </a:endParaRPr>
          </a:p>
          <a:p>
            <a:pPr marL="299085" indent="-286385">
              <a:lnSpc>
                <a:spcPct val="100000"/>
              </a:lnSpc>
              <a:spcBef>
                <a:spcPts val="120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400">
                <a:solidFill>
                  <a:srgbClr val="3A546C"/>
                </a:solidFill>
                <a:latin typeface="Century Gothic"/>
                <a:cs typeface="Century Gothic"/>
              </a:rPr>
              <a:t>Need</a:t>
            </a:r>
            <a:r>
              <a:rPr dirty="0" sz="1400" spc="-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3A546C"/>
                </a:solidFill>
                <a:latin typeface="Century Gothic"/>
                <a:cs typeface="Century Gothic"/>
              </a:rPr>
              <a:t>of</a:t>
            </a:r>
            <a:r>
              <a:rPr dirty="0" sz="1400" spc="1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3A546C"/>
                </a:solidFill>
                <a:latin typeface="Century Gothic"/>
                <a:cs typeface="Century Gothic"/>
              </a:rPr>
              <a:t>autonomy</a:t>
            </a:r>
            <a:r>
              <a:rPr dirty="0" sz="1400" spc="-3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3A546C"/>
                </a:solidFill>
                <a:latin typeface="Century Gothic"/>
                <a:cs typeface="Century Gothic"/>
              </a:rPr>
              <a:t>and</a:t>
            </a:r>
            <a:r>
              <a:rPr dirty="0" sz="1400" spc="-10">
                <a:solidFill>
                  <a:srgbClr val="3A546C"/>
                </a:solidFill>
                <a:latin typeface="Century Gothic"/>
                <a:cs typeface="Century Gothic"/>
              </a:rPr>
              <a:t> safety</a:t>
            </a:r>
            <a:endParaRPr sz="1400">
              <a:latin typeface="Century Gothic"/>
              <a:cs typeface="Century Gothic"/>
            </a:endParaRPr>
          </a:p>
          <a:p>
            <a:pPr marL="299085" indent="-286385">
              <a:lnSpc>
                <a:spcPct val="100000"/>
              </a:lnSpc>
              <a:spcBef>
                <a:spcPts val="119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400" spc="90">
                <a:solidFill>
                  <a:srgbClr val="3A546C"/>
                </a:solidFill>
                <a:latin typeface="Century Gothic"/>
                <a:cs typeface="Century Gothic"/>
              </a:rPr>
              <a:t>Use</a:t>
            </a:r>
            <a:r>
              <a:rPr dirty="0" sz="1400" spc="3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3A546C"/>
                </a:solidFill>
                <a:latin typeface="Century Gothic"/>
                <a:cs typeface="Century Gothic"/>
              </a:rPr>
              <a:t>for</a:t>
            </a:r>
            <a:r>
              <a:rPr dirty="0" sz="1400" spc="2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65">
                <a:solidFill>
                  <a:srgbClr val="3A546C"/>
                </a:solidFill>
                <a:latin typeface="Century Gothic"/>
                <a:cs typeface="Century Gothic"/>
              </a:rPr>
              <a:t>commuting</a:t>
            </a:r>
            <a:r>
              <a:rPr dirty="0" sz="1400" spc="-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3A546C"/>
                </a:solidFill>
                <a:latin typeface="Century Gothic"/>
                <a:cs typeface="Century Gothic"/>
              </a:rPr>
              <a:t>to</a:t>
            </a:r>
            <a:r>
              <a:rPr dirty="0" sz="1400" spc="1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-10">
                <a:solidFill>
                  <a:srgbClr val="3A546C"/>
                </a:solidFill>
                <a:latin typeface="Century Gothic"/>
                <a:cs typeface="Century Gothic"/>
              </a:rPr>
              <a:t>school</a:t>
            </a:r>
            <a:endParaRPr sz="1400">
              <a:latin typeface="Century Gothic"/>
              <a:cs typeface="Century Gothic"/>
            </a:endParaRPr>
          </a:p>
          <a:p>
            <a:pPr marL="299085" indent="-286385">
              <a:lnSpc>
                <a:spcPct val="100000"/>
              </a:lnSpc>
              <a:spcBef>
                <a:spcPts val="120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400" spc="55">
                <a:solidFill>
                  <a:srgbClr val="3A546C"/>
                </a:solidFill>
                <a:latin typeface="Century Gothic"/>
                <a:cs typeface="Century Gothic"/>
              </a:rPr>
              <a:t>Mostly</a:t>
            </a:r>
            <a:r>
              <a:rPr dirty="0" sz="1400" spc="8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3A546C"/>
                </a:solidFill>
                <a:latin typeface="Century Gothic"/>
                <a:cs typeface="Century Gothic"/>
              </a:rPr>
              <a:t>big</a:t>
            </a:r>
            <a:r>
              <a:rPr dirty="0" sz="1400" spc="9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3A546C"/>
                </a:solidFill>
                <a:latin typeface="Century Gothic"/>
                <a:cs typeface="Century Gothic"/>
              </a:rPr>
              <a:t>cities</a:t>
            </a:r>
            <a:r>
              <a:rPr dirty="0" sz="1400" spc="10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-10">
                <a:solidFill>
                  <a:srgbClr val="3A546C"/>
                </a:solidFill>
                <a:latin typeface="Century Gothic"/>
                <a:cs typeface="Century Gothic"/>
              </a:rPr>
              <a:t>usage</a:t>
            </a:r>
            <a:endParaRPr sz="1400">
              <a:latin typeface="Century Gothic"/>
              <a:cs typeface="Century Gothic"/>
            </a:endParaRPr>
          </a:p>
        </p:txBody>
      </p:sp>
      <p:pic>
        <p:nvPicPr>
          <p:cNvPr id="27" name="object 27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319520" y="1417675"/>
            <a:ext cx="659282" cy="611657"/>
          </a:xfrm>
          <a:prstGeom prst="rect">
            <a:avLst/>
          </a:prstGeom>
        </p:spPr>
      </p:pic>
      <p:sp>
        <p:nvSpPr>
          <p:cNvPr id="28" name="object 28" descr=""/>
          <p:cNvSpPr txBox="1"/>
          <p:nvPr/>
        </p:nvSpPr>
        <p:spPr>
          <a:xfrm>
            <a:off x="6213728" y="1951608"/>
            <a:ext cx="802005" cy="878840"/>
          </a:xfrm>
          <a:prstGeom prst="rect">
            <a:avLst/>
          </a:prstGeom>
        </p:spPr>
        <p:txBody>
          <a:bodyPr wrap="square" lIns="0" tIns="1644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dirty="0" sz="1800" spc="155" b="1">
                <a:solidFill>
                  <a:srgbClr val="465A71"/>
                </a:solidFill>
                <a:latin typeface="Century Gothic"/>
                <a:cs typeface="Century Gothic"/>
              </a:rPr>
              <a:t>DUO</a:t>
            </a:r>
            <a:r>
              <a:rPr dirty="0" sz="1800" spc="25" b="1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800" spc="175" b="1">
                <a:solidFill>
                  <a:srgbClr val="465A71"/>
                </a:solidFill>
                <a:latin typeface="Century Gothic"/>
                <a:cs typeface="Century Gothic"/>
              </a:rPr>
              <a:t>S</a:t>
            </a:r>
            <a:endParaRPr sz="1800">
              <a:latin typeface="Century Gothic"/>
              <a:cs typeface="Century Gothic"/>
            </a:endParaRPr>
          </a:p>
          <a:p>
            <a:pPr marL="108585">
              <a:lnSpc>
                <a:spcPct val="100000"/>
              </a:lnSpc>
              <a:spcBef>
                <a:spcPts val="1200"/>
              </a:spcBef>
            </a:pPr>
            <a:r>
              <a:rPr dirty="0" sz="1800" spc="229" b="1">
                <a:solidFill>
                  <a:srgbClr val="465A71"/>
                </a:solidFill>
                <a:latin typeface="Century Gothic"/>
                <a:cs typeface="Century Gothic"/>
              </a:rPr>
              <a:t>USER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7407402" y="1327784"/>
            <a:ext cx="26219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55" b="1">
                <a:solidFill>
                  <a:srgbClr val="465A71"/>
                </a:solidFill>
                <a:latin typeface="Century Gothic"/>
                <a:cs typeface="Century Gothic"/>
              </a:rPr>
              <a:t>DUO</a:t>
            </a:r>
            <a:r>
              <a:rPr dirty="0" sz="1800" spc="25" b="1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800" spc="225" b="1">
                <a:solidFill>
                  <a:srgbClr val="465A71"/>
                </a:solidFill>
                <a:latin typeface="Century Gothic"/>
                <a:cs typeface="Century Gothic"/>
              </a:rPr>
              <a:t>S</a:t>
            </a:r>
            <a:r>
              <a:rPr dirty="0" sz="1800" spc="30" b="1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800" spc="175" b="1">
                <a:solidFill>
                  <a:srgbClr val="465A71"/>
                </a:solidFill>
                <a:latin typeface="Century Gothic"/>
                <a:cs typeface="Century Gothic"/>
              </a:rPr>
              <a:t>TYPICAL</a:t>
            </a:r>
            <a:r>
              <a:rPr dirty="0" sz="1800" spc="15" b="1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800" spc="229" b="1">
                <a:solidFill>
                  <a:srgbClr val="465A71"/>
                </a:solidFill>
                <a:latin typeface="Century Gothic"/>
                <a:cs typeface="Century Gothic"/>
              </a:rPr>
              <a:t>USER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7407402" y="1756029"/>
            <a:ext cx="4483735" cy="15506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400">
                <a:solidFill>
                  <a:srgbClr val="465A71"/>
                </a:solidFill>
                <a:latin typeface="Century Gothic"/>
                <a:cs typeface="Century Gothic"/>
              </a:rPr>
              <a:t>Teenager</a:t>
            </a:r>
            <a:r>
              <a:rPr dirty="0" sz="1400" spc="75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465A71"/>
                </a:solidFill>
                <a:latin typeface="Century Gothic"/>
                <a:cs typeface="Century Gothic"/>
              </a:rPr>
              <a:t>or</a:t>
            </a:r>
            <a:r>
              <a:rPr dirty="0" sz="1400" spc="90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465A71"/>
                </a:solidFill>
                <a:latin typeface="Century Gothic"/>
                <a:cs typeface="Century Gothic"/>
              </a:rPr>
              <a:t>young</a:t>
            </a:r>
            <a:r>
              <a:rPr dirty="0" sz="1400" spc="105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400" spc="-10">
                <a:solidFill>
                  <a:srgbClr val="465A71"/>
                </a:solidFill>
                <a:latin typeface="Century Gothic"/>
                <a:cs typeface="Century Gothic"/>
              </a:rPr>
              <a:t>adult</a:t>
            </a:r>
            <a:endParaRPr sz="1400">
              <a:latin typeface="Century Gothic"/>
              <a:cs typeface="Century Gothic"/>
            </a:endParaRPr>
          </a:p>
          <a:p>
            <a:pPr marL="299085" indent="-286385">
              <a:lnSpc>
                <a:spcPct val="100000"/>
              </a:lnSpc>
              <a:spcBef>
                <a:spcPts val="119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400" spc="10">
                <a:solidFill>
                  <a:srgbClr val="465A71"/>
                </a:solidFill>
                <a:latin typeface="Century Gothic"/>
                <a:cs typeface="Century Gothic"/>
              </a:rPr>
              <a:t>Financially</a:t>
            </a:r>
            <a:r>
              <a:rPr dirty="0" sz="1400" spc="245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400" spc="-10">
                <a:solidFill>
                  <a:srgbClr val="465A71"/>
                </a:solidFill>
                <a:latin typeface="Century Gothic"/>
                <a:cs typeface="Century Gothic"/>
              </a:rPr>
              <a:t>independent</a:t>
            </a:r>
            <a:endParaRPr sz="1400">
              <a:latin typeface="Century Gothic"/>
              <a:cs typeface="Century Gothic"/>
            </a:endParaRPr>
          </a:p>
          <a:p>
            <a:pPr marL="299085" indent="-286385">
              <a:lnSpc>
                <a:spcPct val="100000"/>
              </a:lnSpc>
              <a:spcBef>
                <a:spcPts val="120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400" spc="60">
                <a:solidFill>
                  <a:srgbClr val="465A71"/>
                </a:solidFill>
                <a:latin typeface="Century Gothic"/>
                <a:cs typeface="Century Gothic"/>
              </a:rPr>
              <a:t>Most</a:t>
            </a:r>
            <a:r>
              <a:rPr dirty="0" sz="1400" spc="-25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400" spc="55">
                <a:solidFill>
                  <a:srgbClr val="465A71"/>
                </a:solidFill>
                <a:latin typeface="Century Gothic"/>
                <a:cs typeface="Century Gothic"/>
              </a:rPr>
              <a:t>likely</a:t>
            </a:r>
            <a:r>
              <a:rPr dirty="0" sz="1400" spc="-10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465A71"/>
                </a:solidFill>
                <a:latin typeface="Century Gothic"/>
                <a:cs typeface="Century Gothic"/>
              </a:rPr>
              <a:t>to</a:t>
            </a:r>
            <a:r>
              <a:rPr dirty="0" sz="1400" spc="-25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400" spc="-20">
                <a:solidFill>
                  <a:srgbClr val="465A71"/>
                </a:solidFill>
                <a:latin typeface="Century Gothic"/>
                <a:cs typeface="Century Gothic"/>
              </a:rPr>
              <a:t>become </a:t>
            </a:r>
            <a:r>
              <a:rPr dirty="0" sz="1400" spc="-140">
                <a:solidFill>
                  <a:srgbClr val="465A71"/>
                </a:solidFill>
                <a:latin typeface="Century Gothic"/>
                <a:cs typeface="Century Gothic"/>
              </a:rPr>
              <a:t>a</a:t>
            </a:r>
            <a:r>
              <a:rPr dirty="0" sz="1400" spc="-10">
                <a:solidFill>
                  <a:srgbClr val="465A71"/>
                </a:solidFill>
                <a:latin typeface="Century Gothic"/>
                <a:cs typeface="Century Gothic"/>
              </a:rPr>
              <a:t> couple</a:t>
            </a:r>
            <a:endParaRPr sz="1400">
              <a:latin typeface="Century Gothic"/>
              <a:cs typeface="Century Gothic"/>
            </a:endParaRPr>
          </a:p>
          <a:p>
            <a:pPr marL="299085" marR="5080" indent="-28702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400">
                <a:solidFill>
                  <a:srgbClr val="465A71"/>
                </a:solidFill>
                <a:latin typeface="Century Gothic"/>
                <a:cs typeface="Century Gothic"/>
              </a:rPr>
              <a:t>Consciousness</a:t>
            </a:r>
            <a:r>
              <a:rPr dirty="0" sz="1400" spc="85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465A71"/>
                </a:solidFill>
                <a:latin typeface="Century Gothic"/>
                <a:cs typeface="Century Gothic"/>
              </a:rPr>
              <a:t>of</a:t>
            </a:r>
            <a:r>
              <a:rPr dirty="0" sz="1400" spc="65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400" spc="90">
                <a:solidFill>
                  <a:srgbClr val="465A71"/>
                </a:solidFill>
                <a:latin typeface="Century Gothic"/>
                <a:cs typeface="Century Gothic"/>
              </a:rPr>
              <a:t>limiting</a:t>
            </a:r>
            <a:r>
              <a:rPr dirty="0" sz="1400" spc="75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465A71"/>
                </a:solidFill>
                <a:latin typeface="Century Gothic"/>
                <a:cs typeface="Century Gothic"/>
              </a:rPr>
              <a:t>carbon</a:t>
            </a:r>
            <a:r>
              <a:rPr dirty="0" sz="1400" spc="75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400" spc="50">
                <a:solidFill>
                  <a:srgbClr val="465A71"/>
                </a:solidFill>
                <a:latin typeface="Century Gothic"/>
                <a:cs typeface="Century Gothic"/>
              </a:rPr>
              <a:t>footprint</a:t>
            </a:r>
            <a:r>
              <a:rPr dirty="0" sz="1400" spc="30">
                <a:solidFill>
                  <a:srgbClr val="465A71"/>
                </a:solidFill>
                <a:latin typeface="Century Gothic"/>
                <a:cs typeface="Century Gothic"/>
              </a:rPr>
              <a:t> </a:t>
            </a:r>
            <a:r>
              <a:rPr dirty="0" sz="1400" spc="-25">
                <a:solidFill>
                  <a:srgbClr val="465A71"/>
                </a:solidFill>
                <a:latin typeface="Century Gothic"/>
                <a:cs typeface="Century Gothic"/>
              </a:rPr>
              <a:t>and </a:t>
            </a:r>
            <a:r>
              <a:rPr dirty="0" sz="1400">
                <a:solidFill>
                  <a:srgbClr val="465A71"/>
                </a:solidFill>
                <a:latin typeface="Century Gothic"/>
                <a:cs typeface="Century Gothic"/>
              </a:rPr>
              <a:t>easy drive </a:t>
            </a:r>
            <a:r>
              <a:rPr dirty="0" sz="1400" spc="-10">
                <a:solidFill>
                  <a:srgbClr val="465A71"/>
                </a:solidFill>
                <a:latin typeface="Century Gothic"/>
                <a:cs typeface="Century Gothic"/>
              </a:rPr>
              <a:t>experience</a:t>
            </a:r>
            <a:endParaRPr sz="1400">
              <a:latin typeface="Century Gothic"/>
              <a:cs typeface="Century Gothic"/>
            </a:endParaRPr>
          </a:p>
        </p:txBody>
      </p:sp>
      <p:pic>
        <p:nvPicPr>
          <p:cNvPr id="31" name="object 3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328283" y="4152315"/>
            <a:ext cx="654494" cy="602564"/>
          </a:xfrm>
          <a:prstGeom prst="rect">
            <a:avLst/>
          </a:prstGeom>
        </p:spPr>
      </p:pic>
      <p:sp>
        <p:nvSpPr>
          <p:cNvPr id="32" name="object 32" descr=""/>
          <p:cNvSpPr txBox="1"/>
          <p:nvPr/>
        </p:nvSpPr>
        <p:spPr>
          <a:xfrm>
            <a:off x="7327518" y="4117085"/>
            <a:ext cx="26015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55" b="1">
                <a:solidFill>
                  <a:srgbClr val="5FC2B9"/>
                </a:solidFill>
                <a:latin typeface="Century Gothic"/>
                <a:cs typeface="Century Gothic"/>
              </a:rPr>
              <a:t>LIVRO</a:t>
            </a:r>
            <a:r>
              <a:rPr dirty="0" sz="1800" spc="40" b="1">
                <a:solidFill>
                  <a:srgbClr val="5FC2B9"/>
                </a:solidFill>
                <a:latin typeface="Century Gothic"/>
                <a:cs typeface="Century Gothic"/>
              </a:rPr>
              <a:t> </a:t>
            </a:r>
            <a:r>
              <a:rPr dirty="0" sz="1800" spc="175" b="1">
                <a:solidFill>
                  <a:srgbClr val="5FC2B9"/>
                </a:solidFill>
                <a:latin typeface="Century Gothic"/>
                <a:cs typeface="Century Gothic"/>
              </a:rPr>
              <a:t>TYPICAL</a:t>
            </a:r>
            <a:r>
              <a:rPr dirty="0" sz="1800" spc="15" b="1">
                <a:solidFill>
                  <a:srgbClr val="5FC2B9"/>
                </a:solidFill>
                <a:latin typeface="Century Gothic"/>
                <a:cs typeface="Century Gothic"/>
              </a:rPr>
              <a:t> </a:t>
            </a:r>
            <a:r>
              <a:rPr dirty="0" sz="1800" spc="229" b="1">
                <a:solidFill>
                  <a:srgbClr val="5FC2B9"/>
                </a:solidFill>
                <a:latin typeface="Century Gothic"/>
                <a:cs typeface="Century Gothic"/>
              </a:rPr>
              <a:t>USER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1459971" y="6364721"/>
            <a:ext cx="267335" cy="269240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1600" spc="-55" b="1">
                <a:solidFill>
                  <a:srgbClr val="FF5C33"/>
                </a:solidFill>
                <a:latin typeface="Tahoma"/>
                <a:cs typeface="Tahoma"/>
              </a:rPr>
              <a:t>10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7327518" y="4545584"/>
            <a:ext cx="3583304" cy="15500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400">
                <a:solidFill>
                  <a:srgbClr val="3A546C"/>
                </a:solidFill>
                <a:latin typeface="Century Gothic"/>
                <a:cs typeface="Century Gothic"/>
              </a:rPr>
              <a:t>Delivery</a:t>
            </a:r>
            <a:r>
              <a:rPr dirty="0" sz="1400" spc="4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55">
                <a:solidFill>
                  <a:srgbClr val="3A546C"/>
                </a:solidFill>
                <a:latin typeface="Century Gothic"/>
                <a:cs typeface="Century Gothic"/>
              </a:rPr>
              <a:t>drivers</a:t>
            </a:r>
            <a:r>
              <a:rPr dirty="0" sz="1400" spc="6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3A546C"/>
                </a:solidFill>
                <a:latin typeface="Century Gothic"/>
                <a:cs typeface="Century Gothic"/>
              </a:rPr>
              <a:t>and</a:t>
            </a:r>
            <a:r>
              <a:rPr dirty="0" sz="1400" spc="5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40">
                <a:solidFill>
                  <a:srgbClr val="3A546C"/>
                </a:solidFill>
                <a:latin typeface="Century Gothic"/>
                <a:cs typeface="Century Gothic"/>
              </a:rPr>
              <a:t>artisans</a:t>
            </a:r>
            <a:endParaRPr sz="1400">
              <a:latin typeface="Century Gothic"/>
              <a:cs typeface="Century Gothic"/>
            </a:endParaRPr>
          </a:p>
          <a:p>
            <a:pPr marL="299085" indent="-28638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400">
                <a:solidFill>
                  <a:srgbClr val="3A546C"/>
                </a:solidFill>
                <a:latin typeface="Century Gothic"/>
                <a:cs typeface="Century Gothic"/>
              </a:rPr>
              <a:t>Need</a:t>
            </a:r>
            <a:r>
              <a:rPr dirty="0" sz="1400" spc="-2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3A546C"/>
                </a:solidFill>
                <a:latin typeface="Century Gothic"/>
                <a:cs typeface="Century Gothic"/>
              </a:rPr>
              <a:t>of</a:t>
            </a:r>
            <a:r>
              <a:rPr dirty="0" sz="1400" spc="-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50">
                <a:solidFill>
                  <a:srgbClr val="3A546C"/>
                </a:solidFill>
                <a:latin typeface="Century Gothic"/>
                <a:cs typeface="Century Gothic"/>
              </a:rPr>
              <a:t>intervention</a:t>
            </a:r>
            <a:r>
              <a:rPr dirty="0" sz="1400" spc="-3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90">
                <a:solidFill>
                  <a:srgbClr val="3A546C"/>
                </a:solidFill>
                <a:latin typeface="Century Gothic"/>
                <a:cs typeface="Century Gothic"/>
              </a:rPr>
              <a:t>in</a:t>
            </a:r>
            <a:r>
              <a:rPr dirty="0" sz="1400" spc="-1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3A546C"/>
                </a:solidFill>
                <a:latin typeface="Century Gothic"/>
                <a:cs typeface="Century Gothic"/>
              </a:rPr>
              <a:t>big</a:t>
            </a:r>
            <a:r>
              <a:rPr dirty="0" sz="1400" spc="-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-10">
                <a:solidFill>
                  <a:srgbClr val="3A546C"/>
                </a:solidFill>
                <a:latin typeface="Century Gothic"/>
                <a:cs typeface="Century Gothic"/>
              </a:rPr>
              <a:t>cities</a:t>
            </a:r>
            <a:endParaRPr sz="1400">
              <a:latin typeface="Century Gothic"/>
              <a:cs typeface="Century Gothic"/>
            </a:endParaRPr>
          </a:p>
          <a:p>
            <a:pPr marL="299085" indent="-28638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400">
                <a:solidFill>
                  <a:srgbClr val="3A546C"/>
                </a:solidFill>
                <a:latin typeface="Century Gothic"/>
                <a:cs typeface="Century Gothic"/>
              </a:rPr>
              <a:t>Employee</a:t>
            </a:r>
            <a:r>
              <a:rPr dirty="0" sz="1400" spc="6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3A546C"/>
                </a:solidFill>
                <a:latin typeface="Century Gothic"/>
                <a:cs typeface="Century Gothic"/>
              </a:rPr>
              <a:t>of</a:t>
            </a:r>
            <a:r>
              <a:rPr dirty="0" sz="1400" spc="6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-140">
                <a:solidFill>
                  <a:srgbClr val="3A546C"/>
                </a:solidFill>
                <a:latin typeface="Century Gothic"/>
                <a:cs typeface="Century Gothic"/>
              </a:rPr>
              <a:t>a</a:t>
            </a:r>
            <a:r>
              <a:rPr dirty="0" sz="1400" spc="3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-10">
                <a:solidFill>
                  <a:srgbClr val="3A546C"/>
                </a:solidFill>
                <a:latin typeface="Century Gothic"/>
                <a:cs typeface="Century Gothic"/>
              </a:rPr>
              <a:t>company</a:t>
            </a:r>
            <a:endParaRPr sz="1400">
              <a:latin typeface="Century Gothic"/>
              <a:cs typeface="Century Gothic"/>
            </a:endParaRPr>
          </a:p>
          <a:p>
            <a:pPr marL="299085" marR="5080" indent="-28702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400" spc="65">
                <a:solidFill>
                  <a:srgbClr val="3A546C"/>
                </a:solidFill>
                <a:latin typeface="Century Gothic"/>
                <a:cs typeface="Century Gothic"/>
              </a:rPr>
              <a:t>Interest</a:t>
            </a:r>
            <a:r>
              <a:rPr dirty="0" sz="1400" spc="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90">
                <a:solidFill>
                  <a:srgbClr val="3A546C"/>
                </a:solidFill>
                <a:latin typeface="Century Gothic"/>
                <a:cs typeface="Century Gothic"/>
              </a:rPr>
              <a:t>in</a:t>
            </a:r>
            <a:r>
              <a:rPr dirty="0" sz="1400" spc="4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3A546C"/>
                </a:solidFill>
                <a:latin typeface="Century Gothic"/>
                <a:cs typeface="Century Gothic"/>
              </a:rPr>
              <a:t>reducing</a:t>
            </a:r>
            <a:r>
              <a:rPr dirty="0" sz="1400" spc="1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-10">
                <a:solidFill>
                  <a:srgbClr val="3A546C"/>
                </a:solidFill>
                <a:latin typeface="Century Gothic"/>
                <a:cs typeface="Century Gothic"/>
              </a:rPr>
              <a:t>carbon</a:t>
            </a:r>
            <a:r>
              <a:rPr dirty="0" sz="1400" spc="3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40">
                <a:solidFill>
                  <a:srgbClr val="3A546C"/>
                </a:solidFill>
                <a:latin typeface="Century Gothic"/>
                <a:cs typeface="Century Gothic"/>
              </a:rPr>
              <a:t>footprint </a:t>
            </a:r>
            <a:r>
              <a:rPr dirty="0" sz="1400" spc="80">
                <a:solidFill>
                  <a:srgbClr val="3A546C"/>
                </a:solidFill>
                <a:latin typeface="Century Gothic"/>
                <a:cs typeface="Century Gothic"/>
              </a:rPr>
              <a:t>emissions</a:t>
            </a:r>
            <a:r>
              <a:rPr dirty="0" sz="1400" spc="10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3A546C"/>
                </a:solidFill>
                <a:latin typeface="Century Gothic"/>
                <a:cs typeface="Century Gothic"/>
              </a:rPr>
              <a:t>to </a:t>
            </a:r>
            <a:r>
              <a:rPr dirty="0" sz="1400" spc="-20">
                <a:solidFill>
                  <a:srgbClr val="3A546C"/>
                </a:solidFill>
                <a:latin typeface="Century Gothic"/>
                <a:cs typeface="Century Gothic"/>
              </a:rPr>
              <a:t>avoid</a:t>
            </a:r>
            <a:r>
              <a:rPr dirty="0" sz="1400" spc="2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>
                <a:solidFill>
                  <a:srgbClr val="3A546C"/>
                </a:solidFill>
                <a:latin typeface="Century Gothic"/>
                <a:cs typeface="Century Gothic"/>
              </a:rPr>
              <a:t>additional</a:t>
            </a:r>
            <a:r>
              <a:rPr dirty="0" sz="1400" spc="5">
                <a:solidFill>
                  <a:srgbClr val="3A546C"/>
                </a:solidFill>
                <a:latin typeface="Century Gothic"/>
                <a:cs typeface="Century Gothic"/>
              </a:rPr>
              <a:t> </a:t>
            </a:r>
            <a:r>
              <a:rPr dirty="0" sz="1400" spc="-20">
                <a:solidFill>
                  <a:srgbClr val="3A546C"/>
                </a:solidFill>
                <a:latin typeface="Century Gothic"/>
                <a:cs typeface="Century Gothic"/>
              </a:rPr>
              <a:t>taxes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6266179" y="4758309"/>
            <a:ext cx="781685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6040" marR="5080" indent="-53340">
              <a:lnSpc>
                <a:spcPct val="155600"/>
              </a:lnSpc>
              <a:spcBef>
                <a:spcPts val="100"/>
              </a:spcBef>
            </a:pPr>
            <a:r>
              <a:rPr dirty="0" sz="1800" spc="150" b="1">
                <a:solidFill>
                  <a:srgbClr val="5FC2B9"/>
                </a:solidFill>
                <a:latin typeface="Century Gothic"/>
                <a:cs typeface="Century Gothic"/>
              </a:rPr>
              <a:t>LIVRO </a:t>
            </a:r>
            <a:r>
              <a:rPr dirty="0" sz="1800" spc="235" b="1">
                <a:solidFill>
                  <a:srgbClr val="5FC2B9"/>
                </a:solidFill>
                <a:latin typeface="Century Gothic"/>
                <a:cs typeface="Century Gothic"/>
              </a:rPr>
              <a:t>USER</a:t>
            </a:r>
            <a:endParaRPr sz="18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2025-05-16T20:07:13Z</dcterms:created>
  <dcterms:modified xsi:type="dcterms:W3CDTF">2025-05-16T20:07:13Z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2025-05-16T00:00:00Z</vt:filetime>
  </property>
  <property fmtid="{D5CDD505-2E9C-101B-9397-08002B2CF9AE}" pid="3" name="LastSaved">
    <vt:filetime>2025-05-16T00:00:00Z</vt:filetime>
  </property>
  <property fmtid="{D5CDD505-2E9C-101B-9397-08002B2CF9AE}" pid="4" name="Producer">
    <vt:lpwstr>3-Heights(TM) PDF Security Shell 4.8.25.2 (http://www.pdf-tools.com)</vt:lpwstr>
  </property>
</Properties>
</file>